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91" r:id="rId2"/>
    <p:sldMasterId id="2147483838" r:id="rId3"/>
  </p:sldMasterIdLst>
  <p:sldIdLst>
    <p:sldId id="256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500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138601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014945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492107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881832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29790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730910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876684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378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018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885082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533458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378039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dirty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80693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161386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327246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04639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650329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75639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010042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849223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40217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528819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920739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026528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dirty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604553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250947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28924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76807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6192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9538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519547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060052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dirty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23962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04857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81154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EC900CC-446E-4197-9998-D2A10BDE2113}" type="datetimeFigureOut">
              <a:rPr lang="it-IT" smtClean="0"/>
              <a:t>05/11/2016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E57F2A3-10A5-4BD2-A535-7AA0F4426102}" type="slidenum">
              <a:rPr lang="it-IT" smtClean="0"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811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87115"/>
            <a:ext cx="9144000" cy="1025604"/>
          </a:xfrm>
        </p:spPr>
        <p:txBody>
          <a:bodyPr>
            <a:normAutofit fontScale="90000"/>
          </a:bodyPr>
          <a:lstStyle/>
          <a:p>
            <a:r>
              <a:rPr lang="it-IT" b="1" dirty="0">
                <a:latin typeface="Book Antiqua" panose="02040602050305030304" pitchFamily="18" charset="0"/>
                <a:cs typeface="Times New Roman" panose="02020603050405020304" pitchFamily="18" charset="0"/>
              </a:rPr>
              <a:t>Il «sogno della sapienza»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2527216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it-IT" sz="4000" dirty="0">
                <a:latin typeface="Book Antiqua" panose="02040602050305030304" pitchFamily="18" charset="0"/>
                <a:cs typeface="Times New Roman" panose="02020603050405020304" pitchFamily="18" charset="0"/>
              </a:rPr>
              <a:t>La più antica enciclopedia medievale delle scienze e le scienze antiche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8165432" y="4946654"/>
            <a:ext cx="31763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latin typeface="Book Antiqua" panose="02040602050305030304" pitchFamily="18" charset="0"/>
                <a:cs typeface="Times New Roman" panose="02020603050405020304" pitchFamily="18" charset="0"/>
              </a:rPr>
              <a:t>Carmela Baffioni</a:t>
            </a:r>
          </a:p>
          <a:p>
            <a:pPr algn="ctr"/>
            <a:r>
              <a:rPr lang="it-IT" sz="1600" dirty="0">
                <a:latin typeface="Book Antiqua" panose="02040602050305030304" pitchFamily="18" charset="0"/>
                <a:cs typeface="Times New Roman" panose="02020603050405020304" pitchFamily="18" charset="0"/>
              </a:rPr>
              <a:t>Accademia Nazionale dei Lincei</a:t>
            </a:r>
          </a:p>
          <a:p>
            <a:pPr algn="ctr"/>
            <a:r>
              <a:rPr lang="it-IT" sz="1600" dirty="0">
                <a:latin typeface="Book Antiqua" panose="02040602050305030304" pitchFamily="18" charset="0"/>
                <a:cs typeface="Times New Roman" panose="02020603050405020304" pitchFamily="18" charset="0"/>
              </a:rPr>
              <a:t>Institute of Ismaili Studies</a:t>
            </a:r>
          </a:p>
        </p:txBody>
      </p:sp>
    </p:spTree>
    <p:extLst>
      <p:ext uri="{BB962C8B-B14F-4D97-AF65-F5344CB8AC3E}">
        <p14:creationId xmlns:p14="http://schemas.microsoft.com/office/powerpoint/2010/main" val="25935406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latin typeface="Book Antiqua" panose="02040602050305030304" pitchFamily="18" charset="0"/>
                <a:cs typeface="Times New Roman" panose="02020603050405020304" pitchFamily="18" charset="0"/>
              </a:rPr>
              <a:t>L’enciclopedia ikhwaniana: </a:t>
            </a:r>
            <a:r>
              <a:rPr lang="it-IT" b="1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  <a:t/>
            </a:r>
            <a:br>
              <a:rPr lang="it-IT" b="1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</a:br>
            <a:r>
              <a:rPr lang="it-IT" b="1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  <a:t>51 </a:t>
            </a:r>
            <a:r>
              <a:rPr lang="it-IT" b="1" dirty="0">
                <a:latin typeface="Book Antiqua" panose="02040602050305030304" pitchFamily="18" charset="0"/>
                <a:cs typeface="Times New Roman" panose="02020603050405020304" pitchFamily="18" charset="0"/>
              </a:rPr>
              <a:t>trattati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Scienze propedeutiche (14 trattati)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Scienze della natura (17 trattati)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Scienze dell’anima (10 trattati)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Scienze metafisico-rivelate (10/11 trattati)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Epistola «comprensiva»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Epistola «</a:t>
            </a:r>
            <a:r>
              <a:rPr lang="it-IT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  <a:t>supercomprensiva</a:t>
            </a: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3297840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4000" b="1" dirty="0">
                <a:latin typeface="Book Antiqua" panose="02040602050305030304" pitchFamily="18" charset="0"/>
                <a:cs typeface="Times New Roman" panose="02020603050405020304" pitchFamily="18" charset="0"/>
              </a:rPr>
              <a:t>Il </a:t>
            </a:r>
            <a:r>
              <a:rPr lang="it-IT" sz="4000" b="1" i="1" dirty="0">
                <a:latin typeface="Book Antiqua" panose="02040602050305030304" pitchFamily="18" charset="0"/>
                <a:cs typeface="Times New Roman" panose="02020603050405020304" pitchFamily="18" charset="0"/>
              </a:rPr>
              <a:t>curriculum</a:t>
            </a:r>
            <a:r>
              <a:rPr lang="it-IT" sz="4000" b="1" dirty="0">
                <a:latin typeface="Book Antiqua" panose="02040602050305030304" pitchFamily="18" charset="0"/>
                <a:cs typeface="Times New Roman" panose="02020603050405020304" pitchFamily="18" charset="0"/>
              </a:rPr>
              <a:t> delle scienze nell’Epistola 7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marL="514350" indent="-514350" algn="ctr">
              <a:buFont typeface="+mj-lt"/>
              <a:buAutoNum type="arabicPeriod"/>
            </a:pPr>
            <a:r>
              <a:rPr lang="it-IT" sz="2600" dirty="0">
                <a:latin typeface="Book Antiqua" panose="02040602050305030304" pitchFamily="18" charset="0"/>
                <a:cs typeface="Times New Roman" panose="02020603050405020304" pitchFamily="18" charset="0"/>
              </a:rPr>
              <a:t>Scienze «propedeutiche» attingibili a tutti, in quanto destinate al benessere della vita nel mondo (scrittura e lettura, grammatica, poesia, affari, magia, meccanica, arti e commerci, storia, etc.)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it-IT" sz="2600" dirty="0">
                <a:latin typeface="Book Antiqua" panose="02040602050305030304" pitchFamily="18" charset="0"/>
                <a:cs typeface="Times New Roman" panose="02020603050405020304" pitchFamily="18" charset="0"/>
              </a:rPr>
              <a:t>Scienze «</a:t>
            </a:r>
            <a:r>
              <a:rPr lang="it-IT" sz="2600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  <a:t>legali </a:t>
            </a:r>
            <a:r>
              <a:rPr lang="it-IT" sz="2600" dirty="0">
                <a:latin typeface="Book Antiqua" panose="02040602050305030304" pitchFamily="18" charset="0"/>
                <a:cs typeface="Times New Roman" panose="02020603050405020304" pitchFamily="18" charset="0"/>
              </a:rPr>
              <a:t>imposte», per la cura delle anime e la ricerca dell’aldilà (caratteristiche dei rispettivi esperti: lettori del Corano, esperti di tradizioni profetiche, giuristi, asceti, interpreti di sogni)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it-IT" sz="2600" dirty="0">
                <a:latin typeface="Book Antiqua" panose="02040602050305030304" pitchFamily="18" charset="0"/>
                <a:cs typeface="Times New Roman" panose="02020603050405020304" pitchFamily="18" charset="0"/>
              </a:rPr>
              <a:t>Scienze «</a:t>
            </a:r>
            <a:r>
              <a:rPr lang="it-IT" sz="2600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  <a:t>filosofiche </a:t>
            </a:r>
            <a:r>
              <a:rPr lang="it-IT" sz="2600" dirty="0">
                <a:latin typeface="Book Antiqua" panose="02040602050305030304" pitchFamily="18" charset="0"/>
                <a:cs typeface="Times New Roman" panose="02020603050405020304" pitchFamily="18" charset="0"/>
              </a:rPr>
              <a:t>vere» (quelle trattate nell’enciclopedia)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it-IT" sz="2600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  <a:t>Propedeutiche </a:t>
            </a:r>
            <a:r>
              <a:rPr lang="it-IT" sz="2600" dirty="0">
                <a:latin typeface="Book Antiqua" panose="02040602050305030304" pitchFamily="18" charset="0"/>
                <a:cs typeface="Times New Roman" panose="02020603050405020304" pitchFamily="18" charset="0"/>
              </a:rPr>
              <a:t>(del «quadrivio»)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it-IT" sz="2600" dirty="0">
                <a:latin typeface="Book Antiqua" panose="02040602050305030304" pitchFamily="18" charset="0"/>
                <a:cs typeface="Times New Roman" panose="02020603050405020304" pitchFamily="18" charset="0"/>
              </a:rPr>
              <a:t>Logiche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it-IT" sz="2600" dirty="0">
                <a:latin typeface="Book Antiqua" panose="02040602050305030304" pitchFamily="18" charset="0"/>
                <a:cs typeface="Times New Roman" panose="02020603050405020304" pitchFamily="18" charset="0"/>
              </a:rPr>
              <a:t>Naturali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it-IT" sz="2600" dirty="0">
                <a:latin typeface="Book Antiqua" panose="02040602050305030304" pitchFamily="18" charset="0"/>
                <a:cs typeface="Times New Roman" panose="02020603050405020304" pitchFamily="18" charset="0"/>
              </a:rPr>
              <a:t>Teologiche</a:t>
            </a:r>
          </a:p>
          <a:p>
            <a:pPr marL="0" indent="0" algn="ctr">
              <a:buNone/>
            </a:pP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2728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b="1" dirty="0">
                <a:latin typeface="Book Antiqua" panose="02040602050305030304" pitchFamily="18" charset="0"/>
                <a:cs typeface="Times New Roman" panose="02020603050405020304" pitchFamily="18" charset="0"/>
              </a:rPr>
              <a:t>Euclide e Gige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873473" y="2231472"/>
            <a:ext cx="8458907" cy="1808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Citazioni euclidee e matematica come «scrittura divina»</a:t>
            </a:r>
          </a:p>
          <a:p>
            <a:pPr marL="0" indent="0" algn="ctr">
              <a:buNone/>
            </a:pPr>
            <a:endParaRPr lang="it-IT" dirty="0"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La leggenda di Gige e la magia dei «puri»</a:t>
            </a:r>
          </a:p>
        </p:txBody>
      </p:sp>
    </p:spTree>
    <p:extLst>
      <p:ext uri="{BB962C8B-B14F-4D97-AF65-F5344CB8AC3E}">
        <p14:creationId xmlns:p14="http://schemas.microsoft.com/office/powerpoint/2010/main" val="8226667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latin typeface="Book Antiqua" panose="02040602050305030304" pitchFamily="18" charset="0"/>
                <a:cs typeface="Times New Roman" panose="02020603050405020304" pitchFamily="18" charset="0"/>
              </a:rPr>
              <a:t>Il recupero delle scienze straniere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Livello superiore di pensiero?</a:t>
            </a:r>
          </a:p>
          <a:p>
            <a:pPr marL="0" indent="0" algn="ctr">
              <a:buNone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O</a:t>
            </a:r>
          </a:p>
          <a:p>
            <a:pPr marL="0" indent="0" algn="ctr">
              <a:buNone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Livello estremo di eresia?</a:t>
            </a:r>
          </a:p>
          <a:p>
            <a:pPr marL="0" indent="0" algn="ctr">
              <a:buNone/>
            </a:pPr>
            <a:endParaRPr lang="it-IT" dirty="0"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it-IT" dirty="0"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it-IT" sz="2800" dirty="0">
                <a:latin typeface="Book Antiqua" panose="02040602050305030304" pitchFamily="18" charset="0"/>
                <a:cs typeface="Times New Roman" panose="02020603050405020304" pitchFamily="18" charset="0"/>
              </a:rPr>
              <a:t>Il sogno di Sohravardī (m. 1191) e la condanna dei Peripatetici musulmani</a:t>
            </a:r>
          </a:p>
        </p:txBody>
      </p:sp>
    </p:spTree>
    <p:extLst>
      <p:ext uri="{BB962C8B-B14F-4D97-AF65-F5344CB8AC3E}">
        <p14:creationId xmlns:p14="http://schemas.microsoft.com/office/powerpoint/2010/main" val="17579801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1127070" y="2125761"/>
            <a:ext cx="10058400" cy="1450757"/>
          </a:xfrm>
        </p:spPr>
        <p:txBody>
          <a:bodyPr/>
          <a:lstStyle/>
          <a:p>
            <a:pPr algn="ctr"/>
            <a:r>
              <a:rPr lang="it-IT" b="1" dirty="0">
                <a:latin typeface="Book Antiqua" panose="02040602050305030304" pitchFamily="18" charset="0"/>
              </a:rPr>
              <a:t>Grazie dell’attenzione</a:t>
            </a:r>
          </a:p>
        </p:txBody>
      </p:sp>
    </p:spTree>
    <p:extLst>
      <p:ext uri="{BB962C8B-B14F-4D97-AF65-F5344CB8AC3E}">
        <p14:creationId xmlns:p14="http://schemas.microsoft.com/office/powerpoint/2010/main" val="28622377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latin typeface="Book Antiqua" panose="02040602050305030304" pitchFamily="18" charset="0"/>
                <a:cs typeface="Times New Roman" panose="02020603050405020304" pitchFamily="18" charset="0"/>
              </a:rPr>
              <a:t>Il sogno di al-Ma’mūn</a:t>
            </a: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/>
            </a:r>
            <a:b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</a:br>
            <a:r>
              <a:rPr lang="it-IT" sz="2800" dirty="0">
                <a:latin typeface="Book Antiqua" panose="02040602050305030304" pitchFamily="18" charset="0"/>
                <a:cs typeface="Times New Roman" panose="02020603050405020304" pitchFamily="18" charset="0"/>
              </a:rPr>
              <a:t>(per ‘Abdallāh ibn Ṭāhir)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Qual è il discorso migliore?</a:t>
            </a:r>
          </a:p>
          <a:p>
            <a:pPr marL="0" indent="0" algn="ctr">
              <a:buNone/>
            </a:pPr>
            <a:endParaRPr lang="it-IT" dirty="0"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Ciò che sia corretto secondo il giudizio personale (</a:t>
            </a:r>
            <a:r>
              <a:rPr lang="it-IT" i="1" dirty="0">
                <a:latin typeface="Book Antiqua" panose="02040602050305030304" pitchFamily="18" charset="0"/>
                <a:cs typeface="Times New Roman" panose="02020603050405020304" pitchFamily="18" charset="0"/>
              </a:rPr>
              <a:t>ra’y</a:t>
            </a: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)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Ciò che sia trovato buono da chi ascolta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Ciò delle cui conseguenze non si dovrà temere</a:t>
            </a:r>
          </a:p>
          <a:p>
            <a:pPr marL="0" indent="0" algn="ctr">
              <a:buNone/>
            </a:pP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7908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latin typeface="Book Antiqua" panose="02040602050305030304" pitchFamily="18" charset="0"/>
                <a:cs typeface="Times New Roman" panose="02020603050405020304" pitchFamily="18" charset="0"/>
              </a:rPr>
              <a:t>Il sogno di al-Ma’mūn</a:t>
            </a: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/>
            </a:r>
            <a:b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</a:br>
            <a:r>
              <a:rPr lang="it-IT" sz="2800" dirty="0">
                <a:latin typeface="Book Antiqua" panose="02040602050305030304" pitchFamily="18" charset="0"/>
                <a:cs typeface="Times New Roman" panose="02020603050405020304" pitchFamily="18" charset="0"/>
              </a:rPr>
              <a:t>(per Yaḥyā ibn ‘Adī)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Che cos’è il bene?</a:t>
            </a:r>
          </a:p>
          <a:p>
            <a:pPr marL="0" indent="0" algn="ctr">
              <a:buNone/>
            </a:pPr>
            <a:endParaRPr lang="it-IT" dirty="0"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Ciò che sia bene secondo l’intelletto (</a:t>
            </a:r>
            <a:r>
              <a:rPr lang="it-IT" i="1" dirty="0">
                <a:latin typeface="Book Antiqua" panose="02040602050305030304" pitchFamily="18" charset="0"/>
                <a:cs typeface="Times New Roman" panose="02020603050405020304" pitchFamily="18" charset="0"/>
              </a:rPr>
              <a:t>‘aql</a:t>
            </a: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)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Ciò che sia bene secondo la Legge religiosa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Ciò che sia bene nell’opinione delle masse</a:t>
            </a:r>
          </a:p>
          <a:p>
            <a:pPr marL="0" indent="0" algn="ctr">
              <a:buNone/>
            </a:pP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0731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5127" y="365761"/>
            <a:ext cx="10515600" cy="1369734"/>
          </a:xfrm>
        </p:spPr>
        <p:txBody>
          <a:bodyPr>
            <a:normAutofit/>
          </a:bodyPr>
          <a:lstStyle/>
          <a:p>
            <a:pPr algn="ctr">
              <a:lnSpc>
                <a:spcPts val="4000"/>
              </a:lnSpc>
            </a:pPr>
            <a:r>
              <a:rPr lang="it-IT" sz="4000" b="1" dirty="0">
                <a:latin typeface="Book Antiqua" panose="02040602050305030304" pitchFamily="18" charset="0"/>
                <a:cs typeface="Times New Roman" panose="02020603050405020304" pitchFamily="18" charset="0"/>
              </a:rPr>
              <a:t>Il sogno di al-Ma’mūn per il mondo islamico:</a:t>
            </a: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/>
            </a:r>
            <a:b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</a:br>
            <a:r>
              <a:rPr lang="it-IT" sz="2700" dirty="0">
                <a:latin typeface="Book Antiqua" panose="02040602050305030304" pitchFamily="18" charset="0"/>
                <a:cs typeface="Times New Roman" panose="02020603050405020304" pitchFamily="18" charset="0"/>
              </a:rPr>
              <a:t>riappropriazione del sapere straniero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422619" y="2470486"/>
            <a:ext cx="5360616" cy="2486526"/>
          </a:xfrm>
        </p:spPr>
        <p:txBody>
          <a:bodyPr/>
          <a:lstStyle/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Fini pratici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Fini religiosi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Fini apologetici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Polemica </a:t>
            </a:r>
            <a:r>
              <a:rPr lang="it-IT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  <a:t>anti-umayyade</a:t>
            </a:r>
            <a:endParaRPr lang="it-IT" dirty="0"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4806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4000" b="1" i="1" dirty="0">
                <a:latin typeface="Book Antiqua" panose="02040602050305030304" pitchFamily="18" charset="0"/>
                <a:cs typeface="Times New Roman" panose="02020603050405020304" pitchFamily="18" charset="0"/>
              </a:rPr>
              <a:t>‘ilm </a:t>
            </a:r>
            <a:r>
              <a:rPr lang="it-IT" sz="4000" b="1" dirty="0">
                <a:latin typeface="Book Antiqua" panose="02040602050305030304" pitchFamily="18" charset="0"/>
                <a:cs typeface="Times New Roman" panose="02020603050405020304" pitchFamily="18" charset="0"/>
              </a:rPr>
              <a:t>(scienza) e </a:t>
            </a:r>
            <a:r>
              <a:rPr lang="it-IT" sz="4000" b="1" i="1" dirty="0">
                <a:latin typeface="Book Antiqua" panose="02040602050305030304" pitchFamily="18" charset="0"/>
                <a:cs typeface="Times New Roman" panose="02020603050405020304" pitchFamily="18" charset="0"/>
              </a:rPr>
              <a:t>ḥikma</a:t>
            </a:r>
            <a:r>
              <a:rPr lang="it-IT" sz="4000" b="1" dirty="0">
                <a:latin typeface="Book Antiqua" panose="02040602050305030304" pitchFamily="18" charset="0"/>
                <a:cs typeface="Times New Roman" panose="02020603050405020304" pitchFamily="18" charset="0"/>
              </a:rPr>
              <a:t> (sapienza) in Islam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it-IT" b="1" i="1" dirty="0">
                <a:latin typeface="Book Antiqua" panose="02040602050305030304" pitchFamily="18" charset="0"/>
                <a:cs typeface="Times New Roman" panose="02020603050405020304" pitchFamily="18" charset="0"/>
              </a:rPr>
              <a:t>‘ilm</a:t>
            </a:r>
          </a:p>
          <a:p>
            <a:pPr marL="0" indent="0" algn="ctr">
              <a:buNone/>
            </a:pPr>
            <a:endParaRPr lang="it-IT" dirty="0"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Teologia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Scienze tipicamente islamiche (tradizioni, diritto, grammatica, etc.)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Scienze «esatte» (straniere)</a:t>
            </a:r>
            <a:endParaRPr lang="it-IT" dirty="0">
              <a:latin typeface="Book Antiqua" panose="02040602050305030304" pitchFamily="18" charset="0"/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it-IT" b="1" i="1" dirty="0">
                <a:latin typeface="Book Antiqua" panose="02040602050305030304" pitchFamily="18" charset="0"/>
                <a:cs typeface="Times New Roman" panose="02020603050405020304" pitchFamily="18" charset="0"/>
              </a:rPr>
              <a:t>ḥikma</a:t>
            </a:r>
          </a:p>
          <a:p>
            <a:pPr marL="0" indent="0" algn="ctr">
              <a:buNone/>
            </a:pPr>
            <a:endParaRPr lang="it-IT" dirty="0"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Nel Corano: rivelata da Dio «assieme al Libro»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Conoscenze variamente «scientifiche»</a:t>
            </a:r>
            <a:endParaRPr lang="it-IT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7829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latin typeface="Book Antiqua" panose="02040602050305030304" pitchFamily="18" charset="0"/>
                <a:cs typeface="Times New Roman" panose="02020603050405020304" pitchFamily="18" charset="0"/>
              </a:rPr>
              <a:t>La filosofia (</a:t>
            </a:r>
            <a:r>
              <a:rPr lang="it-IT" b="1" i="1" dirty="0">
                <a:latin typeface="Book Antiqua" panose="02040602050305030304" pitchFamily="18" charset="0"/>
                <a:cs typeface="Times New Roman" panose="02020603050405020304" pitchFamily="18" charset="0"/>
              </a:rPr>
              <a:t>falsafa</a:t>
            </a:r>
            <a:r>
              <a:rPr lang="it-IT" b="1" dirty="0">
                <a:latin typeface="Book Antiqua" panose="02040602050305030304" pitchFamily="18" charset="0"/>
                <a:cs typeface="Times New Roman" panose="02020603050405020304" pitchFamily="18" charset="0"/>
              </a:rPr>
              <a:t>) per i Greci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66424" y="3209730"/>
            <a:ext cx="10515600" cy="1045029"/>
          </a:xfrm>
        </p:spPr>
        <p:txBody>
          <a:bodyPr>
            <a:norm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it-IT" sz="2400" dirty="0">
                <a:latin typeface="Book Antiqua" panose="02040602050305030304" pitchFamily="18" charset="0"/>
                <a:cs typeface="Times New Roman" panose="02020603050405020304" pitchFamily="18" charset="0"/>
              </a:rPr>
              <a:t>Ricerca delle cause (Aristotele) = ar. </a:t>
            </a:r>
            <a:r>
              <a:rPr lang="it-IT" sz="2400" i="1" dirty="0">
                <a:latin typeface="Book Antiqua" panose="02040602050305030304" pitchFamily="18" charset="0"/>
                <a:cs typeface="Times New Roman" panose="02020603050405020304" pitchFamily="18" charset="0"/>
              </a:rPr>
              <a:t>‘ilm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it-IT" sz="2400" dirty="0">
                <a:latin typeface="Book Antiqua" panose="02040602050305030304" pitchFamily="18" charset="0"/>
                <a:cs typeface="Times New Roman" panose="02020603050405020304" pitchFamily="18" charset="0"/>
              </a:rPr>
              <a:t>Imitazione di Dio a seconda della capacità umana (Platone) = </a:t>
            </a:r>
            <a:r>
              <a:rPr lang="it-IT" sz="2400" i="1" dirty="0">
                <a:latin typeface="Book Antiqua" panose="02040602050305030304" pitchFamily="18" charset="0"/>
                <a:cs typeface="Times New Roman" panose="02020603050405020304" pitchFamily="18" charset="0"/>
              </a:rPr>
              <a:t>ḥikma</a:t>
            </a:r>
          </a:p>
        </p:txBody>
      </p:sp>
    </p:spTree>
    <p:extLst>
      <p:ext uri="{BB962C8B-B14F-4D97-AF65-F5344CB8AC3E}">
        <p14:creationId xmlns:p14="http://schemas.microsoft.com/office/powerpoint/2010/main" val="13941100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b="1" dirty="0">
                <a:latin typeface="Book Antiqua" panose="02040602050305030304" pitchFamily="18" charset="0"/>
                <a:cs typeface="Times New Roman" panose="02020603050405020304" pitchFamily="18" charset="0"/>
              </a:rPr>
              <a:t>La fusione fra eredità greca e rivelazione islamica nello sciismo dall’VIII secolo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Alchimia e scienze «banausiche»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it-IT" i="1" dirty="0">
                <a:latin typeface="Book Antiqua" panose="02040602050305030304" pitchFamily="18" charset="0"/>
                <a:cs typeface="Times New Roman" panose="02020603050405020304" pitchFamily="18" charset="0"/>
              </a:rPr>
              <a:t>ta’wīl</a:t>
            </a: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 della Scrittura sulla base di un recupero di dottrine straniere (specialmente neoplatoniche)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Struttura gerarchica della creazione</a:t>
            </a:r>
          </a:p>
          <a:p>
            <a:pPr marL="0" indent="0" algn="ctr">
              <a:buNone/>
            </a:pPr>
            <a:endParaRPr lang="it-IT" dirty="0"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lvl="1" algn="ctr">
              <a:buFont typeface="Wingdings" panose="05000000000000000000" pitchFamily="2" charset="2"/>
              <a:buChar char="§"/>
            </a:pPr>
            <a:r>
              <a:rPr lang="it-IT" sz="2000" dirty="0">
                <a:latin typeface="Book Antiqua" panose="02040602050305030304" pitchFamily="18" charset="0"/>
                <a:cs typeface="Times New Roman" panose="02020603050405020304" pitchFamily="18" charset="0"/>
              </a:rPr>
              <a:t>Ascesa verso Dio percorrendo i vari gradi delle scienze, dai più elementari ai più complessi</a:t>
            </a:r>
          </a:p>
          <a:p>
            <a:pPr lvl="1" algn="ctr">
              <a:buFont typeface="Wingdings" panose="05000000000000000000" pitchFamily="2" charset="2"/>
              <a:buChar char="§"/>
            </a:pPr>
            <a:r>
              <a:rPr lang="it-IT" sz="2000" dirty="0">
                <a:latin typeface="Book Antiqua" panose="02040602050305030304" pitchFamily="18" charset="0"/>
                <a:cs typeface="Times New Roman" panose="02020603050405020304" pitchFamily="18" charset="0"/>
              </a:rPr>
              <a:t>Conoscendo gli esseri dai meno perfetti ai più perfetti</a:t>
            </a:r>
          </a:p>
        </p:txBody>
      </p:sp>
    </p:spTree>
    <p:extLst>
      <p:ext uri="{BB962C8B-B14F-4D97-AF65-F5344CB8AC3E}">
        <p14:creationId xmlns:p14="http://schemas.microsoft.com/office/powerpoint/2010/main" val="37695590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b="1" dirty="0">
                <a:latin typeface="Book Antiqua" panose="02040602050305030304" pitchFamily="18" charset="0"/>
                <a:cs typeface="Times New Roman" panose="02020603050405020304" pitchFamily="18" charset="0"/>
              </a:rPr>
              <a:t>I profeti, i dotti e i sapienti</a:t>
            </a:r>
          </a:p>
        </p:txBody>
      </p:sp>
      <p:sp>
        <p:nvSpPr>
          <p:cNvPr id="10" name="Segnaposto contenuto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I profeti (</a:t>
            </a:r>
            <a:r>
              <a:rPr lang="it-IT" i="1" dirty="0">
                <a:latin typeface="Book Antiqua" panose="02040602050305030304" pitchFamily="18" charset="0"/>
                <a:cs typeface="Times New Roman" panose="02020603050405020304" pitchFamily="18" charset="0"/>
              </a:rPr>
              <a:t>al-anbiyā’</a:t>
            </a: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) sono gli ambasciatori fra Dio e il mondo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I dotti (</a:t>
            </a:r>
            <a:r>
              <a:rPr lang="it-IT" i="1" dirty="0" err="1">
                <a:latin typeface="Book Antiqua" panose="02040602050305030304" pitchFamily="18" charset="0"/>
                <a:cs typeface="Times New Roman" panose="02020603050405020304" pitchFamily="18" charset="0"/>
              </a:rPr>
              <a:t>al-‘ulamā</a:t>
            </a:r>
            <a:r>
              <a:rPr lang="it-IT" i="1" dirty="0">
                <a:latin typeface="Book Antiqua" panose="02040602050305030304" pitchFamily="18" charset="0"/>
                <a:cs typeface="Times New Roman" panose="02020603050405020304" pitchFamily="18" charset="0"/>
              </a:rPr>
              <a:t>’) </a:t>
            </a: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sono gli eredi dei profeti </a:t>
            </a:r>
          </a:p>
          <a:p>
            <a:pPr marL="0" indent="0" algn="ctr">
              <a:buNone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I sapienti (</a:t>
            </a:r>
            <a:r>
              <a:rPr lang="it-IT" i="1" dirty="0">
                <a:latin typeface="Book Antiqua" panose="02040602050305030304" pitchFamily="18" charset="0"/>
                <a:cs typeface="Times New Roman" panose="02020603050405020304" pitchFamily="18" charset="0"/>
              </a:rPr>
              <a:t>al-ḥukamā’</a:t>
            </a: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) sono i migliori fra i dotti</a:t>
            </a:r>
          </a:p>
        </p:txBody>
      </p:sp>
    </p:spTree>
    <p:extLst>
      <p:ext uri="{BB962C8B-B14F-4D97-AF65-F5344CB8AC3E}">
        <p14:creationId xmlns:p14="http://schemas.microsoft.com/office/powerpoint/2010/main" val="10046802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b="1" dirty="0">
                <a:latin typeface="Book Antiqua" panose="02040602050305030304" pitchFamily="18" charset="0"/>
                <a:cs typeface="Times New Roman" panose="02020603050405020304" pitchFamily="18" charset="0"/>
              </a:rPr>
              <a:t>L’enciclopedia dei «Fratelli della Purezza» (</a:t>
            </a:r>
            <a:r>
              <a:rPr lang="it-IT" b="1" i="1" dirty="0">
                <a:latin typeface="Book Antiqua" panose="02040602050305030304" pitchFamily="18" charset="0"/>
                <a:cs typeface="Times New Roman" panose="02020603050405020304" pitchFamily="18" charset="0"/>
              </a:rPr>
              <a:t>Ikhwān al-Ṣafā’)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175094" y="3032449"/>
            <a:ext cx="5855666" cy="1632857"/>
          </a:xfrm>
        </p:spPr>
        <p:txBody>
          <a:bodyPr/>
          <a:lstStyle/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Identità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Epoca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it-IT" dirty="0">
                <a:latin typeface="Book Antiqua" panose="02040602050305030304" pitchFamily="18" charset="0"/>
                <a:cs typeface="Times New Roman" panose="02020603050405020304" pitchFamily="18" charset="0"/>
              </a:rPr>
              <a:t>Affiliazione ideologico-politica</a:t>
            </a:r>
          </a:p>
        </p:txBody>
      </p:sp>
    </p:spTree>
    <p:extLst>
      <p:ext uri="{BB962C8B-B14F-4D97-AF65-F5344CB8AC3E}">
        <p14:creationId xmlns:p14="http://schemas.microsoft.com/office/powerpoint/2010/main" val="8901433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Retrospettivo">
  <a:themeElements>
    <a:clrScheme name="Blu cal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</TotalTime>
  <Words>512</Words>
  <Application>Microsoft Office PowerPoint</Application>
  <PresentationFormat>Widescreen</PresentationFormat>
  <Paragraphs>79</Paragraphs>
  <Slides>14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14</vt:i4>
      </vt:variant>
    </vt:vector>
  </HeadingPairs>
  <TitlesOfParts>
    <vt:vector size="24" baseType="lpstr">
      <vt:lpstr>Arial</vt:lpstr>
      <vt:lpstr>Book Antiqua</vt:lpstr>
      <vt:lpstr>Calibri</vt:lpstr>
      <vt:lpstr>Calibri Light</vt:lpstr>
      <vt:lpstr>Times New Roman</vt:lpstr>
      <vt:lpstr>Wingdings</vt:lpstr>
      <vt:lpstr>Wingdings 2</vt:lpstr>
      <vt:lpstr>HDOfficeLightV0</vt:lpstr>
      <vt:lpstr>1_HDOfficeLightV0</vt:lpstr>
      <vt:lpstr>Retrospettivo</vt:lpstr>
      <vt:lpstr>Il «sogno della sapienza»</vt:lpstr>
      <vt:lpstr>Il sogno di al-Ma’mūn (per ‘Abdallāh ibn Ṭāhir)</vt:lpstr>
      <vt:lpstr>Il sogno di al-Ma’mūn (per Yaḥyā ibn ‘Adī)</vt:lpstr>
      <vt:lpstr>Il sogno di al-Ma’mūn per il mondo islamico: riappropriazione del sapere straniero</vt:lpstr>
      <vt:lpstr>‘ilm (scienza) e ḥikma (sapienza) in Islam</vt:lpstr>
      <vt:lpstr>La filosofia (falsafa) per i Greci</vt:lpstr>
      <vt:lpstr>La fusione fra eredità greca e rivelazione islamica nello sciismo dall’VIII secolo</vt:lpstr>
      <vt:lpstr>I profeti, i dotti e i sapienti</vt:lpstr>
      <vt:lpstr>L’enciclopedia dei «Fratelli della Purezza» (Ikhwān al-Ṣafā’)</vt:lpstr>
      <vt:lpstr>L’enciclopedia ikhwaniana:  51 trattati</vt:lpstr>
      <vt:lpstr>Il curriculum delle scienze nell’Epistola 7</vt:lpstr>
      <vt:lpstr>Euclide e Gige</vt:lpstr>
      <vt:lpstr>Il recupero delle scienze straniere</vt:lpstr>
      <vt:lpstr>Grazie dell’attenzione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«sogno della sapienza»</dc:title>
  <dc:creator>Carlotta Fiorillo</dc:creator>
  <cp:lastModifiedBy>utente</cp:lastModifiedBy>
  <cp:revision>23</cp:revision>
  <dcterms:created xsi:type="dcterms:W3CDTF">2016-10-03T15:46:59Z</dcterms:created>
  <dcterms:modified xsi:type="dcterms:W3CDTF">2016-11-05T09:15:12Z</dcterms:modified>
</cp:coreProperties>
</file>