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73" r:id="rId4"/>
    <p:sldId id="274" r:id="rId5"/>
    <p:sldId id="281" r:id="rId6"/>
    <p:sldId id="263" r:id="rId7"/>
    <p:sldId id="280" r:id="rId8"/>
    <p:sldId id="261" r:id="rId9"/>
    <p:sldId id="283" r:id="rId10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mbria Math" panose="02040503050406030204" pitchFamily="18" charset="0"/>
      <p:regular r:id="rId17"/>
    </p:embeddedFont>
    <p:embeddedFont>
      <p:font typeface="Fira Sans" panose="020B0503050000020004" pitchFamily="34" charset="0"/>
      <p:regular r:id="rId18"/>
      <p:bold r:id="rId19"/>
      <p:italic r:id="rId20"/>
      <p:boldItalic r:id="rId21"/>
    </p:embeddedFont>
    <p:embeddedFont>
      <p:font typeface="Fira Sans ExtraLight" panose="020B0604020202020204" pitchFamily="34" charset="0"/>
      <p:regular r:id="rId22"/>
      <p:italic r:id="rId23"/>
    </p:embeddedFont>
    <p:embeddedFont>
      <p:font typeface="Fira Sans Light" panose="020B0403050000020004" pitchFamily="34" charset="0"/>
      <p:regular r:id="rId24"/>
      <p:italic r:id="rId25"/>
    </p:embeddedFont>
    <p:embeddedFont>
      <p:font typeface="Fira Sans Medium" panose="020B0604020202020204" pitchFamily="34" charset="0"/>
      <p:regular r:id="rId26"/>
      <p:italic r:id="rId27"/>
    </p:embeddedFont>
    <p:embeddedFont>
      <p:font typeface="Fira Sans Thin" panose="020B0303050000020004" pitchFamily="34" charset="0"/>
      <p:regular r:id="rId28"/>
      <p:italic r:id="rId29"/>
    </p:embeddedFont>
    <p:embeddedFont>
      <p:font typeface="Roboto Slab" panose="020B0604020202020204" charset="0"/>
      <p:regular r:id="rId30"/>
      <p:bold r:id="rId31"/>
    </p:embeddedFont>
    <p:embeddedFont>
      <p:font typeface="Verdana" panose="020B0604030504040204" pitchFamily="34" charset="0"/>
      <p:regular r:id="rId32"/>
      <p:bold r:id="rId33"/>
      <p:italic r:id="rId34"/>
      <p:boldItalic r:id="rId35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6295"/>
    <a:srgbClr val="007CC3"/>
    <a:srgbClr val="574676"/>
    <a:srgbClr val="EF3340"/>
    <a:srgbClr val="A4BCC2"/>
    <a:srgbClr val="727272"/>
    <a:srgbClr val="D6AC02"/>
    <a:srgbClr val="F1C400"/>
    <a:srgbClr val="DEB401"/>
    <a:srgbClr val="B08D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6CEE47-5706-E146-9F54-B14CEA4D6393}" v="20" dt="2022-10-04T07:02:01.5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8" autoAdjust="0"/>
    <p:restoredTop sz="96197"/>
  </p:normalViewPr>
  <p:slideViewPr>
    <p:cSldViewPr snapToGrid="0" snapToObjects="1" showGuides="1">
      <p:cViewPr varScale="1">
        <p:scale>
          <a:sx n="88" d="100"/>
          <a:sy n="88" d="100"/>
        </p:scale>
        <p:origin x="77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9" Type="http://schemas.openxmlformats.org/officeDocument/2006/relationships/tableStyles" Target="tableStyles.xml"/><Relationship Id="rId21" Type="http://schemas.openxmlformats.org/officeDocument/2006/relationships/font" Target="fonts/font9.fntdata"/><Relationship Id="rId34" Type="http://schemas.openxmlformats.org/officeDocument/2006/relationships/font" Target="fonts/font22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font" Target="fonts/font21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font" Target="fonts/font23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C66AF1DC-7F49-A24C-8A1B-166E2ED790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AA33C56-A2D5-4E4E-827E-71DE8DB5A9F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A2103-E3E1-6C47-9C03-3A4330A63ED2}" type="datetime1">
              <a:rPr lang="it-IT" smtClean="0"/>
              <a:t>07/10/2022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9AEF9E9-A1D0-864D-B9C9-A16B879811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8CA1F14-2160-8D4F-920A-A24F059F8B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01598-FC98-3F4F-AF67-3E41A8697326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8583051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812A7-C7D6-7542-9495-86D2A5F89521}" type="datetime1">
              <a:rPr lang="it-IT" smtClean="0"/>
              <a:t>07/10/2022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8D42F-EEB8-D844-BCC2-FD260910283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05447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>
            <a:extLst>
              <a:ext uri="{FF2B5EF4-FFF2-40B4-BE49-F238E27FC236}">
                <a16:creationId xmlns:a16="http://schemas.microsoft.com/office/drawing/2014/main" id="{075F0702-5A13-1349-A296-951553656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702" y="4065825"/>
            <a:ext cx="10434596" cy="1231004"/>
          </a:xfrm>
        </p:spPr>
        <p:txBody>
          <a:bodyPr>
            <a:normAutofit/>
          </a:bodyPr>
          <a:lstStyle>
            <a:lvl1pPr marL="0" indent="0" algn="l">
              <a:buNone/>
              <a:defRPr lang="it-IT" sz="1400" b="0" i="0" kern="1200" dirty="0">
                <a:solidFill>
                  <a:schemeClr val="accent1">
                    <a:lumMod val="75000"/>
                  </a:schemeClr>
                </a:solidFill>
                <a:latin typeface="Roboto Slab" pitchFamily="2" charset="0"/>
                <a:ea typeface="Roboto Slab" pitchFamily="2" charset="0"/>
                <a:cs typeface="+mn-cs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endParaRPr lang="it-IT" dirty="0"/>
          </a:p>
        </p:txBody>
      </p:sp>
      <p:sp>
        <p:nvSpPr>
          <p:cNvPr id="7" name="Google Shape;10;p2">
            <a:extLst>
              <a:ext uri="{FF2B5EF4-FFF2-40B4-BE49-F238E27FC236}">
                <a16:creationId xmlns:a16="http://schemas.microsoft.com/office/drawing/2014/main" id="{BACD2019-637B-3D4C-A8D4-30C84AABC935}"/>
              </a:ext>
            </a:extLst>
          </p:cNvPr>
          <p:cNvSpPr txBox="1">
            <a:spLocks noGrp="1"/>
          </p:cNvSpPr>
          <p:nvPr>
            <p:ph type="ctrTitle" hasCustomPrompt="1"/>
          </p:nvPr>
        </p:nvSpPr>
        <p:spPr>
          <a:xfrm>
            <a:off x="878702" y="707917"/>
            <a:ext cx="10434596" cy="209960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Roboto Slab"/>
              <a:buNone/>
              <a:defRPr sz="3200" b="1" i="0">
                <a:solidFill>
                  <a:schemeClr val="accent1">
                    <a:lumMod val="50000"/>
                  </a:schemeClr>
                </a:solidFill>
                <a:latin typeface="Roboto Slab" pitchFamily="2" charset="0"/>
                <a:ea typeface="Roboto Slab" pitchFamily="2" charset="0"/>
                <a:cs typeface="Calibri Light" panose="020F0302020204030204" pitchFamily="34" charset="0"/>
                <a:sym typeface="Roboto Slab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9pPr>
          </a:lstStyle>
          <a:p>
            <a:r>
              <a:rPr lang="it-IT" dirty="0"/>
              <a:t>Fare clic per modificare il titolo delle slide</a:t>
            </a:r>
            <a:endParaRPr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0CC95D-4677-2D48-8044-4BC81EDFDD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8702" y="3054360"/>
            <a:ext cx="10434596" cy="749279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chemeClr val="accent1">
                    <a:lumMod val="75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pPr lvl="0"/>
            <a:endParaRPr lang="it-IT" dirty="0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C28DF7AA-710B-7121-CAAE-AA470E8F8D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722" y="6301502"/>
            <a:ext cx="2910468" cy="501626"/>
          </a:xfrm>
          <a:prstGeom prst="rect">
            <a:avLst/>
          </a:prstGeom>
        </p:spPr>
      </p:pic>
      <p:pic>
        <p:nvPicPr>
          <p:cNvPr id="8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E9F96E75-41A0-B864-48B0-5C60B32588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43B4D4FC-403A-8734-AFB4-198E56F41D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1239" y="6300730"/>
            <a:ext cx="3100039" cy="502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779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59" userDrawn="1">
          <p15:clr>
            <a:srgbClr val="FBAE40"/>
          </p15:clr>
        </p15:guide>
        <p15:guide id="2" orient="horz" pos="22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olo, testo e immagi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9134FB0-2826-354B-B1BA-F95D422DE9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511381"/>
            <a:ext cx="5058291" cy="3665587"/>
          </a:xfrm>
        </p:spPr>
        <p:txBody>
          <a:bodyPr anchor="ctr">
            <a:normAutofit/>
          </a:bodyPr>
          <a:lstStyle>
            <a:lvl1pPr marL="0" indent="0">
              <a:buFont typeface="Fira Sans" panose="020B0503050000020004" pitchFamily="34" charset="0"/>
              <a:buNone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  <a:latin typeface="Fira Sans Medium" panose="020B0503050000020004" pitchFamily="34" charset="0"/>
              </a:defRPr>
            </a:lvl1pPr>
            <a:lvl2pPr marL="514325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4348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090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750"/>
            </a:lvl4pPr>
            <a:lvl5pPr marL="1371532" indent="0">
              <a:buNone/>
              <a:defRPr sz="750"/>
            </a:lvl5pPr>
            <a:lvl6pPr marL="1714415" indent="0">
              <a:buNone/>
              <a:defRPr sz="750"/>
            </a:lvl6pPr>
            <a:lvl7pPr marL="2057297" indent="0">
              <a:buNone/>
              <a:defRPr sz="750"/>
            </a:lvl7pPr>
            <a:lvl8pPr marL="2400180" indent="0">
              <a:buNone/>
              <a:defRPr sz="750"/>
            </a:lvl8pPr>
            <a:lvl9pPr marL="2743064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egnaposto testo 3">
            <a:extLst>
              <a:ext uri="{FF2B5EF4-FFF2-40B4-BE49-F238E27FC236}">
                <a16:creationId xmlns:a16="http://schemas.microsoft.com/office/drawing/2014/main" id="{85F9E723-29C5-D441-88F8-71AFEFA5207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6293921" y="2511381"/>
            <a:ext cx="5058291" cy="3665587"/>
          </a:xfrm>
        </p:spPr>
        <p:txBody>
          <a:bodyPr anchor="ctr">
            <a:normAutofit/>
          </a:bodyPr>
          <a:lstStyle>
            <a:lvl1pPr marL="0" indent="0">
              <a:buFont typeface="Fira Sans" panose="020B0503050000020004" pitchFamily="34" charset="0"/>
              <a:buNone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  <a:latin typeface="Fira Sans Medium" panose="020B0503050000020004" pitchFamily="34" charset="0"/>
              </a:defRPr>
            </a:lvl1pPr>
            <a:lvl2pPr marL="514325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4348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090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750"/>
            </a:lvl4pPr>
            <a:lvl5pPr marL="1371532" indent="0">
              <a:buNone/>
              <a:defRPr sz="750"/>
            </a:lvl5pPr>
            <a:lvl6pPr marL="1714415" indent="0">
              <a:buNone/>
              <a:defRPr sz="750"/>
            </a:lvl6pPr>
            <a:lvl7pPr marL="2057297" indent="0">
              <a:buNone/>
              <a:defRPr sz="750"/>
            </a:lvl7pPr>
            <a:lvl8pPr marL="2400180" indent="0">
              <a:buNone/>
              <a:defRPr sz="750"/>
            </a:lvl8pPr>
            <a:lvl9pPr marL="2743064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F944A78-B074-B54E-BDDA-D50D5E0756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1" y="1551582"/>
            <a:ext cx="5058291" cy="762000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727272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pPr lvl="0"/>
            <a:r>
              <a:rPr lang="en-GB" dirty="0"/>
              <a:t>Fare </a:t>
            </a:r>
            <a:r>
              <a:rPr lang="en-GB" dirty="0" err="1"/>
              <a:t>clic</a:t>
            </a:r>
            <a:r>
              <a:rPr lang="en-GB" dirty="0"/>
              <a:t> per </a:t>
            </a:r>
            <a:r>
              <a:rPr lang="en-GB" dirty="0" err="1"/>
              <a:t>modificare</a:t>
            </a:r>
            <a:r>
              <a:rPr lang="en-GB" dirty="0"/>
              <a:t> </a:t>
            </a:r>
            <a:r>
              <a:rPr lang="en-GB" dirty="0" err="1"/>
              <a:t>il</a:t>
            </a:r>
            <a:r>
              <a:rPr lang="en-GB" dirty="0"/>
              <a:t> </a:t>
            </a:r>
            <a:r>
              <a:rPr lang="en-GB" dirty="0" err="1"/>
              <a:t>sottotitolo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0CC595F4-9D2D-E044-AAEB-75DB74AA64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93921" y="1551581"/>
            <a:ext cx="5058291" cy="762000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727272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pPr lvl="0"/>
            <a:r>
              <a:rPr lang="en-GB" dirty="0"/>
              <a:t>Fare </a:t>
            </a:r>
            <a:r>
              <a:rPr lang="en-GB" dirty="0" err="1"/>
              <a:t>clic</a:t>
            </a:r>
            <a:r>
              <a:rPr lang="en-GB" dirty="0"/>
              <a:t> per </a:t>
            </a:r>
            <a:r>
              <a:rPr lang="en-GB" dirty="0" err="1"/>
              <a:t>modificare</a:t>
            </a:r>
            <a:r>
              <a:rPr lang="en-GB" dirty="0"/>
              <a:t> </a:t>
            </a:r>
            <a:r>
              <a:rPr lang="en-GB" dirty="0" err="1"/>
              <a:t>il</a:t>
            </a:r>
            <a:r>
              <a:rPr lang="en-GB" dirty="0"/>
              <a:t> </a:t>
            </a:r>
            <a:r>
              <a:rPr lang="en-GB" dirty="0" err="1"/>
              <a:t>sottotitolo</a:t>
            </a:r>
            <a:endParaRPr lang="en-GB" dirty="0"/>
          </a:p>
        </p:txBody>
      </p:sp>
      <p:cxnSp>
        <p:nvCxnSpPr>
          <p:cNvPr id="12" name="Connettore 1 11">
            <a:extLst>
              <a:ext uri="{FF2B5EF4-FFF2-40B4-BE49-F238E27FC236}">
                <a16:creationId xmlns:a16="http://schemas.microsoft.com/office/drawing/2014/main" id="{1D055194-F38E-BC41-A98D-1177A0272C8D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505698"/>
            <a:ext cx="0" cy="36694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egnaposto titolo 1">
            <a:extLst>
              <a:ext uri="{FF2B5EF4-FFF2-40B4-BE49-F238E27FC236}">
                <a16:creationId xmlns:a16="http://schemas.microsoft.com/office/drawing/2014/main" id="{35850251-896E-B041-8180-ED90B1047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86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800">
                <a:solidFill>
                  <a:srgbClr val="262626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it-IT" dirty="0"/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0B6B0E0A-5CB8-F0F2-B622-910133B85D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95" y="6605560"/>
            <a:ext cx="891806" cy="155556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5EC5762A-61DC-C33B-B98C-AFB270EF36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14" y="6448845"/>
            <a:ext cx="448079" cy="304385"/>
          </a:xfrm>
          <a:prstGeom prst="rect">
            <a:avLst/>
          </a:prstGeom>
        </p:spPr>
      </p:pic>
      <p:sp>
        <p:nvSpPr>
          <p:cNvPr id="7" name="Segnaposto numero diapositiva 4">
            <a:extLst>
              <a:ext uri="{FF2B5EF4-FFF2-40B4-BE49-F238E27FC236}">
                <a16:creationId xmlns:a16="http://schemas.microsoft.com/office/drawing/2014/main" id="{B5CC83E9-390D-256E-8BA2-5B2764F60A5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499741" y="6332491"/>
            <a:ext cx="478451" cy="4286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EC4A954-C260-E84D-8B85-4D54550A05DF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3" name="Segnaposto testo 3">
            <a:extLst>
              <a:ext uri="{FF2B5EF4-FFF2-40B4-BE49-F238E27FC236}">
                <a16:creationId xmlns:a16="http://schemas.microsoft.com/office/drawing/2014/main" id="{3D33D6F2-EED7-FC6B-DAF1-8DF49BC0713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53633" y="6448845"/>
            <a:ext cx="8884734" cy="428625"/>
          </a:xfrm>
        </p:spPr>
        <p:txBody>
          <a:bodyPr>
            <a:noAutofit/>
          </a:bodyPr>
          <a:lstStyle>
            <a:lvl1pPr marL="0" indent="0" algn="ctr">
              <a:buNone/>
              <a:defRPr sz="1050" b="0" i="1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</a:defRPr>
            </a:lvl1pPr>
          </a:lstStyle>
          <a:p>
            <a:r>
              <a:rPr lang="it-IT" dirty="0"/>
              <a:t>CAMBIAMENTO FUTURO DEL CLIMA MARINO NEL MAR MEDITERRANEO</a:t>
            </a:r>
          </a:p>
        </p:txBody>
      </p:sp>
    </p:spTree>
    <p:extLst>
      <p:ext uri="{BB962C8B-B14F-4D97-AF65-F5344CB8AC3E}">
        <p14:creationId xmlns:p14="http://schemas.microsoft.com/office/powerpoint/2010/main" val="1603309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, testo 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9134FB0-2826-354B-B1BA-F95D422DE9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511381"/>
            <a:ext cx="3102820" cy="3665587"/>
          </a:xfrm>
        </p:spPr>
        <p:txBody>
          <a:bodyPr anchor="ctr">
            <a:normAutofit/>
          </a:bodyPr>
          <a:lstStyle>
            <a:lvl1pPr marL="0" indent="0">
              <a:buFont typeface="Fira Sans" panose="020B0503050000020004" pitchFamily="34" charset="0"/>
              <a:buNone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  <a:latin typeface="Fira Sans Medium" panose="020B0503050000020004" pitchFamily="34" charset="0"/>
              </a:defRPr>
            </a:lvl1pPr>
            <a:lvl2pPr marL="514325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4348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090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750"/>
            </a:lvl4pPr>
            <a:lvl5pPr marL="1371532" indent="0">
              <a:buNone/>
              <a:defRPr sz="750"/>
            </a:lvl5pPr>
            <a:lvl6pPr marL="1714415" indent="0">
              <a:buNone/>
              <a:defRPr sz="750"/>
            </a:lvl6pPr>
            <a:lvl7pPr marL="2057297" indent="0">
              <a:buNone/>
              <a:defRPr sz="750"/>
            </a:lvl7pPr>
            <a:lvl8pPr marL="2400180" indent="0">
              <a:buNone/>
              <a:defRPr sz="750"/>
            </a:lvl8pPr>
            <a:lvl9pPr marL="2743064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egnaposto testo 3">
            <a:extLst>
              <a:ext uri="{FF2B5EF4-FFF2-40B4-BE49-F238E27FC236}">
                <a16:creationId xmlns:a16="http://schemas.microsoft.com/office/drawing/2014/main" id="{85F9E723-29C5-D441-88F8-71AFEFA5207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4544591" y="2511381"/>
            <a:ext cx="3102820" cy="3665587"/>
          </a:xfrm>
        </p:spPr>
        <p:txBody>
          <a:bodyPr anchor="ctr">
            <a:normAutofit/>
          </a:bodyPr>
          <a:lstStyle>
            <a:lvl1pPr marL="0" indent="0">
              <a:buFont typeface="Fira Sans" panose="020B0503050000020004" pitchFamily="34" charset="0"/>
              <a:buNone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  <a:latin typeface="Fira Sans Medium" panose="020B0503050000020004" pitchFamily="34" charset="0"/>
              </a:defRPr>
            </a:lvl1pPr>
            <a:lvl2pPr marL="514325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4348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090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750"/>
            </a:lvl4pPr>
            <a:lvl5pPr marL="1371532" indent="0">
              <a:buNone/>
              <a:defRPr sz="750"/>
            </a:lvl5pPr>
            <a:lvl6pPr marL="1714415" indent="0">
              <a:buNone/>
              <a:defRPr sz="750"/>
            </a:lvl6pPr>
            <a:lvl7pPr marL="2057297" indent="0">
              <a:buNone/>
              <a:defRPr sz="750"/>
            </a:lvl7pPr>
            <a:lvl8pPr marL="2400180" indent="0">
              <a:buNone/>
              <a:defRPr sz="750"/>
            </a:lvl8pPr>
            <a:lvl9pPr marL="2743064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egnaposto testo 3">
            <a:extLst>
              <a:ext uri="{FF2B5EF4-FFF2-40B4-BE49-F238E27FC236}">
                <a16:creationId xmlns:a16="http://schemas.microsoft.com/office/drawing/2014/main" id="{798A6822-7DA7-2E4D-B441-3AC1A45F600B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8249395" y="2511381"/>
            <a:ext cx="3102820" cy="3665587"/>
          </a:xfrm>
        </p:spPr>
        <p:txBody>
          <a:bodyPr anchor="ctr">
            <a:normAutofit/>
          </a:bodyPr>
          <a:lstStyle>
            <a:lvl1pPr marL="0" indent="0">
              <a:buFont typeface="Fira Sans" panose="020B0503050000020004" pitchFamily="34" charset="0"/>
              <a:buNone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  <a:latin typeface="Fira Sans Medium" panose="020B0503050000020004" pitchFamily="34" charset="0"/>
              </a:defRPr>
            </a:lvl1pPr>
            <a:lvl2pPr marL="514325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4348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090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750"/>
            </a:lvl4pPr>
            <a:lvl5pPr marL="1371532" indent="0">
              <a:buNone/>
              <a:defRPr sz="750"/>
            </a:lvl5pPr>
            <a:lvl6pPr marL="1714415" indent="0">
              <a:buNone/>
              <a:defRPr sz="750"/>
            </a:lvl6pPr>
            <a:lvl7pPr marL="2057297" indent="0">
              <a:buNone/>
              <a:defRPr sz="750"/>
            </a:lvl7pPr>
            <a:lvl8pPr marL="2400180" indent="0">
              <a:buNone/>
              <a:defRPr sz="750"/>
            </a:lvl8pPr>
            <a:lvl9pPr marL="2743064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F944A78-B074-B54E-BDDA-D50D5E0756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3" y="1551582"/>
            <a:ext cx="3102820" cy="762000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727272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pPr lvl="0"/>
            <a:r>
              <a:rPr lang="en-GB" dirty="0"/>
              <a:t>Fare </a:t>
            </a:r>
            <a:r>
              <a:rPr lang="en-GB" dirty="0" err="1"/>
              <a:t>clic</a:t>
            </a:r>
            <a:r>
              <a:rPr lang="en-GB" dirty="0"/>
              <a:t> per </a:t>
            </a:r>
            <a:r>
              <a:rPr lang="en-GB" dirty="0" err="1"/>
              <a:t>modificare</a:t>
            </a:r>
            <a:r>
              <a:rPr lang="en-GB" dirty="0"/>
              <a:t> </a:t>
            </a:r>
            <a:r>
              <a:rPr lang="en-GB" dirty="0" err="1"/>
              <a:t>il</a:t>
            </a:r>
            <a:r>
              <a:rPr lang="en-GB" dirty="0"/>
              <a:t> </a:t>
            </a:r>
            <a:r>
              <a:rPr lang="en-GB" dirty="0" err="1"/>
              <a:t>sottotitolo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0CC595F4-9D2D-E044-AAEB-75DB74AA64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4591" y="1551581"/>
            <a:ext cx="3102820" cy="762000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727272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pPr lvl="0"/>
            <a:r>
              <a:rPr lang="en-GB" dirty="0"/>
              <a:t>Fare </a:t>
            </a:r>
            <a:r>
              <a:rPr lang="en-GB" dirty="0" err="1"/>
              <a:t>clic</a:t>
            </a:r>
            <a:r>
              <a:rPr lang="en-GB" dirty="0"/>
              <a:t> per </a:t>
            </a:r>
            <a:r>
              <a:rPr lang="en-GB" dirty="0" err="1"/>
              <a:t>modificare</a:t>
            </a:r>
            <a:r>
              <a:rPr lang="en-GB" dirty="0"/>
              <a:t> </a:t>
            </a:r>
            <a:r>
              <a:rPr lang="en-GB" dirty="0" err="1"/>
              <a:t>il</a:t>
            </a:r>
            <a:r>
              <a:rPr lang="en-GB" dirty="0"/>
              <a:t> </a:t>
            </a:r>
            <a:r>
              <a:rPr lang="en-GB" dirty="0" err="1"/>
              <a:t>sottotitolo</a:t>
            </a:r>
            <a:endParaRPr lang="en-GB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49EA2753-54CC-C644-8DA9-3ED0F1CF24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49395" y="1551581"/>
            <a:ext cx="3102820" cy="762000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727272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pPr lvl="0"/>
            <a:r>
              <a:rPr lang="en-GB" dirty="0"/>
              <a:t>Fare </a:t>
            </a:r>
            <a:r>
              <a:rPr lang="en-GB" dirty="0" err="1"/>
              <a:t>clic</a:t>
            </a:r>
            <a:r>
              <a:rPr lang="en-GB" dirty="0"/>
              <a:t> per </a:t>
            </a:r>
            <a:r>
              <a:rPr lang="en-GB" dirty="0" err="1"/>
              <a:t>modificare</a:t>
            </a:r>
            <a:r>
              <a:rPr lang="en-GB" dirty="0"/>
              <a:t> </a:t>
            </a:r>
            <a:r>
              <a:rPr lang="en-GB" dirty="0" err="1"/>
              <a:t>il</a:t>
            </a:r>
            <a:r>
              <a:rPr lang="en-GB" dirty="0"/>
              <a:t> </a:t>
            </a:r>
            <a:r>
              <a:rPr lang="en-GB" dirty="0" err="1"/>
              <a:t>sottotitolo</a:t>
            </a:r>
            <a:endParaRPr lang="en-GB" dirty="0"/>
          </a:p>
        </p:txBody>
      </p:sp>
      <p:cxnSp>
        <p:nvCxnSpPr>
          <p:cNvPr id="3" name="Connettore 1 2">
            <a:extLst>
              <a:ext uri="{FF2B5EF4-FFF2-40B4-BE49-F238E27FC236}">
                <a16:creationId xmlns:a16="http://schemas.microsoft.com/office/drawing/2014/main" id="{07389034-36FE-D04B-97E1-02A924367620}"/>
              </a:ext>
            </a:extLst>
          </p:cNvPr>
          <p:cNvCxnSpPr>
            <a:cxnSpLocks/>
          </p:cNvCxnSpPr>
          <p:nvPr userDrawn="1"/>
        </p:nvCxnSpPr>
        <p:spPr>
          <a:xfrm>
            <a:off x="4251367" y="2505698"/>
            <a:ext cx="0" cy="36694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8B042105-974D-A945-82DA-C0EE98AFE88E}"/>
              </a:ext>
            </a:extLst>
          </p:cNvPr>
          <p:cNvCxnSpPr>
            <a:cxnSpLocks/>
          </p:cNvCxnSpPr>
          <p:nvPr userDrawn="1"/>
        </p:nvCxnSpPr>
        <p:spPr>
          <a:xfrm>
            <a:off x="7942613" y="2505698"/>
            <a:ext cx="0" cy="36694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egnaposto titolo 1">
            <a:extLst>
              <a:ext uri="{FF2B5EF4-FFF2-40B4-BE49-F238E27FC236}">
                <a16:creationId xmlns:a16="http://schemas.microsoft.com/office/drawing/2014/main" id="{8B77CED5-B561-3846-9AB3-80FAFE67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86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  <a:endParaRPr lang="it-IT" dirty="0"/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1C752970-797D-CECF-6A5B-6BC17DDFA0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95" y="6605560"/>
            <a:ext cx="891806" cy="155556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A9502DD-D9B1-7DB2-386C-AA212A3F5F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14" y="6448845"/>
            <a:ext cx="448079" cy="304385"/>
          </a:xfrm>
          <a:prstGeom prst="rect">
            <a:avLst/>
          </a:prstGeom>
        </p:spPr>
      </p:pic>
      <p:sp>
        <p:nvSpPr>
          <p:cNvPr id="12" name="Segnaposto numero diapositiva 4">
            <a:extLst>
              <a:ext uri="{FF2B5EF4-FFF2-40B4-BE49-F238E27FC236}">
                <a16:creationId xmlns:a16="http://schemas.microsoft.com/office/drawing/2014/main" id="{C89D969F-D184-7318-1C23-081F2B02E2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499741" y="6332491"/>
            <a:ext cx="478451" cy="4286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EC4A954-C260-E84D-8B85-4D54550A05DF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5" name="Segnaposto testo 3">
            <a:extLst>
              <a:ext uri="{FF2B5EF4-FFF2-40B4-BE49-F238E27FC236}">
                <a16:creationId xmlns:a16="http://schemas.microsoft.com/office/drawing/2014/main" id="{32DC93AD-8210-9A90-F50E-8860D5CACB6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53633" y="6448845"/>
            <a:ext cx="8884734" cy="428625"/>
          </a:xfrm>
        </p:spPr>
        <p:txBody>
          <a:bodyPr>
            <a:noAutofit/>
          </a:bodyPr>
          <a:lstStyle>
            <a:lvl1pPr marL="0" indent="0" algn="ctr">
              <a:buNone/>
              <a:defRPr sz="1050" b="0" i="1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</a:defRPr>
            </a:lvl1pPr>
          </a:lstStyle>
          <a:p>
            <a:r>
              <a:rPr lang="it-IT" dirty="0"/>
              <a:t>CAMBIAMENTO FUTURO DEL CLIMA MARINO NEL MAR MEDITERRANEO</a:t>
            </a:r>
          </a:p>
        </p:txBody>
      </p:sp>
    </p:spTree>
    <p:extLst>
      <p:ext uri="{BB962C8B-B14F-4D97-AF65-F5344CB8AC3E}">
        <p14:creationId xmlns:p14="http://schemas.microsoft.com/office/powerpoint/2010/main" val="3024786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fine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B2C0FD1-6B05-B1A1-7BB4-D8F2F90B4101}"/>
              </a:ext>
            </a:extLst>
          </p:cNvPr>
          <p:cNvGrpSpPr/>
          <p:nvPr userDrawn="1"/>
        </p:nvGrpSpPr>
        <p:grpSpPr>
          <a:xfrm>
            <a:off x="2746629" y="2844738"/>
            <a:ext cx="6698743" cy="1168524"/>
            <a:chOff x="2196438" y="2844738"/>
            <a:chExt cx="6698743" cy="1168524"/>
          </a:xfrm>
        </p:grpSpPr>
        <p:pic>
          <p:nvPicPr>
            <p:cNvPr id="3" name="Immagine 4">
              <a:extLst>
                <a:ext uri="{FF2B5EF4-FFF2-40B4-BE49-F238E27FC236}">
                  <a16:creationId xmlns:a16="http://schemas.microsoft.com/office/drawing/2014/main" id="{5A75DB26-B21C-4FC5-A491-F15FB0C30D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4488" y="2844738"/>
              <a:ext cx="1730693" cy="1168524"/>
            </a:xfrm>
            <a:prstGeom prst="rect">
              <a:avLst/>
            </a:prstGeom>
          </p:spPr>
        </p:pic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9B343D66-EC6F-24E3-A3B2-E8697EEA06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96438" y="3094698"/>
              <a:ext cx="3871993" cy="668604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41CE8084-89BA-7A52-559B-17CCDBD8AEB9}"/>
              </a:ext>
            </a:extLst>
          </p:cNvPr>
          <p:cNvSpPr txBox="1"/>
          <p:nvPr userDrawn="1"/>
        </p:nvSpPr>
        <p:spPr>
          <a:xfrm>
            <a:off x="6896746" y="-991892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25000" lnSpcReduction="20000"/>
          </a:bodyPr>
          <a:lstStyle/>
          <a:p>
            <a:pPr marL="0" indent="0" algn="l">
              <a:buNone/>
            </a:pPr>
            <a:endParaRPr lang="en-US" sz="1050" b="0" i="1" dirty="0"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2139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6E21A-47D3-3041-983B-E6136BCAF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F5873-1344-154F-9540-31FB3DA8EF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BE368-23CB-DC4A-9B58-2E74EC4450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7866CB-D93B-1941-B8B0-6FC951976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356350"/>
            <a:ext cx="10176641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 Impatti del cambiamento climatico nella caratterizzazione del clima marino e del suo comportamento interannuale e multimodale nel Mediterraneo</a:t>
            </a:r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90406-7F34-4F44-B8DB-8BC6944EF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5BE17D-0C44-6F47-83AB-88E39F0A1434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242908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bg>
      <p:bgPr>
        <a:gradFill rotWithShape="1">
          <a:gsLst>
            <a:gs pos="0">
              <a:schemeClr val="tx2">
                <a:lumMod val="50000"/>
              </a:schemeClr>
            </a:gs>
            <a:gs pos="100000">
              <a:schemeClr val="tx2">
                <a:lumMod val="50000"/>
              </a:schemeClr>
            </a:gs>
            <a:gs pos="50000">
              <a:schemeClr val="tx2">
                <a:lumMod val="50000"/>
              </a:schemeClr>
            </a:gs>
            <a:gs pos="100000">
              <a:schemeClr val="tx2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0;p2">
            <a:extLst>
              <a:ext uri="{FF2B5EF4-FFF2-40B4-BE49-F238E27FC236}">
                <a16:creationId xmlns:a16="http://schemas.microsoft.com/office/drawing/2014/main" id="{15FBA683-86A3-41C9-8DB1-2E9A3E09E280}"/>
              </a:ext>
            </a:extLst>
          </p:cNvPr>
          <p:cNvSpPr txBox="1">
            <a:spLocks noGrp="1"/>
          </p:cNvSpPr>
          <p:nvPr>
            <p:ph type="ctrTitle" hasCustomPrompt="1"/>
          </p:nvPr>
        </p:nvSpPr>
        <p:spPr>
          <a:xfrm>
            <a:off x="878702" y="1173678"/>
            <a:ext cx="10434596" cy="451064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Roboto Slab"/>
              <a:buNone/>
              <a:defRPr sz="3200" b="1" i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Calibri Light" panose="020F0302020204030204" pitchFamily="34" charset="0"/>
                <a:sym typeface="Roboto Slab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9pPr>
          </a:lstStyle>
          <a:p>
            <a:r>
              <a:rPr lang="it-IT" dirty="0"/>
              <a:t>Fare clic per modificare il titolo delle slide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07736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5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 + sottotitolo"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DD39042D-E5F6-354C-AE48-85CA368F3E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58840" y="4512248"/>
            <a:ext cx="10434453" cy="906143"/>
          </a:xfrm>
        </p:spPr>
        <p:txBody>
          <a:bodyPr anchor="ctr">
            <a:normAutofit/>
          </a:bodyPr>
          <a:lstStyle>
            <a:lvl1pPr marL="0" indent="0">
              <a:buNone/>
              <a:defRPr sz="2400" b="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pPr lvl="0"/>
            <a:r>
              <a:rPr lang="it-IT" dirty="0"/>
              <a:t>Fare clic per modificare il sottotitolo della sezione</a:t>
            </a:r>
          </a:p>
        </p:txBody>
      </p:sp>
      <p:sp>
        <p:nvSpPr>
          <p:cNvPr id="6" name="Google Shape;10;p2">
            <a:extLst>
              <a:ext uri="{FF2B5EF4-FFF2-40B4-BE49-F238E27FC236}">
                <a16:creationId xmlns:a16="http://schemas.microsoft.com/office/drawing/2014/main" id="{15FBA683-86A3-41C9-8DB1-2E9A3E09E280}"/>
              </a:ext>
            </a:extLst>
          </p:cNvPr>
          <p:cNvSpPr txBox="1">
            <a:spLocks noGrp="1"/>
          </p:cNvSpPr>
          <p:nvPr>
            <p:ph type="ctrTitle" hasCustomPrompt="1"/>
          </p:nvPr>
        </p:nvSpPr>
        <p:spPr>
          <a:xfrm>
            <a:off x="858983" y="1602829"/>
            <a:ext cx="10434596" cy="242290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Roboto Slab"/>
              <a:buNone/>
              <a:defRPr sz="3200" b="1" i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Calibri Light" panose="020F0302020204030204" pitchFamily="34" charset="0"/>
                <a:sym typeface="Roboto Slab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3900"/>
            </a:lvl9pPr>
          </a:lstStyle>
          <a:p>
            <a:r>
              <a:rPr lang="it-IT" dirty="0"/>
              <a:t>Fare clic per modificare il titolo delle slide</a:t>
            </a:r>
            <a:endParaRPr dirty="0"/>
          </a:p>
        </p:txBody>
      </p:sp>
      <p:pic>
        <p:nvPicPr>
          <p:cNvPr id="5" name="Immagine 14">
            <a:extLst>
              <a:ext uri="{FF2B5EF4-FFF2-40B4-BE49-F238E27FC236}">
                <a16:creationId xmlns:a16="http://schemas.microsoft.com/office/drawing/2014/main" id="{0322A978-B480-4BCC-A82A-2D4FB79247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36" y="740104"/>
            <a:ext cx="3269950" cy="52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25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, sottotitol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3A57FB5-7025-8A46-A2C8-9AC199CBFA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11382"/>
            <a:ext cx="10515600" cy="3057565"/>
          </a:xfrm>
        </p:spPr>
        <p:txBody>
          <a:bodyPr anchor="ctr"/>
          <a:lstStyle>
            <a:lvl1pPr marL="0" indent="0"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Font typeface="Fira Sans" panose="020B0503050000020004" pitchFamily="34" charset="0"/>
              <a:buNone/>
              <a:defRPr sz="2000" b="0" i="0">
                <a:latin typeface="Fira Sans Medium" panose="020B0503050000020004" pitchFamily="34" charset="0"/>
              </a:defRPr>
            </a:lvl1pPr>
            <a:lvl2pPr marL="514325" marR="0" indent="-171442" algn="l" defTabSz="685766" rtl="0" eaLnBrk="1" fontAlgn="auto" latinLnBrk="0" hangingPunct="1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2pPr>
            <a:lvl3pPr marL="814348" marR="0" indent="-171442" algn="l" defTabSz="685766" rtl="0" eaLnBrk="1" fontAlgn="auto" latinLnBrk="0" hangingPunct="1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/>
            </a:lvl3pPr>
            <a:lvl4pPr>
              <a:defRPr sz="1200" b="0" i="0">
                <a:latin typeface="Fira Sans" panose="020B0503050000020004" pitchFamily="34" charset="0"/>
              </a:defRPr>
            </a:lvl4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65F876-3350-441E-BD36-BE705EBA20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551582"/>
            <a:ext cx="10515600" cy="7620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pPr lvl="0"/>
            <a:r>
              <a:rPr lang="en-GB" dirty="0"/>
              <a:t>Fare </a:t>
            </a:r>
            <a:r>
              <a:rPr lang="en-GB" dirty="0" err="1"/>
              <a:t>clic</a:t>
            </a:r>
            <a:r>
              <a:rPr lang="en-GB" dirty="0"/>
              <a:t> per </a:t>
            </a:r>
            <a:r>
              <a:rPr lang="en-GB" dirty="0" err="1"/>
              <a:t>modificare</a:t>
            </a:r>
            <a:r>
              <a:rPr lang="en-GB" dirty="0"/>
              <a:t> </a:t>
            </a:r>
            <a:r>
              <a:rPr lang="en-GB" dirty="0" err="1"/>
              <a:t>il</a:t>
            </a:r>
            <a:r>
              <a:rPr lang="en-GB" dirty="0"/>
              <a:t> </a:t>
            </a:r>
            <a:r>
              <a:rPr lang="en-GB" dirty="0" err="1"/>
              <a:t>sottotitolo</a:t>
            </a:r>
            <a:endParaRPr lang="en-GB" dirty="0"/>
          </a:p>
        </p:txBody>
      </p:sp>
      <p:sp>
        <p:nvSpPr>
          <p:cNvPr id="11" name="Segnaposto titolo 1">
            <a:extLst>
              <a:ext uri="{FF2B5EF4-FFF2-40B4-BE49-F238E27FC236}">
                <a16:creationId xmlns:a16="http://schemas.microsoft.com/office/drawing/2014/main" id="{04C02021-F048-EF46-A427-824414E03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86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C11EF75-678E-9E47-B9E3-622B2E130D2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499741" y="6332491"/>
            <a:ext cx="478451" cy="4286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EC4A954-C260-E84D-8B85-4D54550A05DF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8A205F8-F97E-E14B-B440-BBC8D0D15D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53633" y="6448845"/>
            <a:ext cx="8884734" cy="428625"/>
          </a:xfrm>
        </p:spPr>
        <p:txBody>
          <a:bodyPr>
            <a:noAutofit/>
          </a:bodyPr>
          <a:lstStyle>
            <a:lvl1pPr marL="0" indent="0" algn="ctr">
              <a:buNone/>
              <a:defRPr sz="1050" b="0" i="1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</a:defRPr>
            </a:lvl1pPr>
          </a:lstStyle>
          <a:p>
            <a:r>
              <a:rPr lang="it-IT" dirty="0"/>
              <a:t>CAMBIAMENTO FUTURO DEL CLIMA MARINO NEL MAR MEDITERRANEO</a:t>
            </a:r>
          </a:p>
        </p:txBody>
      </p:sp>
      <p:pic>
        <p:nvPicPr>
          <p:cNvPr id="10" name="Immagine 8">
            <a:extLst>
              <a:ext uri="{FF2B5EF4-FFF2-40B4-BE49-F238E27FC236}">
                <a16:creationId xmlns:a16="http://schemas.microsoft.com/office/drawing/2014/main" id="{67493962-E43C-492C-A639-8A49D07B7A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95" y="6605560"/>
            <a:ext cx="891806" cy="155556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A90AC5A-4884-48A8-EA81-797211A6EC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14" y="6448845"/>
            <a:ext cx="448079" cy="30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79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egnaposto titolo 1">
            <a:extLst>
              <a:ext uri="{FF2B5EF4-FFF2-40B4-BE49-F238E27FC236}">
                <a16:creationId xmlns:a16="http://schemas.microsoft.com/office/drawing/2014/main" id="{4A68EDD3-8B24-5E4A-A507-BC4297B68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86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  <a:endParaRPr lang="it-IT" dirty="0"/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1AB9F965-5489-F944-AC9B-8A7ABDD5E406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38200" y="1531917"/>
            <a:ext cx="10515600" cy="4037029"/>
          </a:xfrm>
        </p:spPr>
        <p:txBody>
          <a:bodyPr anchor="ctr"/>
          <a:lstStyle>
            <a:lvl1pPr marL="0" indent="0">
              <a:lnSpc>
                <a:spcPct val="150000"/>
              </a:lnSpc>
              <a:buClr>
                <a:schemeClr val="tx1">
                  <a:lumMod val="85000"/>
                  <a:lumOff val="15000"/>
                </a:schemeClr>
              </a:buClr>
              <a:buFont typeface="Fira Sans" panose="020B0503050000020004" pitchFamily="34" charset="0"/>
              <a:buNone/>
              <a:defRPr sz="2000" b="0" i="0">
                <a:latin typeface="Fira Sans Medium" panose="020B0503050000020004" pitchFamily="34" charset="0"/>
              </a:defRPr>
            </a:lvl1pPr>
            <a:lvl2pPr marL="514325" marR="0" indent="-171442" algn="l" defTabSz="685766" rtl="0" eaLnBrk="1" fontAlgn="auto" latinLnBrk="0" hangingPunct="1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2pPr>
            <a:lvl3pPr marL="814348" marR="0" indent="-171442" algn="l" defTabSz="685766" rtl="0" eaLnBrk="1" fontAlgn="auto" latinLnBrk="0" hangingPunct="1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/>
            </a:lvl3pPr>
            <a:lvl4pPr>
              <a:defRPr sz="1200" b="0" i="0">
                <a:latin typeface="Fira Sans" panose="020B0503050000020004" pitchFamily="34" charset="0"/>
              </a:defRPr>
            </a:lvl4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Segnaposto testo 3">
            <a:extLst>
              <a:ext uri="{FF2B5EF4-FFF2-40B4-BE49-F238E27FC236}">
                <a16:creationId xmlns:a16="http://schemas.microsoft.com/office/drawing/2014/main" id="{57B3B9C0-6AEB-E343-9620-C69E8840A9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5747075"/>
            <a:ext cx="10515600" cy="429888"/>
          </a:xfrm>
        </p:spPr>
        <p:txBody>
          <a:bodyPr>
            <a:noAutofit/>
          </a:bodyPr>
          <a:lstStyle>
            <a:lvl1pPr marL="0" indent="0">
              <a:buNone/>
              <a:defRPr sz="1050" b="0" i="1">
                <a:latin typeface="Fira Sans Medium" panose="020B0503050000020004" pitchFamily="34" charset="0"/>
              </a:defRPr>
            </a:lvl1pPr>
          </a:lstStyle>
          <a:p>
            <a:r>
              <a:rPr lang="it-IT" dirty="0"/>
              <a:t>Fare clic per inserire note</a:t>
            </a: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AB294BAB-F4FA-BDE3-58B3-A255DED3DB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95" y="6605560"/>
            <a:ext cx="891806" cy="155556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4755474E-813B-E7D5-24BE-70552F74D3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14" y="6448845"/>
            <a:ext cx="448079" cy="304385"/>
          </a:xfrm>
          <a:prstGeom prst="rect">
            <a:avLst/>
          </a:prstGeom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CB44AE5-7C0A-1DDA-3FC6-1EB5C0E12E8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499741" y="6332491"/>
            <a:ext cx="478451" cy="4286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EC4A954-C260-E84D-8B85-4D54550A05DF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5BD7C95-87FC-86AA-41A3-A7E3C98CEFC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53633" y="6448845"/>
            <a:ext cx="8884734" cy="428625"/>
          </a:xfrm>
        </p:spPr>
        <p:txBody>
          <a:bodyPr>
            <a:noAutofit/>
          </a:bodyPr>
          <a:lstStyle>
            <a:lvl1pPr marL="0" indent="0" algn="ctr">
              <a:buNone/>
              <a:defRPr sz="1050" b="0" i="1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</a:defRPr>
            </a:lvl1pPr>
          </a:lstStyle>
          <a:p>
            <a:r>
              <a:rPr lang="it-IT" dirty="0"/>
              <a:t>CAMBIAMENTO FUTURO DEL CLIMA MARINO NEL MAR MEDITERRANEO</a:t>
            </a:r>
          </a:p>
        </p:txBody>
      </p:sp>
    </p:spTree>
    <p:extLst>
      <p:ext uri="{BB962C8B-B14F-4D97-AF65-F5344CB8AC3E}">
        <p14:creationId xmlns:p14="http://schemas.microsoft.com/office/powerpoint/2010/main" val="3318560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2">
            <a:extLst>
              <a:ext uri="{FF2B5EF4-FFF2-40B4-BE49-F238E27FC236}">
                <a16:creationId xmlns:a16="http://schemas.microsoft.com/office/drawing/2014/main" id="{D4F9B8F1-23BB-DE44-B117-C81D61DBD6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543054"/>
            <a:ext cx="12192000" cy="4024630"/>
          </a:xfrm>
        </p:spPr>
        <p:txBody>
          <a:bodyPr anchor="ctr"/>
          <a:lstStyle>
            <a:lvl1pPr marL="0" marR="0" indent="0" algn="ctr" defTabSz="68576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Fira Sans" panose="020B0503050000020004" pitchFamily="34" charset="0"/>
              <a:buNone/>
              <a:tabLst/>
              <a:defRPr b="0" i="1">
                <a:latin typeface="Fira Sans" panose="020B0503050000020004" pitchFamily="34" charset="0"/>
              </a:defRPr>
            </a:lvl1pPr>
          </a:lstStyle>
          <a:p>
            <a:pPr marL="0" marR="0" lvl="0" indent="0" algn="l" defTabSz="685766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Fira Sans" panose="020B0503050000020004" pitchFamily="34" charset="0"/>
              <a:buNone/>
              <a:tabLst/>
              <a:defRPr/>
            </a:pPr>
            <a:r>
              <a:rPr lang="en-GB"/>
              <a:t>Click icon to add picture</a:t>
            </a:r>
            <a:endParaRPr lang="it-IT" dirty="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897D9E1E-9C0A-0D41-B11A-9921E9353E7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5747075"/>
            <a:ext cx="10515600" cy="429888"/>
          </a:xfrm>
        </p:spPr>
        <p:txBody>
          <a:bodyPr lIns="0">
            <a:noAutofit/>
          </a:bodyPr>
          <a:lstStyle>
            <a:lvl1pPr marL="0" indent="0">
              <a:buNone/>
              <a:defRPr sz="1050" b="0" i="1">
                <a:latin typeface="Fira Sans Medium" panose="020B0503050000020004" pitchFamily="34" charset="0"/>
              </a:defRPr>
            </a:lvl1pPr>
          </a:lstStyle>
          <a:p>
            <a:r>
              <a:rPr lang="it-IT" dirty="0"/>
              <a:t>Fare clic per inserire note</a:t>
            </a:r>
          </a:p>
        </p:txBody>
      </p:sp>
      <p:sp>
        <p:nvSpPr>
          <p:cNvPr id="10" name="Segnaposto titolo 1">
            <a:extLst>
              <a:ext uri="{FF2B5EF4-FFF2-40B4-BE49-F238E27FC236}">
                <a16:creationId xmlns:a16="http://schemas.microsoft.com/office/drawing/2014/main" id="{E6275BA2-C88F-D442-BB44-16AD120A3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86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  <a:endParaRPr lang="it-IT" dirty="0"/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1913CC00-B3F7-3797-B431-D94641D43E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95" y="6605560"/>
            <a:ext cx="891806" cy="155556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1A001B39-ADC7-19B8-0226-D1F3A397A0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14" y="6448845"/>
            <a:ext cx="448079" cy="304385"/>
          </a:xfrm>
          <a:prstGeom prst="rect">
            <a:avLst/>
          </a:prstGeom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DF7259D-93BA-23A6-5C17-7DC1569C2FB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499741" y="6332491"/>
            <a:ext cx="478451" cy="4286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EC4A954-C260-E84D-8B85-4D54550A05DF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3" name="Segnaposto testo 3">
            <a:extLst>
              <a:ext uri="{FF2B5EF4-FFF2-40B4-BE49-F238E27FC236}">
                <a16:creationId xmlns:a16="http://schemas.microsoft.com/office/drawing/2014/main" id="{AF114AAB-9A67-1815-E00E-C1F2E7CEC1E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53633" y="6448845"/>
            <a:ext cx="8884734" cy="428625"/>
          </a:xfrm>
        </p:spPr>
        <p:txBody>
          <a:bodyPr>
            <a:noAutofit/>
          </a:bodyPr>
          <a:lstStyle>
            <a:lvl1pPr marL="0" indent="0" algn="ctr">
              <a:buNone/>
              <a:defRPr sz="1050" b="0" i="1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</a:defRPr>
            </a:lvl1pPr>
          </a:lstStyle>
          <a:p>
            <a:r>
              <a:rPr lang="it-IT" dirty="0"/>
              <a:t>CAMBIAMENTO FUTURO DEL CLIMA MARINO NEL MAR MEDITERRANEO</a:t>
            </a:r>
          </a:p>
        </p:txBody>
      </p:sp>
    </p:spTree>
    <p:extLst>
      <p:ext uri="{BB962C8B-B14F-4D97-AF65-F5344CB8AC3E}">
        <p14:creationId xmlns:p14="http://schemas.microsoft.com/office/powerpoint/2010/main" val="3106832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2BB8059-381A-704A-886C-F6DD9F44F1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551582"/>
            <a:ext cx="10515600" cy="7620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pPr lvl="0"/>
            <a:r>
              <a:rPr lang="en-GB" dirty="0"/>
              <a:t>Fare </a:t>
            </a:r>
            <a:r>
              <a:rPr lang="en-GB" dirty="0" err="1"/>
              <a:t>clic</a:t>
            </a:r>
            <a:r>
              <a:rPr lang="en-GB" dirty="0"/>
              <a:t> per </a:t>
            </a:r>
            <a:r>
              <a:rPr lang="en-GB" dirty="0" err="1"/>
              <a:t>modificare</a:t>
            </a:r>
            <a:r>
              <a:rPr lang="en-GB" dirty="0"/>
              <a:t> </a:t>
            </a:r>
            <a:r>
              <a:rPr lang="en-GB" dirty="0" err="1"/>
              <a:t>il</a:t>
            </a:r>
            <a:r>
              <a:rPr lang="en-GB" dirty="0"/>
              <a:t> </a:t>
            </a:r>
            <a:r>
              <a:rPr lang="en-GB" dirty="0" err="1"/>
              <a:t>sottotitolo</a:t>
            </a:r>
            <a:endParaRPr lang="en-GB" dirty="0"/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C08E708D-0E00-AB46-8AF7-AAC94AA38AB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5747075"/>
            <a:ext cx="10515600" cy="429888"/>
          </a:xfrm>
        </p:spPr>
        <p:txBody>
          <a:bodyPr>
            <a:noAutofit/>
          </a:bodyPr>
          <a:lstStyle>
            <a:lvl1pPr marL="0" indent="0">
              <a:buNone/>
              <a:defRPr sz="1050" b="0" i="1">
                <a:latin typeface="Fira Sans Medium" panose="020B0503050000020004" pitchFamily="34" charset="0"/>
              </a:defRPr>
            </a:lvl1pPr>
          </a:lstStyle>
          <a:p>
            <a:r>
              <a:rPr lang="it-IT" dirty="0"/>
              <a:t>Fare clic per inserire note</a:t>
            </a:r>
          </a:p>
        </p:txBody>
      </p:sp>
      <p:sp>
        <p:nvSpPr>
          <p:cNvPr id="11" name="Segnaposto titolo 1">
            <a:extLst>
              <a:ext uri="{FF2B5EF4-FFF2-40B4-BE49-F238E27FC236}">
                <a16:creationId xmlns:a16="http://schemas.microsoft.com/office/drawing/2014/main" id="{80C56B0F-86D4-8640-B1D0-FEBA0E0A0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86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  <a:endParaRPr lang="it-IT" dirty="0"/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3CB02CE2-E950-C445-A01E-C5F3F0012F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95" y="6605560"/>
            <a:ext cx="891806" cy="155556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34EAD1C7-B706-0FD3-D03E-5653A20D74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14" y="6448845"/>
            <a:ext cx="448079" cy="304385"/>
          </a:xfrm>
          <a:prstGeom prst="rect">
            <a:avLst/>
          </a:prstGeom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8360EF7-A76C-A19E-3DD2-B2048AB67DC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499741" y="6332491"/>
            <a:ext cx="478451" cy="4286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EC4A954-C260-E84D-8B85-4D54550A05DF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3" name="Segnaposto testo 3">
            <a:extLst>
              <a:ext uri="{FF2B5EF4-FFF2-40B4-BE49-F238E27FC236}">
                <a16:creationId xmlns:a16="http://schemas.microsoft.com/office/drawing/2014/main" id="{1DFBD25F-88D9-5CDA-9C42-6CCE39D896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53633" y="6448845"/>
            <a:ext cx="8884734" cy="428625"/>
          </a:xfrm>
        </p:spPr>
        <p:txBody>
          <a:bodyPr>
            <a:noAutofit/>
          </a:bodyPr>
          <a:lstStyle>
            <a:lvl1pPr marL="0" indent="0" algn="ctr">
              <a:buNone/>
              <a:defRPr sz="1050" b="0" i="1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</a:defRPr>
            </a:lvl1pPr>
          </a:lstStyle>
          <a:p>
            <a:r>
              <a:rPr lang="it-IT" dirty="0"/>
              <a:t>CAMBIAMENTO FUTURO DEL CLIMA MARINO NEL MAR MEDITERRANEO</a:t>
            </a:r>
          </a:p>
        </p:txBody>
      </p:sp>
    </p:spTree>
    <p:extLst>
      <p:ext uri="{BB962C8B-B14F-4D97-AF65-F5344CB8AC3E}">
        <p14:creationId xmlns:p14="http://schemas.microsoft.com/office/powerpoint/2010/main" val="344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, testo 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3E4C4561-347F-D04A-AB74-2E115C024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3" y="1825625"/>
            <a:ext cx="5259388" cy="43513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 b="0" i="1">
                <a:latin typeface="Fira Sans" panose="020B0503050000020004" pitchFamily="34" charset="0"/>
              </a:defRPr>
            </a:lvl1pPr>
            <a:lvl2pPr marL="342884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5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4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it-IT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9134FB0-2826-354B-B1BA-F95D422DE9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1825625"/>
            <a:ext cx="5026623" cy="4351338"/>
          </a:xfrm>
        </p:spPr>
        <p:txBody>
          <a:bodyPr anchor="ctr"/>
          <a:lstStyle>
            <a:lvl1pPr marL="0" indent="0">
              <a:buFont typeface="Fira Sans" panose="020B0503050000020004" pitchFamily="34" charset="0"/>
              <a:buNone/>
              <a:defRPr sz="1800" b="0" i="0">
                <a:solidFill>
                  <a:schemeClr val="tx1">
                    <a:lumMod val="65000"/>
                    <a:lumOff val="35000"/>
                  </a:schemeClr>
                </a:solidFill>
                <a:latin typeface="Fira Sans Medium" panose="020B0503050000020004" pitchFamily="34" charset="0"/>
              </a:defRPr>
            </a:lvl1pPr>
            <a:lvl2pPr marL="514325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4348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090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750"/>
            </a:lvl4pPr>
            <a:lvl5pPr marL="1371532" indent="0">
              <a:buNone/>
              <a:defRPr sz="750"/>
            </a:lvl5pPr>
            <a:lvl6pPr marL="1714415" indent="0">
              <a:buNone/>
              <a:defRPr sz="750"/>
            </a:lvl6pPr>
            <a:lvl7pPr marL="2057297" indent="0">
              <a:buNone/>
              <a:defRPr sz="750"/>
            </a:lvl7pPr>
            <a:lvl8pPr marL="2400180" indent="0">
              <a:buNone/>
              <a:defRPr sz="750"/>
            </a:lvl8pPr>
            <a:lvl9pPr marL="2743064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egnaposto titolo 1">
            <a:extLst>
              <a:ext uri="{FF2B5EF4-FFF2-40B4-BE49-F238E27FC236}">
                <a16:creationId xmlns:a16="http://schemas.microsoft.com/office/drawing/2014/main" id="{4B4775A8-EB69-F341-A56E-1D29905F9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86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  <a:endParaRPr lang="it-IT" dirty="0"/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BE27DE79-0889-DF07-834C-C77D85042B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95" y="6605560"/>
            <a:ext cx="891806" cy="155556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B37FB744-4C8D-409D-5D3B-DC4E09445D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14" y="6448845"/>
            <a:ext cx="448079" cy="304385"/>
          </a:xfrm>
          <a:prstGeom prst="rect">
            <a:avLst/>
          </a:prstGeom>
        </p:spPr>
      </p:pic>
      <p:sp>
        <p:nvSpPr>
          <p:cNvPr id="8" name="Segnaposto numero diapositiva 4">
            <a:extLst>
              <a:ext uri="{FF2B5EF4-FFF2-40B4-BE49-F238E27FC236}">
                <a16:creationId xmlns:a16="http://schemas.microsoft.com/office/drawing/2014/main" id="{52FC140B-F0CC-AD12-7440-BFE021016DB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499741" y="6332491"/>
            <a:ext cx="478451" cy="4286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EC4A954-C260-E84D-8B85-4D54550A05DF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5" name="Segnaposto testo 3">
            <a:extLst>
              <a:ext uri="{FF2B5EF4-FFF2-40B4-BE49-F238E27FC236}">
                <a16:creationId xmlns:a16="http://schemas.microsoft.com/office/drawing/2014/main" id="{ECF77308-259B-4517-AE72-26A3DA9A5F4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53633" y="6448845"/>
            <a:ext cx="8884734" cy="428625"/>
          </a:xfrm>
        </p:spPr>
        <p:txBody>
          <a:bodyPr>
            <a:noAutofit/>
          </a:bodyPr>
          <a:lstStyle>
            <a:lvl1pPr marL="0" indent="0" algn="ctr">
              <a:buNone/>
              <a:defRPr sz="1050" b="0" i="1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</a:defRPr>
            </a:lvl1pPr>
          </a:lstStyle>
          <a:p>
            <a:r>
              <a:rPr lang="it-IT" dirty="0"/>
              <a:t>CAMBIAMENTO FUTURO DEL CLIMA MARINO NEL MAR MEDITERRANEO</a:t>
            </a:r>
          </a:p>
        </p:txBody>
      </p:sp>
    </p:spTree>
    <p:extLst>
      <p:ext uri="{BB962C8B-B14F-4D97-AF65-F5344CB8AC3E}">
        <p14:creationId xmlns:p14="http://schemas.microsoft.com/office/powerpoint/2010/main" val="933766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olo, testo 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3E4C4561-347F-D04A-AB74-2E115C024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38201" y="1825625"/>
            <a:ext cx="5259388" cy="43513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 b="0" i="1">
                <a:latin typeface="Fira Sans" panose="020B0503050000020004" pitchFamily="34" charset="0"/>
              </a:defRPr>
            </a:lvl1pPr>
            <a:lvl2pPr marL="342884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5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4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it-IT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9134FB0-2826-354B-B1BA-F95D422DE9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27178" y="1825625"/>
            <a:ext cx="5026623" cy="4351338"/>
          </a:xfrm>
        </p:spPr>
        <p:txBody>
          <a:bodyPr anchor="ctr"/>
          <a:lstStyle>
            <a:lvl1pPr marL="0" indent="0">
              <a:buFont typeface="Fira Sans" panose="020B0503050000020004" pitchFamily="34" charset="0"/>
              <a:buNone/>
              <a:defRPr sz="1800" b="0" i="0">
                <a:solidFill>
                  <a:schemeClr val="tx1">
                    <a:lumMod val="65000"/>
                    <a:lumOff val="35000"/>
                  </a:schemeClr>
                </a:solidFill>
                <a:latin typeface="Fira Sans Medium" panose="020B0503050000020004" pitchFamily="34" charset="0"/>
              </a:defRPr>
            </a:lvl1pPr>
            <a:lvl2pPr marL="514325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14348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090" marR="0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750"/>
            </a:lvl4pPr>
            <a:lvl5pPr marL="1371532" indent="0">
              <a:buNone/>
              <a:defRPr sz="750"/>
            </a:lvl5pPr>
            <a:lvl6pPr marL="1714415" indent="0">
              <a:buNone/>
              <a:defRPr sz="750"/>
            </a:lvl6pPr>
            <a:lvl7pPr marL="2057297" indent="0">
              <a:buNone/>
              <a:defRPr sz="750"/>
            </a:lvl7pPr>
            <a:lvl8pPr marL="2400180" indent="0">
              <a:buNone/>
              <a:defRPr sz="750"/>
            </a:lvl8pPr>
            <a:lvl9pPr marL="2743064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egnaposto titolo 1">
            <a:extLst>
              <a:ext uri="{FF2B5EF4-FFF2-40B4-BE49-F238E27FC236}">
                <a16:creationId xmlns:a16="http://schemas.microsoft.com/office/drawing/2014/main" id="{4B4775A8-EB69-F341-A56E-1D29905F9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86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  <a:endParaRPr lang="it-IT" dirty="0"/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BF253032-3625-32DA-9B08-161733D6FD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95" y="6605560"/>
            <a:ext cx="891806" cy="155556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0CA5471E-44C6-32DA-400A-EB51930ACB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14" y="6448845"/>
            <a:ext cx="448079" cy="304385"/>
          </a:xfrm>
          <a:prstGeom prst="rect">
            <a:avLst/>
          </a:prstGeom>
        </p:spPr>
      </p:pic>
      <p:sp>
        <p:nvSpPr>
          <p:cNvPr id="8" name="Segnaposto numero diapositiva 4">
            <a:extLst>
              <a:ext uri="{FF2B5EF4-FFF2-40B4-BE49-F238E27FC236}">
                <a16:creationId xmlns:a16="http://schemas.microsoft.com/office/drawing/2014/main" id="{08E37121-D0A6-8617-39A8-63B216A24A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499741" y="6332491"/>
            <a:ext cx="478451" cy="4286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EC4A954-C260-E84D-8B85-4D54550A05DF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5" name="Segnaposto testo 3">
            <a:extLst>
              <a:ext uri="{FF2B5EF4-FFF2-40B4-BE49-F238E27FC236}">
                <a16:creationId xmlns:a16="http://schemas.microsoft.com/office/drawing/2014/main" id="{134E3850-FC28-DC91-660D-99E2D3A4E4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53633" y="6448845"/>
            <a:ext cx="8884734" cy="428625"/>
          </a:xfrm>
        </p:spPr>
        <p:txBody>
          <a:bodyPr>
            <a:noAutofit/>
          </a:bodyPr>
          <a:lstStyle>
            <a:lvl1pPr marL="0" indent="0" algn="ctr">
              <a:buNone/>
              <a:defRPr sz="1050" b="0" i="1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</a:defRPr>
            </a:lvl1pPr>
          </a:lstStyle>
          <a:p>
            <a:r>
              <a:rPr lang="it-IT" dirty="0"/>
              <a:t>CAMBIAMENTO FUTURO DEL CLIMA MARINO NEL MAR MEDITERRANEO</a:t>
            </a:r>
          </a:p>
        </p:txBody>
      </p:sp>
    </p:spTree>
    <p:extLst>
      <p:ext uri="{BB962C8B-B14F-4D97-AF65-F5344CB8AC3E}">
        <p14:creationId xmlns:p14="http://schemas.microsoft.com/office/powerpoint/2010/main" val="1875778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B895A96-2866-484D-98AF-108A2B672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86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EADDCE6-9BC9-1045-9A9B-B7DA4ECE96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531918"/>
            <a:ext cx="10515600" cy="46450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gli stili del testo dello schema</a:t>
            </a:r>
          </a:p>
          <a:p>
            <a:pPr marL="514325" marR="0" lvl="1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dirty="0"/>
              <a:t>Secondo livello</a:t>
            </a:r>
          </a:p>
          <a:p>
            <a:pPr marL="814348" marR="0" lvl="2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dirty="0"/>
              <a:t>Terzo livello</a:t>
            </a:r>
          </a:p>
          <a:p>
            <a:pPr marL="514325" marR="0" lvl="1" indent="-171442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B3E5275-AA79-C14E-8281-AC408BAAE8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bg1">
                    <a:lumMod val="75000"/>
                  </a:schemeClr>
                </a:solidFill>
                <a:latin typeface="Fira Sans Medium" panose="020B0503050000020004" pitchFamily="34" charset="0"/>
              </a:defRPr>
            </a:lvl1pPr>
          </a:lstStyle>
          <a:p>
            <a:fld id="{FEC4A954-C260-E84D-8B85-4D54550A05DF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5003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51" r:id="rId3"/>
    <p:sldLayoutId id="2147483659" r:id="rId4"/>
    <p:sldLayoutId id="2147483650" r:id="rId5"/>
    <p:sldLayoutId id="2147483663" r:id="rId6"/>
    <p:sldLayoutId id="2147483654" r:id="rId7"/>
    <p:sldLayoutId id="2147483657" r:id="rId8"/>
    <p:sldLayoutId id="2147483669" r:id="rId9"/>
    <p:sldLayoutId id="2147483666" r:id="rId10"/>
    <p:sldLayoutId id="2147483665" r:id="rId11"/>
    <p:sldLayoutId id="2147483658" r:id="rId12"/>
    <p:sldLayoutId id="2147483670" r:id="rId13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chemeClr val="tx1">
              <a:lumMod val="85000"/>
              <a:lumOff val="15000"/>
            </a:schemeClr>
          </a:solidFill>
          <a:latin typeface="Roboto Slab" pitchFamily="2" charset="0"/>
          <a:ea typeface="Roboto Slab" pitchFamily="2" charset="0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Fira Sans" panose="020B0503050000020004" pitchFamily="34" charset="0"/>
        <a:buChar char="―"/>
        <a:defRPr sz="1800" b="0" i="0" kern="1200">
          <a:solidFill>
            <a:schemeClr val="tx1">
              <a:lumMod val="65000"/>
              <a:lumOff val="35000"/>
            </a:schemeClr>
          </a:solidFill>
          <a:latin typeface="Fira Sans Medium" panose="020B0503050000020004" pitchFamily="34" charset="0"/>
          <a:ea typeface="+mn-ea"/>
          <a:cs typeface="+mn-cs"/>
        </a:defRPr>
      </a:lvl1pPr>
      <a:lvl2pPr marL="557185" marR="0" indent="-214303" algn="l" defTabSz="685766" rtl="0" eaLnBrk="1" fontAlgn="auto" latinLnBrk="0" hangingPunct="1">
        <a:lnSpc>
          <a:spcPct val="90000"/>
        </a:lnSpc>
        <a:spcBef>
          <a:spcPts val="375"/>
        </a:spcBef>
        <a:spcAft>
          <a:spcPts val="0"/>
        </a:spcAft>
        <a:buClrTx/>
        <a:buSzTx/>
        <a:buFont typeface="Fira Sans" panose="020B0503050000020004" pitchFamily="34" charset="0"/>
        <a:buChar char="–"/>
        <a:tabLst/>
        <a:defRPr sz="1650" b="0" i="0" kern="1200">
          <a:solidFill>
            <a:schemeClr val="tx1">
              <a:lumMod val="65000"/>
              <a:lumOff val="35000"/>
            </a:schemeClr>
          </a:solidFill>
          <a:latin typeface="Fira Sans" panose="020B0503050000020004" pitchFamily="34" charset="0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Fira Sans" panose="020B0503050000020004" pitchFamily="34" charset="0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1">
            <a:extLst>
              <a:ext uri="{FF2B5EF4-FFF2-40B4-BE49-F238E27FC236}">
                <a16:creationId xmlns:a16="http://schemas.microsoft.com/office/drawing/2014/main" id="{E01BB7BE-E4F3-F34C-98AC-424C3998BD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702" y="4149320"/>
            <a:ext cx="10434596" cy="159899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err="1"/>
              <a:t>andrea.lira.loarca@unige.it</a:t>
            </a:r>
            <a:endParaRPr lang="it-IT" dirty="0"/>
          </a:p>
          <a:p>
            <a:r>
              <a:rPr lang="it-IT" dirty="0" err="1"/>
              <a:t>MeteOcean</a:t>
            </a:r>
            <a:r>
              <a:rPr lang="it-IT" dirty="0"/>
              <a:t> </a:t>
            </a:r>
            <a:r>
              <a:rPr lang="it-IT" dirty="0" err="1"/>
              <a:t>Research</a:t>
            </a:r>
            <a:r>
              <a:rPr lang="it-IT" dirty="0"/>
              <a:t> Group</a:t>
            </a:r>
          </a:p>
          <a:p>
            <a:r>
              <a:rPr lang="it-IT" dirty="0"/>
              <a:t>Dipartimento di Ingegneria Civile, Chimica e Ambientale (DICCA)</a:t>
            </a:r>
          </a:p>
          <a:p>
            <a:r>
              <a:rPr lang="it-IT" dirty="0"/>
              <a:t>Università degli studi di Genova</a:t>
            </a:r>
          </a:p>
          <a:p>
            <a:endParaRPr lang="it-IT" dirty="0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DFAC99DC-03D4-7449-B6C7-2B86A9FA7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8702" y="1220308"/>
            <a:ext cx="10434596" cy="2099606"/>
          </a:xfrm>
        </p:spPr>
        <p:txBody>
          <a:bodyPr>
            <a:normAutofit/>
          </a:bodyPr>
          <a:lstStyle/>
          <a:p>
            <a:r>
              <a:rPr lang="it-IT" dirty="0"/>
              <a:t>Impatti del cambiamento climatico nella</a:t>
            </a:r>
            <a:br>
              <a:rPr lang="it-IT" dirty="0"/>
            </a:br>
            <a:r>
              <a:rPr lang="it-IT" dirty="0"/>
              <a:t>caratterizzazione del clima marino nel Mediterraneo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D10E4C7-8206-8949-88EE-952FB5F1AC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8702" y="3400041"/>
            <a:ext cx="10434596" cy="749279"/>
          </a:xfrm>
        </p:spPr>
        <p:txBody>
          <a:bodyPr/>
          <a:lstStyle/>
          <a:p>
            <a:r>
              <a:rPr lang="it-IT" dirty="0"/>
              <a:t>Andrea Lira </a:t>
            </a:r>
            <a:r>
              <a:rPr lang="it-IT" dirty="0" err="1"/>
              <a:t>Loarca</a:t>
            </a:r>
            <a:r>
              <a:rPr lang="it-IT" dirty="0"/>
              <a:t> &amp; Giovanni </a:t>
            </a:r>
            <a:r>
              <a:rPr lang="it-IT" dirty="0" err="1"/>
              <a:t>Besio</a:t>
            </a:r>
            <a:endParaRPr lang="it-IT" dirty="0"/>
          </a:p>
        </p:txBody>
      </p:sp>
      <p:sp>
        <p:nvSpPr>
          <p:cNvPr id="5" name="Segnaposto contenuto 3">
            <a:extLst>
              <a:ext uri="{FF2B5EF4-FFF2-40B4-BE49-F238E27FC236}">
                <a16:creationId xmlns:a16="http://schemas.microsoft.com/office/drawing/2014/main" id="{2BEF009B-F321-8A54-4771-6D288B7DAA27}"/>
              </a:ext>
            </a:extLst>
          </p:cNvPr>
          <p:cNvSpPr txBox="1">
            <a:spLocks/>
          </p:cNvSpPr>
          <p:nvPr/>
        </p:nvSpPr>
        <p:spPr>
          <a:xfrm>
            <a:off x="2326512" y="217251"/>
            <a:ext cx="10994995" cy="749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0" indent="0" algn="l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Fira Sans" panose="020B0503050000020004" pitchFamily="34" charset="0"/>
              <a:buNone/>
              <a:defRPr sz="2400" b="0" i="0" kern="1200">
                <a:solidFill>
                  <a:schemeClr val="accent1">
                    <a:lumMod val="75000"/>
                  </a:schemeClr>
                </a:solidFill>
                <a:latin typeface="Roboto Slab" pitchFamily="2" charset="0"/>
                <a:ea typeface="Roboto Slab" pitchFamily="2" charset="0"/>
                <a:cs typeface="+mn-cs"/>
              </a:defRPr>
            </a:lvl1pPr>
            <a:lvl2pPr marL="557185" marR="0" indent="-214303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Fira Sans" panose="020B0503050000020004" pitchFamily="34" charset="0"/>
              <a:buChar char="–"/>
              <a:tabLst/>
              <a:defRPr sz="165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>
                <a:solidFill>
                  <a:schemeClr val="accent1">
                    <a:lumMod val="50000"/>
                  </a:schemeClr>
                </a:solidFill>
                <a:cs typeface="Calibri Light" panose="020F0302020204030204" pitchFamily="34" charset="0"/>
                <a:sym typeface="Roboto Slab"/>
              </a:rPr>
              <a:t>Seminario Tempeste Estreme: </a:t>
            </a:r>
          </a:p>
          <a:p>
            <a:r>
              <a:rPr lang="it-IT" b="1" dirty="0">
                <a:solidFill>
                  <a:schemeClr val="accent1">
                    <a:lumMod val="50000"/>
                  </a:schemeClr>
                </a:solidFill>
                <a:cs typeface="Calibri Light" panose="020F0302020204030204" pitchFamily="34" charset="0"/>
                <a:sym typeface="Roboto Slab"/>
              </a:rPr>
              <a:t>Aspetti tecnici, gestionali ed </a:t>
            </a:r>
            <a:r>
              <a:rPr lang="it-IT" b="1" dirty="0">
                <a:solidFill>
                  <a:schemeClr val="accent1">
                    <a:lumMod val="50000"/>
                  </a:schemeClr>
                </a:solidFill>
                <a:cs typeface="Calibri Light" panose="020F0302020204030204" pitchFamily="34" charset="0"/>
              </a:rPr>
              <a:t>assicurativi</a:t>
            </a:r>
          </a:p>
        </p:txBody>
      </p:sp>
      <p:pic>
        <p:nvPicPr>
          <p:cNvPr id="6" name="Picture 2" descr="Naples Shipping Week - Home | Facebook">
            <a:extLst>
              <a:ext uri="{FF2B5EF4-FFF2-40B4-BE49-F238E27FC236}">
                <a16:creationId xmlns:a16="http://schemas.microsoft.com/office/drawing/2014/main" id="{53C42F27-D740-6394-66DB-7E4B68E92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875" y="-686713"/>
            <a:ext cx="2487759" cy="248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090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5727F0E5-0F44-F54E-8B19-7BB7E709C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40" y="46217"/>
            <a:ext cx="5604586" cy="5257362"/>
          </a:xfrm>
        </p:spPr>
        <p:txBody>
          <a:bodyPr>
            <a:normAutofit/>
          </a:bodyPr>
          <a:lstStyle/>
          <a:p>
            <a:pPr algn="just"/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Quasi 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20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milioni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di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persone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vivono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a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meno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di 5 m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sul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livello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del mare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all'interno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della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fascia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costiera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mediterranea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di 100 km (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Schiavina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et al, 2019).  </a:t>
            </a:r>
          </a:p>
          <a:p>
            <a:pPr algn="just"/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Si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prevede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che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i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danni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annuali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delle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inondazioni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costiere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aumenteranno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di 2-3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ordini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di grandezza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entro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il 2100 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rispetto a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oggi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(SROCC, 2019). </a:t>
            </a:r>
          </a:p>
          <a:p>
            <a:pPr algn="just"/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GCMs non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risolvono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le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caratteristiche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delle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tempeste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tropicali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ed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extratropicali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ad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alta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b="1" dirty="0" err="1">
                <a:solidFill>
                  <a:schemeClr val="tx1"/>
                </a:solidFill>
                <a:latin typeface="Fira Sans" panose="020B0503050000020004" pitchFamily="34" charset="0"/>
              </a:rPr>
              <a:t>risoluzione</a:t>
            </a:r>
            <a:r>
              <a:rPr lang="en-GB" sz="2000" b="1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richieste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per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determinare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con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precisione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il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contributo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delle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onde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estreme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al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livello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 del mare </a:t>
            </a:r>
            <a:r>
              <a:rPr lang="en-GB" sz="2000" dirty="0" err="1">
                <a:solidFill>
                  <a:schemeClr val="tx1"/>
                </a:solidFill>
                <a:latin typeface="Fira Sans" panose="020B0503050000020004" pitchFamily="34" charset="0"/>
              </a:rPr>
              <a:t>estremo</a:t>
            </a:r>
            <a:r>
              <a:rPr lang="en-GB" sz="2000" dirty="0">
                <a:solidFill>
                  <a:schemeClr val="tx1"/>
                </a:solidFill>
                <a:latin typeface="Fira Sans" panose="020B0503050000020004" pitchFamily="34" charset="0"/>
              </a:rPr>
              <a:t>. (IPCC, 2021)</a:t>
            </a:r>
            <a:endParaRPr lang="en-IT" sz="2000" dirty="0">
              <a:solidFill>
                <a:schemeClr val="tx1"/>
              </a:solidFill>
              <a:latin typeface="Fira Sans" panose="020B0503050000020004" pitchFamily="34" charset="0"/>
            </a:endParaRPr>
          </a:p>
        </p:txBody>
      </p:sp>
      <p:pic>
        <p:nvPicPr>
          <p:cNvPr id="16" name="Picture 4" descr="Attenzione, forte mareggiata tra Liguria e Toscana">
            <a:extLst>
              <a:ext uri="{FF2B5EF4-FFF2-40B4-BE49-F238E27FC236}">
                <a16:creationId xmlns:a16="http://schemas.microsoft.com/office/drawing/2014/main" id="{76444786-B141-9143-A4FC-945DEC3006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81929" y="3536503"/>
            <a:ext cx="3918971" cy="3321504"/>
          </a:xfrm>
          <a:custGeom>
            <a:avLst/>
            <a:gdLst/>
            <a:ahLst/>
            <a:cxnLst/>
            <a:rect l="l" t="t" r="r" b="b"/>
            <a:pathLst>
              <a:path w="3747932" h="3176541">
                <a:moveTo>
                  <a:pt x="3239865" y="21"/>
                </a:moveTo>
                <a:cubicBezTo>
                  <a:pt x="3261821" y="112"/>
                  <a:pt x="3278837" y="498"/>
                  <a:pt x="3290337" y="938"/>
                </a:cubicBezTo>
                <a:cubicBezTo>
                  <a:pt x="3401766" y="5376"/>
                  <a:pt x="3510165" y="23128"/>
                  <a:pt x="3616543" y="49449"/>
                </a:cubicBezTo>
                <a:lnTo>
                  <a:pt x="3747932" y="87091"/>
                </a:lnTo>
                <a:lnTo>
                  <a:pt x="3747932" y="3176541"/>
                </a:lnTo>
                <a:lnTo>
                  <a:pt x="401358" y="3176541"/>
                </a:lnTo>
                <a:lnTo>
                  <a:pt x="398780" y="3136258"/>
                </a:lnTo>
                <a:cubicBezTo>
                  <a:pt x="400956" y="3079023"/>
                  <a:pt x="437945" y="3052703"/>
                  <a:pt x="483325" y="3030665"/>
                </a:cubicBezTo>
                <a:cubicBezTo>
                  <a:pt x="498866" y="3023015"/>
                  <a:pt x="520932" y="3023320"/>
                  <a:pt x="526840" y="2999447"/>
                </a:cubicBezTo>
                <a:cubicBezTo>
                  <a:pt x="501352" y="2976798"/>
                  <a:pt x="470270" y="2995161"/>
                  <a:pt x="442916" y="2988735"/>
                </a:cubicBezTo>
                <a:cubicBezTo>
                  <a:pt x="420228" y="2983533"/>
                  <a:pt x="382618" y="2986286"/>
                  <a:pt x="413701" y="2944662"/>
                </a:cubicBezTo>
                <a:cubicBezTo>
                  <a:pt x="422716" y="2932726"/>
                  <a:pt x="412147" y="2923542"/>
                  <a:pt x="400645" y="2922625"/>
                </a:cubicBezTo>
                <a:cubicBezTo>
                  <a:pt x="308644" y="2913137"/>
                  <a:pt x="350915" y="2828968"/>
                  <a:pt x="321386" y="2784590"/>
                </a:cubicBezTo>
                <a:cubicBezTo>
                  <a:pt x="313307" y="2772348"/>
                  <a:pt x="322010" y="2751230"/>
                  <a:pt x="334753" y="2746027"/>
                </a:cubicBezTo>
                <a:cubicBezTo>
                  <a:pt x="416187" y="2711746"/>
                  <a:pt x="427377" y="2630027"/>
                  <a:pt x="466852" y="2559632"/>
                </a:cubicBezTo>
                <a:cubicBezTo>
                  <a:pt x="423957" y="2531782"/>
                  <a:pt x="372673" y="2525661"/>
                  <a:pt x="326361" y="2507602"/>
                </a:cubicBezTo>
                <a:cubicBezTo>
                  <a:pt x="278183" y="2488626"/>
                  <a:pt x="278183" y="2474547"/>
                  <a:pt x="317968" y="2419457"/>
                </a:cubicBezTo>
                <a:cubicBezTo>
                  <a:pt x="214465" y="2407519"/>
                  <a:pt x="214465" y="2407519"/>
                  <a:pt x="246479" y="2320903"/>
                </a:cubicBezTo>
                <a:cubicBezTo>
                  <a:pt x="159758" y="2312945"/>
                  <a:pt x="102570" y="2271933"/>
                  <a:pt x="89205" y="2182255"/>
                </a:cubicBezTo>
                <a:cubicBezTo>
                  <a:pt x="82677" y="2138795"/>
                  <a:pt x="43514" y="2118290"/>
                  <a:pt x="0" y="2089213"/>
                </a:cubicBezTo>
                <a:cubicBezTo>
                  <a:pt x="54081" y="2061053"/>
                  <a:pt x="90759" y="2002290"/>
                  <a:pt x="153855" y="2064423"/>
                </a:cubicBezTo>
                <a:cubicBezTo>
                  <a:pt x="176855" y="2087070"/>
                  <a:pt x="174683" y="2058300"/>
                  <a:pt x="177788" y="2050037"/>
                </a:cubicBezTo>
                <a:cubicBezTo>
                  <a:pt x="185247" y="2029838"/>
                  <a:pt x="169707" y="2016369"/>
                  <a:pt x="159450" y="2001067"/>
                </a:cubicBezTo>
                <a:cubicBezTo>
                  <a:pt x="149504" y="1985763"/>
                  <a:pt x="137691" y="1969543"/>
                  <a:pt x="134895" y="1952400"/>
                </a:cubicBezTo>
                <a:cubicBezTo>
                  <a:pt x="133031" y="1940465"/>
                  <a:pt x="142044" y="1923021"/>
                  <a:pt x="151990" y="1914144"/>
                </a:cubicBezTo>
                <a:cubicBezTo>
                  <a:pt x="204209" y="1867316"/>
                  <a:pt x="173127" y="1762030"/>
                  <a:pt x="271969" y="1748562"/>
                </a:cubicBezTo>
                <a:cubicBezTo>
                  <a:pt x="316415" y="1742443"/>
                  <a:pt x="337860" y="1703878"/>
                  <a:pt x="370497" y="1682760"/>
                </a:cubicBezTo>
                <a:cubicBezTo>
                  <a:pt x="483946" y="1608999"/>
                  <a:pt x="559787" y="1514119"/>
                  <a:pt x="594908" y="1383735"/>
                </a:cubicBezTo>
                <a:cubicBezTo>
                  <a:pt x="604543" y="1347620"/>
                  <a:pt x="641532" y="1318542"/>
                  <a:pt x="665465" y="1286713"/>
                </a:cubicBezTo>
                <a:cubicBezTo>
                  <a:pt x="653963" y="1263452"/>
                  <a:pt x="591178" y="1313647"/>
                  <a:pt x="613246" y="1252435"/>
                </a:cubicBezTo>
                <a:cubicBezTo>
                  <a:pt x="630030" y="1206524"/>
                  <a:pt x="672925" y="1178060"/>
                  <a:pt x="713332" y="1150820"/>
                </a:cubicBezTo>
                <a:cubicBezTo>
                  <a:pt x="759333" y="1119908"/>
                  <a:pt x="810307" y="1095117"/>
                  <a:pt x="831133" y="1037883"/>
                </a:cubicBezTo>
                <a:cubicBezTo>
                  <a:pt x="835485" y="1025640"/>
                  <a:pt x="849470" y="1012785"/>
                  <a:pt x="861903" y="1007887"/>
                </a:cubicBezTo>
                <a:cubicBezTo>
                  <a:pt x="1469751" y="63584"/>
                  <a:pt x="2910527" y="-1353"/>
                  <a:pt x="3239865" y="2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Rischio mareggiate, chiusi gli accessi al mare - GenovaQuotidiana">
            <a:extLst>
              <a:ext uri="{FF2B5EF4-FFF2-40B4-BE49-F238E27FC236}">
                <a16:creationId xmlns:a16="http://schemas.microsoft.com/office/drawing/2014/main" id="{9F0157F7-2584-6B47-8D53-F8C51A6256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80458" y="1801367"/>
            <a:ext cx="3747932" cy="3767329"/>
          </a:xfrm>
          <a:custGeom>
            <a:avLst/>
            <a:gdLst/>
            <a:ahLst/>
            <a:cxnLst/>
            <a:rect l="l" t="t" r="r" b="b"/>
            <a:pathLst>
              <a:path w="3458367" h="3476265">
                <a:moveTo>
                  <a:pt x="549716" y="15"/>
                </a:moveTo>
                <a:cubicBezTo>
                  <a:pt x="557611" y="271"/>
                  <a:pt x="565778" y="3856"/>
                  <a:pt x="573176" y="4995"/>
                </a:cubicBezTo>
                <a:cubicBezTo>
                  <a:pt x="736504" y="30493"/>
                  <a:pt x="899830" y="58040"/>
                  <a:pt x="1063336" y="82398"/>
                </a:cubicBezTo>
                <a:cubicBezTo>
                  <a:pt x="1216195" y="105163"/>
                  <a:pt x="1370136" y="110398"/>
                  <a:pt x="1523717" y="122237"/>
                </a:cubicBezTo>
                <a:cubicBezTo>
                  <a:pt x="1709602" y="136580"/>
                  <a:pt x="1895127" y="156841"/>
                  <a:pt x="2079929" y="188711"/>
                </a:cubicBezTo>
                <a:cubicBezTo>
                  <a:pt x="2208244" y="211023"/>
                  <a:pt x="2337823" y="226502"/>
                  <a:pt x="2467943" y="208745"/>
                </a:cubicBezTo>
                <a:cubicBezTo>
                  <a:pt x="2474439" y="207834"/>
                  <a:pt x="2481839" y="204876"/>
                  <a:pt x="2487253" y="207834"/>
                </a:cubicBezTo>
                <a:cubicBezTo>
                  <a:pt x="2550419" y="241073"/>
                  <a:pt x="2619357" y="217168"/>
                  <a:pt x="2684869" y="238113"/>
                </a:cubicBezTo>
                <a:cubicBezTo>
                  <a:pt x="2668085" y="318930"/>
                  <a:pt x="2596077" y="312327"/>
                  <a:pt x="2555471" y="368331"/>
                </a:cubicBezTo>
                <a:cubicBezTo>
                  <a:pt x="2621704" y="390639"/>
                  <a:pt x="2681259" y="413178"/>
                  <a:pt x="2741717" y="430023"/>
                </a:cubicBezTo>
                <a:cubicBezTo>
                  <a:pt x="2805785" y="447780"/>
                  <a:pt x="2860106" y="495816"/>
                  <a:pt x="2922728" y="517216"/>
                </a:cubicBezTo>
                <a:cubicBezTo>
                  <a:pt x="2936085" y="521769"/>
                  <a:pt x="2952146" y="537704"/>
                  <a:pt x="2956838" y="553184"/>
                </a:cubicBezTo>
                <a:cubicBezTo>
                  <a:pt x="2971997" y="603269"/>
                  <a:pt x="3274647" y="743732"/>
                  <a:pt x="3238914" y="788350"/>
                </a:cubicBezTo>
                <a:cubicBezTo>
                  <a:pt x="3224116" y="806791"/>
                  <a:pt x="3204986" y="819994"/>
                  <a:pt x="3184953" y="838207"/>
                </a:cubicBezTo>
                <a:cubicBezTo>
                  <a:pt x="3215093" y="872582"/>
                  <a:pt x="3249020" y="887608"/>
                  <a:pt x="3285115" y="897852"/>
                </a:cubicBezTo>
                <a:cubicBezTo>
                  <a:pt x="3295944" y="901039"/>
                  <a:pt x="3306591" y="907413"/>
                  <a:pt x="3307674" y="922894"/>
                </a:cubicBezTo>
                <a:cubicBezTo>
                  <a:pt x="3308757" y="939056"/>
                  <a:pt x="3297748" y="945429"/>
                  <a:pt x="3288544" y="952944"/>
                </a:cubicBezTo>
                <a:cubicBezTo>
                  <a:pt x="3275731" y="963415"/>
                  <a:pt x="3263278" y="972523"/>
                  <a:pt x="3247036" y="973888"/>
                </a:cubicBezTo>
                <a:cubicBezTo>
                  <a:pt x="3220325" y="975937"/>
                  <a:pt x="3207513" y="1005076"/>
                  <a:pt x="3191993" y="1026930"/>
                </a:cubicBezTo>
                <a:cubicBezTo>
                  <a:pt x="3183330" y="1039224"/>
                  <a:pt x="3178998" y="1064037"/>
                  <a:pt x="3194157" y="1068363"/>
                </a:cubicBezTo>
                <a:cubicBezTo>
                  <a:pt x="3230613" y="1078837"/>
                  <a:pt x="3227725" y="1109114"/>
                  <a:pt x="3226824" y="1143489"/>
                </a:cubicBezTo>
                <a:cubicBezTo>
                  <a:pt x="3225560" y="1186061"/>
                  <a:pt x="3204083" y="1205638"/>
                  <a:pt x="3177734" y="1222030"/>
                </a:cubicBezTo>
                <a:cubicBezTo>
                  <a:pt x="3168711" y="1227720"/>
                  <a:pt x="3155898" y="1227493"/>
                  <a:pt x="3152469" y="1245250"/>
                </a:cubicBezTo>
                <a:cubicBezTo>
                  <a:pt x="3167267" y="1262097"/>
                  <a:pt x="3185314" y="1248439"/>
                  <a:pt x="3201197" y="1253218"/>
                </a:cubicBezTo>
                <a:cubicBezTo>
                  <a:pt x="3214370" y="1257088"/>
                  <a:pt x="3236208" y="1255040"/>
                  <a:pt x="3218160" y="1286000"/>
                </a:cubicBezTo>
                <a:cubicBezTo>
                  <a:pt x="3212926" y="1294878"/>
                  <a:pt x="3219062" y="1301709"/>
                  <a:pt x="3225741" y="1302392"/>
                </a:cubicBezTo>
                <a:cubicBezTo>
                  <a:pt x="3279159" y="1309449"/>
                  <a:pt x="3254615" y="1372054"/>
                  <a:pt x="3271761" y="1405063"/>
                </a:cubicBezTo>
                <a:cubicBezTo>
                  <a:pt x="3276452" y="1414169"/>
                  <a:pt x="3271399" y="1429877"/>
                  <a:pt x="3263999" y="1433747"/>
                </a:cubicBezTo>
                <a:cubicBezTo>
                  <a:pt x="3216716" y="1459245"/>
                  <a:pt x="3210220" y="1520028"/>
                  <a:pt x="3187299" y="1572389"/>
                </a:cubicBezTo>
                <a:cubicBezTo>
                  <a:pt x="3212205" y="1593104"/>
                  <a:pt x="3241982" y="1597657"/>
                  <a:pt x="3268872" y="1611089"/>
                </a:cubicBezTo>
                <a:cubicBezTo>
                  <a:pt x="3296846" y="1625204"/>
                  <a:pt x="3296846" y="1635676"/>
                  <a:pt x="3273746" y="1676653"/>
                </a:cubicBezTo>
                <a:cubicBezTo>
                  <a:pt x="3333842" y="1685532"/>
                  <a:pt x="3333842" y="1685532"/>
                  <a:pt x="3315254" y="1749957"/>
                </a:cubicBezTo>
                <a:cubicBezTo>
                  <a:pt x="3365607" y="1755877"/>
                  <a:pt x="3398812" y="1786382"/>
                  <a:pt x="3406572" y="1853085"/>
                </a:cubicBezTo>
                <a:cubicBezTo>
                  <a:pt x="3410362" y="1885411"/>
                  <a:pt x="3433101" y="1900663"/>
                  <a:pt x="3458367" y="1922291"/>
                </a:cubicBezTo>
                <a:cubicBezTo>
                  <a:pt x="3426966" y="1943236"/>
                  <a:pt x="3405669" y="1986945"/>
                  <a:pt x="3369034" y="1940730"/>
                </a:cubicBezTo>
                <a:cubicBezTo>
                  <a:pt x="3355680" y="1923885"/>
                  <a:pt x="3356941" y="1945284"/>
                  <a:pt x="3355138" y="1951430"/>
                </a:cubicBezTo>
                <a:cubicBezTo>
                  <a:pt x="3350807" y="1966455"/>
                  <a:pt x="3359830" y="1976472"/>
                  <a:pt x="3365786" y="1987854"/>
                </a:cubicBezTo>
                <a:cubicBezTo>
                  <a:pt x="3371561" y="1999237"/>
                  <a:pt x="3378420" y="2011302"/>
                  <a:pt x="3380043" y="2024054"/>
                </a:cubicBezTo>
                <a:cubicBezTo>
                  <a:pt x="3381125" y="2032931"/>
                  <a:pt x="3375892" y="2045905"/>
                  <a:pt x="3370117" y="2052509"/>
                </a:cubicBezTo>
                <a:cubicBezTo>
                  <a:pt x="3339797" y="2087340"/>
                  <a:pt x="3357844" y="2165652"/>
                  <a:pt x="3300454" y="2175670"/>
                </a:cubicBezTo>
                <a:cubicBezTo>
                  <a:pt x="3274647" y="2180221"/>
                  <a:pt x="3262195" y="2208906"/>
                  <a:pt x="3243246" y="2224614"/>
                </a:cubicBezTo>
                <a:cubicBezTo>
                  <a:pt x="3177374" y="2279478"/>
                  <a:pt x="3133338" y="2350051"/>
                  <a:pt x="3112946" y="2447031"/>
                </a:cubicBezTo>
                <a:cubicBezTo>
                  <a:pt x="3107352" y="2473894"/>
                  <a:pt x="3085875" y="2495522"/>
                  <a:pt x="3071979" y="2519197"/>
                </a:cubicBezTo>
                <a:cubicBezTo>
                  <a:pt x="3078657" y="2536499"/>
                  <a:pt x="3115112" y="2499164"/>
                  <a:pt x="3102298" y="2544694"/>
                </a:cubicBezTo>
                <a:cubicBezTo>
                  <a:pt x="3092553" y="2578843"/>
                  <a:pt x="3067647" y="2600014"/>
                  <a:pt x="3044185" y="2620276"/>
                </a:cubicBezTo>
                <a:cubicBezTo>
                  <a:pt x="3017476" y="2643268"/>
                  <a:pt x="2987879" y="2661708"/>
                  <a:pt x="2975787" y="2704279"/>
                </a:cubicBezTo>
                <a:cubicBezTo>
                  <a:pt x="2973260" y="2713386"/>
                  <a:pt x="2965140" y="2722947"/>
                  <a:pt x="2957921" y="2726591"/>
                </a:cubicBezTo>
                <a:cubicBezTo>
                  <a:pt x="2581458" y="3475797"/>
                  <a:pt x="1654740" y="3480805"/>
                  <a:pt x="1547901" y="3475568"/>
                </a:cubicBezTo>
                <a:cubicBezTo>
                  <a:pt x="1418503" y="3468966"/>
                  <a:pt x="1296143" y="3422753"/>
                  <a:pt x="1176132" y="3365156"/>
                </a:cubicBezTo>
                <a:cubicBezTo>
                  <a:pt x="1125418" y="3340797"/>
                  <a:pt x="1078316" y="3306195"/>
                  <a:pt x="1029045" y="3279332"/>
                </a:cubicBezTo>
                <a:cubicBezTo>
                  <a:pt x="961009" y="3242223"/>
                  <a:pt x="908492" y="3171424"/>
                  <a:pt x="840634" y="3141601"/>
                </a:cubicBezTo>
                <a:cubicBezTo>
                  <a:pt x="770793" y="3110867"/>
                  <a:pt x="711057" y="3054638"/>
                  <a:pt x="639229" y="3030734"/>
                </a:cubicBezTo>
                <a:cubicBezTo>
                  <a:pt x="601330" y="3017985"/>
                  <a:pt x="564695" y="2994993"/>
                  <a:pt x="570649" y="2929200"/>
                </a:cubicBezTo>
                <a:cubicBezTo>
                  <a:pt x="572274" y="2910532"/>
                  <a:pt x="562349" y="2895282"/>
                  <a:pt x="546647" y="2900745"/>
                </a:cubicBezTo>
                <a:cubicBezTo>
                  <a:pt x="516690" y="2910989"/>
                  <a:pt x="503154" y="2883898"/>
                  <a:pt x="486550" y="2863636"/>
                </a:cubicBezTo>
                <a:cubicBezTo>
                  <a:pt x="456953" y="2827667"/>
                  <a:pt x="428801" y="2789422"/>
                  <a:pt x="381697" y="2783503"/>
                </a:cubicBezTo>
                <a:cubicBezTo>
                  <a:pt x="390720" y="2755272"/>
                  <a:pt x="406060" y="2759371"/>
                  <a:pt x="420137" y="2765290"/>
                </a:cubicBezTo>
                <a:cubicBezTo>
                  <a:pt x="457133" y="2780772"/>
                  <a:pt x="493769" y="2798300"/>
                  <a:pt x="530765" y="2813781"/>
                </a:cubicBezTo>
                <a:cubicBezTo>
                  <a:pt x="554948" y="2823799"/>
                  <a:pt x="578952" y="2837912"/>
                  <a:pt x="611257" y="2826755"/>
                </a:cubicBezTo>
                <a:cubicBezTo>
                  <a:pt x="583463" y="2769843"/>
                  <a:pt x="536180" y="2759598"/>
                  <a:pt x="497920" y="2742071"/>
                </a:cubicBezTo>
                <a:cubicBezTo>
                  <a:pt x="450096" y="2719988"/>
                  <a:pt x="421942" y="2678326"/>
                  <a:pt x="388193" y="2631885"/>
                </a:cubicBezTo>
                <a:cubicBezTo>
                  <a:pt x="423386" y="2620730"/>
                  <a:pt x="445223" y="2654879"/>
                  <a:pt x="472834" y="2653056"/>
                </a:cubicBezTo>
                <a:cubicBezTo>
                  <a:pt x="474279" y="2647140"/>
                  <a:pt x="476804" y="2638488"/>
                  <a:pt x="476444" y="2638259"/>
                </a:cubicBezTo>
                <a:cubicBezTo>
                  <a:pt x="431326" y="2612763"/>
                  <a:pt x="410211" y="2564956"/>
                  <a:pt x="403173" y="2507131"/>
                </a:cubicBezTo>
                <a:cubicBezTo>
                  <a:pt x="399563" y="2477310"/>
                  <a:pt x="383140" y="2467976"/>
                  <a:pt x="366897" y="2454316"/>
                </a:cubicBezTo>
                <a:cubicBezTo>
                  <a:pt x="310230" y="2405826"/>
                  <a:pt x="250314" y="2361890"/>
                  <a:pt x="203752" y="2295188"/>
                </a:cubicBezTo>
                <a:cubicBezTo>
                  <a:pt x="257532" y="2304066"/>
                  <a:pt x="300665" y="2347547"/>
                  <a:pt x="358597" y="2366215"/>
                </a:cubicBezTo>
                <a:cubicBezTo>
                  <a:pt x="312577" y="2292910"/>
                  <a:pt x="253020" y="2255803"/>
                  <a:pt x="198698" y="2211409"/>
                </a:cubicBezTo>
                <a:cubicBezTo>
                  <a:pt x="173974" y="2191149"/>
                  <a:pt x="151055" y="2165197"/>
                  <a:pt x="121097" y="2154269"/>
                </a:cubicBezTo>
                <a:cubicBezTo>
                  <a:pt x="110448" y="2150400"/>
                  <a:pt x="92943" y="2142204"/>
                  <a:pt x="101425" y="2120577"/>
                </a:cubicBezTo>
                <a:cubicBezTo>
                  <a:pt x="108643" y="2102593"/>
                  <a:pt x="122900" y="2108055"/>
                  <a:pt x="135895" y="2113292"/>
                </a:cubicBezTo>
                <a:cubicBezTo>
                  <a:pt x="167116" y="2126269"/>
                  <a:pt x="199421" y="2126495"/>
                  <a:pt x="241652" y="2126269"/>
                </a:cubicBezTo>
                <a:cubicBezTo>
                  <a:pt x="206279" y="2066851"/>
                  <a:pt x="141489" y="2084608"/>
                  <a:pt x="111170" y="2022231"/>
                </a:cubicBezTo>
                <a:cubicBezTo>
                  <a:pt x="149069" y="2011302"/>
                  <a:pt x="178305" y="2033841"/>
                  <a:pt x="208987" y="2038166"/>
                </a:cubicBezTo>
                <a:cubicBezTo>
                  <a:pt x="236777" y="2042036"/>
                  <a:pt x="243636" y="2031565"/>
                  <a:pt x="237139" y="1997188"/>
                </a:cubicBezTo>
                <a:cubicBezTo>
                  <a:pt x="227034" y="1943690"/>
                  <a:pt x="242193" y="1916371"/>
                  <a:pt x="282618" y="1930941"/>
                </a:cubicBezTo>
                <a:cubicBezTo>
                  <a:pt x="320155" y="1944601"/>
                  <a:pt x="324125" y="1924568"/>
                  <a:pt x="314019" y="1894062"/>
                </a:cubicBezTo>
                <a:cubicBezTo>
                  <a:pt x="299582" y="1849671"/>
                  <a:pt x="316004" y="1815295"/>
                  <a:pt x="327194" y="1777960"/>
                </a:cubicBezTo>
                <a:cubicBezTo>
                  <a:pt x="344339" y="1721045"/>
                  <a:pt x="337121" y="1693272"/>
                  <a:pt x="300123" y="1650929"/>
                </a:cubicBezTo>
                <a:cubicBezTo>
                  <a:pt x="279370" y="1627251"/>
                  <a:pt x="256992" y="1607219"/>
                  <a:pt x="226852" y="1586731"/>
                </a:cubicBezTo>
                <a:cubicBezTo>
                  <a:pt x="296334" y="1575576"/>
                  <a:pt x="223423" y="1538013"/>
                  <a:pt x="247968" y="1514564"/>
                </a:cubicBezTo>
                <a:cubicBezTo>
                  <a:pt x="297056" y="1505003"/>
                  <a:pt x="337121" y="1579673"/>
                  <a:pt x="403895" y="1558274"/>
                </a:cubicBezTo>
                <a:cubicBezTo>
                  <a:pt x="321420" y="1493619"/>
                  <a:pt x="230281" y="1472448"/>
                  <a:pt x="170546" y="1386396"/>
                </a:cubicBezTo>
                <a:cubicBezTo>
                  <a:pt x="184261" y="1366817"/>
                  <a:pt x="197977" y="1385030"/>
                  <a:pt x="209707" y="1377746"/>
                </a:cubicBezTo>
                <a:cubicBezTo>
                  <a:pt x="209346" y="1373192"/>
                  <a:pt x="210250" y="1366362"/>
                  <a:pt x="208083" y="1364314"/>
                </a:cubicBezTo>
                <a:cubicBezTo>
                  <a:pt x="163508" y="1317416"/>
                  <a:pt x="162784" y="1316279"/>
                  <a:pt x="210610" y="1281675"/>
                </a:cubicBezTo>
                <a:cubicBezTo>
                  <a:pt x="227394" y="1269609"/>
                  <a:pt x="225950" y="1258909"/>
                  <a:pt x="217108" y="1243657"/>
                </a:cubicBezTo>
                <a:cubicBezTo>
                  <a:pt x="210790" y="1232957"/>
                  <a:pt x="203211" y="1223395"/>
                  <a:pt x="206820" y="1199947"/>
                </a:cubicBezTo>
                <a:cubicBezTo>
                  <a:pt x="232988" y="1229998"/>
                  <a:pt x="359499" y="1220208"/>
                  <a:pt x="381877" y="1217021"/>
                </a:cubicBezTo>
                <a:cubicBezTo>
                  <a:pt x="406963" y="1213607"/>
                  <a:pt x="431688" y="1199037"/>
                  <a:pt x="458035" y="1207003"/>
                </a:cubicBezTo>
                <a:cubicBezTo>
                  <a:pt x="479150" y="1213381"/>
                  <a:pt x="576966" y="1275073"/>
                  <a:pt x="590863" y="1204273"/>
                </a:cubicBezTo>
                <a:cubicBezTo>
                  <a:pt x="591585" y="1200858"/>
                  <a:pt x="631107" y="1208826"/>
                  <a:pt x="652403" y="1212696"/>
                </a:cubicBezTo>
                <a:cubicBezTo>
                  <a:pt x="671172" y="1215883"/>
                  <a:pt x="692288" y="1229998"/>
                  <a:pt x="704920" y="1201769"/>
                </a:cubicBezTo>
                <a:cubicBezTo>
                  <a:pt x="712320" y="1185150"/>
                  <a:pt x="681820" y="1153051"/>
                  <a:pt x="654569" y="1150320"/>
                </a:cubicBezTo>
                <a:cubicBezTo>
                  <a:pt x="630926" y="1147814"/>
                  <a:pt x="606202" y="1144172"/>
                  <a:pt x="583643" y="1151001"/>
                </a:cubicBezTo>
                <a:cubicBezTo>
                  <a:pt x="555852" y="1159198"/>
                  <a:pt x="540873" y="1145995"/>
                  <a:pt x="533111" y="1117538"/>
                </a:cubicBezTo>
                <a:cubicBezTo>
                  <a:pt x="524450" y="1086122"/>
                  <a:pt x="507845" y="1071550"/>
                  <a:pt x="484926" y="1056980"/>
                </a:cubicBezTo>
                <a:cubicBezTo>
                  <a:pt x="429340" y="1021696"/>
                  <a:pt x="375921" y="980946"/>
                  <a:pt x="314922" y="960456"/>
                </a:cubicBezTo>
                <a:cubicBezTo>
                  <a:pt x="302830" y="956358"/>
                  <a:pt x="289476" y="950894"/>
                  <a:pt x="283881" y="923805"/>
                </a:cubicBezTo>
                <a:cubicBezTo>
                  <a:pt x="449013" y="964326"/>
                  <a:pt x="599526" y="1069958"/>
                  <a:pt x="769890" y="1063811"/>
                </a:cubicBezTo>
                <a:cubicBezTo>
                  <a:pt x="723329" y="1030346"/>
                  <a:pt x="669369" y="1028524"/>
                  <a:pt x="619738" y="1005076"/>
                </a:cubicBezTo>
                <a:cubicBezTo>
                  <a:pt x="654930" y="987546"/>
                  <a:pt x="687956" y="1005759"/>
                  <a:pt x="721344" y="1015777"/>
                </a:cubicBezTo>
                <a:cubicBezTo>
                  <a:pt x="749317" y="1023970"/>
                  <a:pt x="774583" y="1025337"/>
                  <a:pt x="777650" y="976393"/>
                </a:cubicBezTo>
                <a:cubicBezTo>
                  <a:pt x="776566" y="973205"/>
                  <a:pt x="776747" y="969107"/>
                  <a:pt x="776929" y="965238"/>
                </a:cubicBezTo>
                <a:cubicBezTo>
                  <a:pt x="767542" y="944976"/>
                  <a:pt x="752926" y="934504"/>
                  <a:pt x="735601" y="928584"/>
                </a:cubicBezTo>
                <a:cubicBezTo>
                  <a:pt x="725133" y="924942"/>
                  <a:pt x="711237" y="919478"/>
                  <a:pt x="711416" y="904909"/>
                </a:cubicBezTo>
                <a:cubicBezTo>
                  <a:pt x="711958" y="850955"/>
                  <a:pt x="678571" y="835246"/>
                  <a:pt x="645185" y="819539"/>
                </a:cubicBezTo>
                <a:cubicBezTo>
                  <a:pt x="663773" y="792676"/>
                  <a:pt x="678391" y="812481"/>
                  <a:pt x="692468" y="810433"/>
                </a:cubicBezTo>
                <a:cubicBezTo>
                  <a:pt x="701672" y="809067"/>
                  <a:pt x="709973" y="806563"/>
                  <a:pt x="709973" y="792676"/>
                </a:cubicBezTo>
                <a:cubicBezTo>
                  <a:pt x="710154" y="781065"/>
                  <a:pt x="705822" y="767861"/>
                  <a:pt x="696799" y="767635"/>
                </a:cubicBezTo>
                <a:cubicBezTo>
                  <a:pt x="640312" y="765585"/>
                  <a:pt x="609090" y="690914"/>
                  <a:pt x="550437" y="690687"/>
                </a:cubicBezTo>
                <a:cubicBezTo>
                  <a:pt x="515425" y="690687"/>
                  <a:pt x="568666" y="648572"/>
                  <a:pt x="539068" y="631042"/>
                </a:cubicBezTo>
                <a:cubicBezTo>
                  <a:pt x="532570" y="627171"/>
                  <a:pt x="556032" y="621254"/>
                  <a:pt x="566500" y="622164"/>
                </a:cubicBezTo>
                <a:cubicBezTo>
                  <a:pt x="576786" y="623074"/>
                  <a:pt x="585990" y="634229"/>
                  <a:pt x="598443" y="626261"/>
                </a:cubicBezTo>
                <a:cubicBezTo>
                  <a:pt x="605300" y="597806"/>
                  <a:pt x="587615" y="587332"/>
                  <a:pt x="572996" y="579365"/>
                </a:cubicBezTo>
                <a:cubicBezTo>
                  <a:pt x="539247" y="560925"/>
                  <a:pt x="506402" y="538615"/>
                  <a:pt x="469405" y="532013"/>
                </a:cubicBezTo>
                <a:cubicBezTo>
                  <a:pt x="456232" y="529737"/>
                  <a:pt x="488355" y="499231"/>
                  <a:pt x="494671" y="488532"/>
                </a:cubicBezTo>
                <a:cubicBezTo>
                  <a:pt x="345782" y="376071"/>
                  <a:pt x="166756" y="381762"/>
                  <a:pt x="0" y="290928"/>
                </a:cubicBezTo>
                <a:cubicBezTo>
                  <a:pt x="36817" y="273173"/>
                  <a:pt x="63887" y="286148"/>
                  <a:pt x="88973" y="288880"/>
                </a:cubicBezTo>
                <a:cubicBezTo>
                  <a:pt x="151595" y="295708"/>
                  <a:pt x="213498" y="309822"/>
                  <a:pt x="275940" y="318246"/>
                </a:cubicBezTo>
                <a:cubicBezTo>
                  <a:pt x="306620" y="322344"/>
                  <a:pt x="335134" y="337824"/>
                  <a:pt x="369424" y="313239"/>
                </a:cubicBezTo>
                <a:cubicBezTo>
                  <a:pt x="392343" y="296847"/>
                  <a:pt x="428980" y="314604"/>
                  <a:pt x="457133" y="329174"/>
                </a:cubicBezTo>
                <a:cubicBezTo>
                  <a:pt x="480414" y="341238"/>
                  <a:pt x="502612" y="344425"/>
                  <a:pt x="533474" y="329174"/>
                </a:cubicBezTo>
                <a:cubicBezTo>
                  <a:pt x="505501" y="319841"/>
                  <a:pt x="484023" y="311645"/>
                  <a:pt x="462006" y="305953"/>
                </a:cubicBezTo>
                <a:cubicBezTo>
                  <a:pt x="444501" y="301400"/>
                  <a:pt x="486189" y="282960"/>
                  <a:pt x="507484" y="285237"/>
                </a:cubicBezTo>
                <a:cubicBezTo>
                  <a:pt x="537263" y="288423"/>
                  <a:pt x="520479" y="276586"/>
                  <a:pt x="515425" y="260195"/>
                </a:cubicBezTo>
                <a:cubicBezTo>
                  <a:pt x="510012" y="242665"/>
                  <a:pt x="526074" y="237203"/>
                  <a:pt x="536180" y="240844"/>
                </a:cubicBezTo>
                <a:cubicBezTo>
                  <a:pt x="574980" y="255187"/>
                  <a:pt x="613602" y="229917"/>
                  <a:pt x="653668" y="250407"/>
                </a:cubicBezTo>
                <a:cubicBezTo>
                  <a:pt x="643561" y="199867"/>
                  <a:pt x="621723" y="177784"/>
                  <a:pt x="576064" y="170726"/>
                </a:cubicBezTo>
                <a:cubicBezTo>
                  <a:pt x="558919" y="167996"/>
                  <a:pt x="541053" y="172093"/>
                  <a:pt x="526254" y="157522"/>
                </a:cubicBezTo>
                <a:cubicBezTo>
                  <a:pt x="517771" y="149101"/>
                  <a:pt x="508207" y="139084"/>
                  <a:pt x="514884" y="123603"/>
                </a:cubicBezTo>
                <a:cubicBezTo>
                  <a:pt x="519577" y="112674"/>
                  <a:pt x="529684" y="112674"/>
                  <a:pt x="537985" y="116318"/>
                </a:cubicBezTo>
                <a:cubicBezTo>
                  <a:pt x="575162" y="132483"/>
                  <a:pt x="613963" y="138400"/>
                  <a:pt x="652764" y="144320"/>
                </a:cubicBezTo>
                <a:cubicBezTo>
                  <a:pt x="658720" y="145230"/>
                  <a:pt x="665397" y="148191"/>
                  <a:pt x="672075" y="133164"/>
                </a:cubicBezTo>
                <a:cubicBezTo>
                  <a:pt x="599526" y="108805"/>
                  <a:pt x="530585" y="74202"/>
                  <a:pt x="456051" y="60770"/>
                </a:cubicBezTo>
                <a:cubicBezTo>
                  <a:pt x="457133" y="54397"/>
                  <a:pt x="458215" y="48022"/>
                  <a:pt x="459299" y="41649"/>
                </a:cubicBezTo>
                <a:cubicBezTo>
                  <a:pt x="517591" y="50753"/>
                  <a:pt x="575884" y="59859"/>
                  <a:pt x="649515" y="71243"/>
                </a:cubicBezTo>
                <a:cubicBezTo>
                  <a:pt x="604218" y="35045"/>
                  <a:pt x="561446" y="47111"/>
                  <a:pt x="527879" y="15013"/>
                </a:cubicBezTo>
                <a:cubicBezTo>
                  <a:pt x="534195" y="2833"/>
                  <a:pt x="541820" y="-241"/>
                  <a:pt x="549716" y="1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Maltempo, l'urgano Apollo verso la Sicilia: disagi a Siracusa. Allerta rossa a Catania">
            <a:extLst>
              <a:ext uri="{FF2B5EF4-FFF2-40B4-BE49-F238E27FC236}">
                <a16:creationId xmlns:a16="http://schemas.microsoft.com/office/drawing/2014/main" id="{A68838FB-12E3-BF43-9BD7-5C57022A85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12124" y="0"/>
            <a:ext cx="4579876" cy="3536502"/>
          </a:xfrm>
          <a:custGeom>
            <a:avLst/>
            <a:gdLst/>
            <a:ahLst/>
            <a:cxnLst/>
            <a:rect l="l" t="t" r="r" b="b"/>
            <a:pathLst>
              <a:path w="4579876" h="3536502">
                <a:moveTo>
                  <a:pt x="457312" y="0"/>
                </a:moveTo>
                <a:lnTo>
                  <a:pt x="4579876" y="0"/>
                </a:lnTo>
                <a:lnTo>
                  <a:pt x="4579876" y="3057029"/>
                </a:lnTo>
                <a:lnTo>
                  <a:pt x="4508441" y="3086568"/>
                </a:lnTo>
                <a:cubicBezTo>
                  <a:pt x="4391572" y="3126663"/>
                  <a:pt x="4301124" y="3221848"/>
                  <a:pt x="4183947" y="3271738"/>
                </a:cubicBezTo>
                <a:cubicBezTo>
                  <a:pt x="4099090" y="3307854"/>
                  <a:pt x="4017967" y="3354374"/>
                  <a:pt x="3930625" y="3387123"/>
                </a:cubicBezTo>
                <a:cubicBezTo>
                  <a:pt x="3723932" y="3464557"/>
                  <a:pt x="3513195" y="3526689"/>
                  <a:pt x="3290337" y="3535564"/>
                </a:cubicBezTo>
                <a:cubicBezTo>
                  <a:pt x="3106332" y="3542605"/>
                  <a:pt x="1510274" y="3535872"/>
                  <a:pt x="861903" y="2528615"/>
                </a:cubicBezTo>
                <a:cubicBezTo>
                  <a:pt x="849470" y="2523717"/>
                  <a:pt x="835485" y="2510862"/>
                  <a:pt x="831133" y="2498619"/>
                </a:cubicBezTo>
                <a:cubicBezTo>
                  <a:pt x="810307" y="2441385"/>
                  <a:pt x="759333" y="2416594"/>
                  <a:pt x="713333" y="2385682"/>
                </a:cubicBezTo>
                <a:cubicBezTo>
                  <a:pt x="672925" y="2358442"/>
                  <a:pt x="630030" y="2329978"/>
                  <a:pt x="613246" y="2284067"/>
                </a:cubicBezTo>
                <a:cubicBezTo>
                  <a:pt x="591179" y="2222855"/>
                  <a:pt x="653963" y="2273050"/>
                  <a:pt x="665465" y="2249789"/>
                </a:cubicBezTo>
                <a:cubicBezTo>
                  <a:pt x="641532" y="2217960"/>
                  <a:pt x="604543" y="2188882"/>
                  <a:pt x="594908" y="2152767"/>
                </a:cubicBezTo>
                <a:cubicBezTo>
                  <a:pt x="559787" y="2022383"/>
                  <a:pt x="483946" y="1927503"/>
                  <a:pt x="370497" y="1853742"/>
                </a:cubicBezTo>
                <a:cubicBezTo>
                  <a:pt x="337861" y="1832624"/>
                  <a:pt x="316415" y="1794059"/>
                  <a:pt x="271969" y="1787940"/>
                </a:cubicBezTo>
                <a:cubicBezTo>
                  <a:pt x="173127" y="1774472"/>
                  <a:pt x="204209" y="1669186"/>
                  <a:pt x="151990" y="1622358"/>
                </a:cubicBezTo>
                <a:cubicBezTo>
                  <a:pt x="142044" y="1613481"/>
                  <a:pt x="133031" y="1596037"/>
                  <a:pt x="134895" y="1584102"/>
                </a:cubicBezTo>
                <a:cubicBezTo>
                  <a:pt x="137691" y="1566959"/>
                  <a:pt x="149504" y="1550739"/>
                  <a:pt x="159450" y="1535435"/>
                </a:cubicBezTo>
                <a:cubicBezTo>
                  <a:pt x="169708" y="1520133"/>
                  <a:pt x="185247" y="1506664"/>
                  <a:pt x="177788" y="1486465"/>
                </a:cubicBezTo>
                <a:cubicBezTo>
                  <a:pt x="174683" y="1478202"/>
                  <a:pt x="176855" y="1449432"/>
                  <a:pt x="153856" y="1472079"/>
                </a:cubicBezTo>
                <a:cubicBezTo>
                  <a:pt x="90760" y="1534212"/>
                  <a:pt x="54082" y="1475449"/>
                  <a:pt x="0" y="1447289"/>
                </a:cubicBezTo>
                <a:cubicBezTo>
                  <a:pt x="43515" y="1418212"/>
                  <a:pt x="82677" y="1397707"/>
                  <a:pt x="89205" y="1354247"/>
                </a:cubicBezTo>
                <a:cubicBezTo>
                  <a:pt x="102570" y="1264569"/>
                  <a:pt x="159758" y="1223557"/>
                  <a:pt x="246479" y="1215599"/>
                </a:cubicBezTo>
                <a:cubicBezTo>
                  <a:pt x="214465" y="1128983"/>
                  <a:pt x="214465" y="1128983"/>
                  <a:pt x="317968" y="1117045"/>
                </a:cubicBezTo>
                <a:cubicBezTo>
                  <a:pt x="278183" y="1061955"/>
                  <a:pt x="278183" y="1047876"/>
                  <a:pt x="326362" y="1028900"/>
                </a:cubicBezTo>
                <a:cubicBezTo>
                  <a:pt x="372673" y="1010841"/>
                  <a:pt x="423957" y="1004720"/>
                  <a:pt x="466852" y="976870"/>
                </a:cubicBezTo>
                <a:cubicBezTo>
                  <a:pt x="427377" y="906475"/>
                  <a:pt x="416188" y="824756"/>
                  <a:pt x="334754" y="790475"/>
                </a:cubicBezTo>
                <a:cubicBezTo>
                  <a:pt x="322010" y="785272"/>
                  <a:pt x="313307" y="764154"/>
                  <a:pt x="321386" y="751912"/>
                </a:cubicBezTo>
                <a:cubicBezTo>
                  <a:pt x="350915" y="707534"/>
                  <a:pt x="308644" y="623365"/>
                  <a:pt x="400645" y="613877"/>
                </a:cubicBezTo>
                <a:cubicBezTo>
                  <a:pt x="412147" y="612959"/>
                  <a:pt x="422716" y="603776"/>
                  <a:pt x="413701" y="591839"/>
                </a:cubicBezTo>
                <a:cubicBezTo>
                  <a:pt x="382618" y="550216"/>
                  <a:pt x="420228" y="552969"/>
                  <a:pt x="442917" y="547767"/>
                </a:cubicBezTo>
                <a:cubicBezTo>
                  <a:pt x="470271" y="541341"/>
                  <a:pt x="501353" y="559703"/>
                  <a:pt x="526840" y="537055"/>
                </a:cubicBezTo>
                <a:cubicBezTo>
                  <a:pt x="520932" y="513181"/>
                  <a:pt x="498866" y="513487"/>
                  <a:pt x="483325" y="505836"/>
                </a:cubicBezTo>
                <a:cubicBezTo>
                  <a:pt x="437946" y="483799"/>
                  <a:pt x="400956" y="457479"/>
                  <a:pt x="398780" y="400243"/>
                </a:cubicBezTo>
                <a:cubicBezTo>
                  <a:pt x="397229" y="354028"/>
                  <a:pt x="392255" y="313323"/>
                  <a:pt x="455041" y="299242"/>
                </a:cubicBezTo>
                <a:cubicBezTo>
                  <a:pt x="481149" y="293426"/>
                  <a:pt x="473687" y="260067"/>
                  <a:pt x="458769" y="243538"/>
                </a:cubicBezTo>
                <a:cubicBezTo>
                  <a:pt x="432038" y="214157"/>
                  <a:pt x="409972" y="174981"/>
                  <a:pt x="363969" y="172227"/>
                </a:cubicBezTo>
                <a:cubicBezTo>
                  <a:pt x="335995" y="170391"/>
                  <a:pt x="314549" y="158146"/>
                  <a:pt x="292481" y="144069"/>
                </a:cubicBezTo>
                <a:cubicBezTo>
                  <a:pt x="276630" y="133966"/>
                  <a:pt x="257670" y="125398"/>
                  <a:pt x="259534" y="103668"/>
                </a:cubicBezTo>
                <a:cubicBezTo>
                  <a:pt x="261399" y="82855"/>
                  <a:pt x="279736" y="74286"/>
                  <a:pt x="298387" y="70001"/>
                </a:cubicBezTo>
                <a:cubicBezTo>
                  <a:pt x="345011" y="59672"/>
                  <a:pt x="389535" y="45726"/>
                  <a:pt x="430782" y="1990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E768CF2-CA4C-3E40-9506-1F5983247C8F}"/>
              </a:ext>
            </a:extLst>
          </p:cNvPr>
          <p:cNvSpPr txBox="1"/>
          <p:nvPr/>
        </p:nvSpPr>
        <p:spPr>
          <a:xfrm>
            <a:off x="326265" y="5218356"/>
            <a:ext cx="75168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Fira Sans" panose="020B0503050000020004" pitchFamily="34" charset="0"/>
              </a:rPr>
              <a:t>MIGLIORI PROIEZIONI </a:t>
            </a:r>
            <a:r>
              <a:rPr lang="en-GB" sz="2400" b="1" dirty="0">
                <a:latin typeface="Fira Sans" panose="020B0503050000020004" pitchFamily="34" charset="0"/>
              </a:rPr>
              <a:t>REGIONALI </a:t>
            </a:r>
            <a:r>
              <a:rPr lang="en-GB" sz="2400" dirty="0">
                <a:latin typeface="Fira Sans" panose="020B0503050000020004" pitchFamily="34" charset="0"/>
              </a:rPr>
              <a:t>DEL </a:t>
            </a:r>
          </a:p>
          <a:p>
            <a:r>
              <a:rPr lang="en-GB" sz="2400" b="1" dirty="0">
                <a:latin typeface="Fira Sans" panose="020B0503050000020004" pitchFamily="34" charset="0"/>
              </a:rPr>
              <a:t>CLIMA MARINO </a:t>
            </a:r>
            <a:r>
              <a:rPr lang="en-GB" sz="2400" dirty="0">
                <a:latin typeface="Fira Sans" panose="020B0503050000020004" pitchFamily="34" charset="0"/>
              </a:rPr>
              <a:t>COMPRESO IL SUO COMPORTAMENTO </a:t>
            </a:r>
          </a:p>
          <a:p>
            <a:r>
              <a:rPr lang="en-GB" sz="2400" b="1" dirty="0">
                <a:latin typeface="Fira Sans" panose="020B0503050000020004" pitchFamily="34" charset="0"/>
              </a:rPr>
              <a:t>MULTIMODALE</a:t>
            </a:r>
            <a:r>
              <a:rPr lang="en-GB" sz="2400" dirty="0">
                <a:latin typeface="Fira Sans" panose="020B0503050000020004" pitchFamily="34" charset="0"/>
              </a:rPr>
              <a:t> E </a:t>
            </a:r>
            <a:r>
              <a:rPr lang="en-GB" sz="2400" b="1" dirty="0">
                <a:latin typeface="Fira Sans" panose="020B0503050000020004" pitchFamily="34" charset="0"/>
              </a:rPr>
              <a:t>MULTIVARIATO</a:t>
            </a:r>
            <a:endParaRPr lang="en-IT" sz="2400" b="1" dirty="0">
              <a:latin typeface="Fira Sans" panose="020B0503050000020004" pitchFamily="34" charset="0"/>
            </a:endParaRPr>
          </a:p>
        </p:txBody>
      </p:sp>
      <p:sp>
        <p:nvSpPr>
          <p:cNvPr id="2" name="Segnaposto testo 3">
            <a:extLst>
              <a:ext uri="{FF2B5EF4-FFF2-40B4-BE49-F238E27FC236}">
                <a16:creationId xmlns:a16="http://schemas.microsoft.com/office/drawing/2014/main" id="{CC947AF2-E001-E241-9008-6E7610B2D5E8}"/>
              </a:ext>
            </a:extLst>
          </p:cNvPr>
          <p:cNvSpPr txBox="1">
            <a:spLocks/>
          </p:cNvSpPr>
          <p:nvPr/>
        </p:nvSpPr>
        <p:spPr>
          <a:xfrm>
            <a:off x="1653633" y="6621121"/>
            <a:ext cx="8884734" cy="428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Fira Sans" panose="020B0503050000020004" pitchFamily="34" charset="0"/>
              <a:buNone/>
              <a:defRPr sz="1050" b="0" i="1" kern="1200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  <a:ea typeface="+mn-ea"/>
                <a:cs typeface="+mn-cs"/>
              </a:defRPr>
            </a:lvl1pPr>
            <a:lvl2pPr marL="557185" marR="0" indent="-214303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Fira Sans" panose="020B0503050000020004" pitchFamily="34" charset="0"/>
              <a:buChar char="–"/>
              <a:tabLst/>
              <a:defRPr sz="165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CAMBIAMENTO FUTURO DEL CLIMA MARINO NEL MAR MEDITERRANEO</a:t>
            </a:r>
          </a:p>
        </p:txBody>
      </p:sp>
    </p:spTree>
    <p:extLst>
      <p:ext uri="{BB962C8B-B14F-4D97-AF65-F5344CB8AC3E}">
        <p14:creationId xmlns:p14="http://schemas.microsoft.com/office/powerpoint/2010/main" val="27318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Diagram&#10;&#10;Description automatically generated">
            <a:extLst>
              <a:ext uri="{FF2B5EF4-FFF2-40B4-BE49-F238E27FC236}">
                <a16:creationId xmlns:a16="http://schemas.microsoft.com/office/drawing/2014/main" id="{CC61E8B0-71F2-3D46-8E29-50902233A5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368" y="1244357"/>
            <a:ext cx="3927925" cy="2009993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5D2231-0228-6E45-9C15-A11F09C77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726" y="242118"/>
            <a:ext cx="11396547" cy="988662"/>
          </a:xfrm>
        </p:spPr>
        <p:txBody>
          <a:bodyPr>
            <a:noAutofit/>
          </a:bodyPr>
          <a:lstStyle/>
          <a:p>
            <a:r>
              <a:rPr lang="en-GB" dirty="0" err="1"/>
              <a:t>Proiezioni</a:t>
            </a:r>
            <a:r>
              <a:rPr lang="en-GB" dirty="0"/>
              <a:t> del </a:t>
            </a:r>
            <a:r>
              <a:rPr lang="en-GB" dirty="0" err="1"/>
              <a:t>clima</a:t>
            </a:r>
            <a:r>
              <a:rPr lang="en-GB" dirty="0"/>
              <a:t> </a:t>
            </a:r>
            <a:r>
              <a:rPr lang="en-GB" dirty="0" err="1"/>
              <a:t>ondoso</a:t>
            </a:r>
            <a:r>
              <a:rPr lang="en-GB" dirty="0"/>
              <a:t> </a:t>
            </a:r>
            <a:r>
              <a:rPr lang="en-GB" dirty="0" err="1"/>
              <a:t>nel</a:t>
            </a:r>
            <a:r>
              <a:rPr lang="en-GB" dirty="0"/>
              <a:t> Mar </a:t>
            </a:r>
            <a:r>
              <a:rPr lang="en-GB" dirty="0" err="1"/>
              <a:t>Mediterraneo</a:t>
            </a:r>
            <a:endParaRPr lang="en-IT" dirty="0"/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63F2E9BA-1436-564C-8BFA-F79E0ADC3F7C}"/>
              </a:ext>
            </a:extLst>
          </p:cNvPr>
          <p:cNvSpPr/>
          <p:nvPr/>
        </p:nvSpPr>
        <p:spPr>
          <a:xfrm>
            <a:off x="4645639" y="2001529"/>
            <a:ext cx="495945" cy="573437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83891F-6A59-F144-88D2-45123CB7A8FA}"/>
              </a:ext>
            </a:extLst>
          </p:cNvPr>
          <p:cNvSpPr txBox="1"/>
          <p:nvPr/>
        </p:nvSpPr>
        <p:spPr>
          <a:xfrm>
            <a:off x="577962" y="854140"/>
            <a:ext cx="5518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T" sz="2000" dirty="0">
                <a:latin typeface="Fira Sans" panose="020B0503050000020004" pitchFamily="34" charset="0"/>
              </a:rPr>
              <a:t>EURO-CORDEX 0.11° per RCP8.5 </a:t>
            </a:r>
          </a:p>
        </p:txBody>
      </p:sp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FF4A1B46-8CE0-BB4C-BB07-E6C8025DBA8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1477" y="1382710"/>
            <a:ext cx="2203685" cy="181078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C70A07B-4E30-6F4F-8BCD-0541694F13A6}"/>
              </a:ext>
            </a:extLst>
          </p:cNvPr>
          <p:cNvSpPr txBox="1"/>
          <p:nvPr/>
        </p:nvSpPr>
        <p:spPr>
          <a:xfrm>
            <a:off x="7637193" y="1834502"/>
            <a:ext cx="43156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T" sz="2400" dirty="0">
                <a:latin typeface="Fira Sans" panose="020B0503050000020004" pitchFamily="34" charset="0"/>
              </a:rPr>
              <a:t>17 GCM-RCMs: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IT" sz="2400" dirty="0">
                <a:latin typeface="Fira Sans" panose="020B0503050000020004" pitchFamily="34" charset="0"/>
              </a:rPr>
              <a:t>Periodo base: 1979 – 2005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IT" sz="2400" dirty="0">
                <a:latin typeface="Fira Sans" panose="020B0503050000020004" pitchFamily="34" charset="0"/>
              </a:rPr>
              <a:t>RCP8.5: 2006-2100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DF405C-7BDD-554C-AC04-4E0AFF2662CF}"/>
              </a:ext>
            </a:extLst>
          </p:cNvPr>
          <p:cNvSpPr txBox="1"/>
          <p:nvPr/>
        </p:nvSpPr>
        <p:spPr>
          <a:xfrm>
            <a:off x="125723" y="4025099"/>
            <a:ext cx="48833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Fira Sans" panose="020B0503050000020004" pitchFamily="34" charset="0"/>
              </a:rPr>
              <a:t>Serie </a:t>
            </a:r>
            <a:r>
              <a:rPr lang="en-GB" sz="2400" dirty="0" err="1">
                <a:latin typeface="Fira Sans" panose="020B0503050000020004" pitchFamily="34" charset="0"/>
              </a:rPr>
              <a:t>temporale</a:t>
            </a:r>
            <a:r>
              <a:rPr lang="en-GB" sz="2400" dirty="0">
                <a:latin typeface="Fira Sans" panose="020B0503050000020004" pitchFamily="34" charset="0"/>
              </a:rPr>
              <a:t> </a:t>
            </a:r>
            <a:r>
              <a:rPr lang="en-GB" sz="2400" dirty="0" err="1">
                <a:latin typeface="Fira Sans" panose="020B0503050000020004" pitchFamily="34" charset="0"/>
              </a:rPr>
              <a:t>climatica</a:t>
            </a:r>
            <a:r>
              <a:rPr lang="en-GB" sz="2400" dirty="0">
                <a:latin typeface="Fira Sans" panose="020B0503050000020004" pitchFamily="34" charset="0"/>
              </a:rPr>
              <a:t> di 3 ore e 10 km </a:t>
            </a:r>
            <a:r>
              <a:rPr lang="en-GB" sz="2400" dirty="0" err="1">
                <a:latin typeface="Fira Sans" panose="020B0503050000020004" pitchFamily="34" charset="0"/>
              </a:rPr>
              <a:t>delle</a:t>
            </a:r>
            <a:r>
              <a:rPr lang="en-GB" sz="2400" dirty="0">
                <a:latin typeface="Fira Sans" panose="020B0503050000020004" pitchFamily="34" charset="0"/>
              </a:rPr>
              <a:t> </a:t>
            </a:r>
            <a:r>
              <a:rPr lang="en-GB" sz="2400" dirty="0" err="1">
                <a:latin typeface="Fira Sans" panose="020B0503050000020004" pitchFamily="34" charset="0"/>
              </a:rPr>
              <a:t>onde</a:t>
            </a:r>
            <a:r>
              <a:rPr lang="en-GB" sz="2400" dirty="0">
                <a:latin typeface="Fira Sans" panose="020B0503050000020004" pitchFamily="34" charset="0"/>
              </a:rPr>
              <a:t> </a:t>
            </a:r>
            <a:r>
              <a:rPr lang="en-US" sz="2400" dirty="0">
                <a:latin typeface="Fira Sans" panose="020B0503050000020004" pitchFamily="34" charset="0"/>
                <a:ea typeface="Optima" charset="0"/>
                <a:cs typeface="Optima" charset="0"/>
              </a:rPr>
              <a:t>(</a:t>
            </a:r>
            <a:r>
              <a:rPr lang="en-US" sz="2400" i="1" dirty="0">
                <a:latin typeface="Fira Sans" panose="020B0503050000020004" pitchFamily="34" charset="0"/>
                <a:ea typeface="Optima" charset="0"/>
                <a:cs typeface="Optima" charset="0"/>
              </a:rPr>
              <a:t>H</a:t>
            </a:r>
            <a:r>
              <a:rPr lang="en-US" sz="2400" i="1" baseline="-25000" dirty="0">
                <a:latin typeface="Fira Sans" panose="020B0503050000020004" pitchFamily="34" charset="0"/>
                <a:ea typeface="Optima" charset="0"/>
                <a:cs typeface="Optima" charset="0"/>
              </a:rPr>
              <a:t>s</a:t>
            </a:r>
            <a:r>
              <a:rPr lang="en-US" sz="2400" dirty="0">
                <a:latin typeface="Fira Sans" panose="020B0503050000020004" pitchFamily="34" charset="0"/>
                <a:ea typeface="Optima" charset="0"/>
                <a:cs typeface="Optima" charset="0"/>
              </a:rPr>
              <a:t>, </a:t>
            </a:r>
            <a:r>
              <a:rPr lang="en-US" sz="2400" i="1" dirty="0" err="1">
                <a:latin typeface="Fira Sans" panose="020B0503050000020004" pitchFamily="34" charset="0"/>
                <a:ea typeface="Optima" charset="0"/>
                <a:cs typeface="Optima" charset="0"/>
              </a:rPr>
              <a:t>T</a:t>
            </a:r>
            <a:r>
              <a:rPr lang="en-US" sz="2400" i="1" baseline="-25000" dirty="0" err="1">
                <a:latin typeface="Fira Sans" panose="020B0503050000020004" pitchFamily="34" charset="0"/>
                <a:ea typeface="Optima" charset="0"/>
                <a:cs typeface="Optima" charset="0"/>
              </a:rPr>
              <a:t>p</a:t>
            </a:r>
            <a:r>
              <a:rPr lang="en-US" sz="2400" dirty="0">
                <a:latin typeface="Fira Sans" panose="020B0503050000020004" pitchFamily="34" charset="0"/>
                <a:ea typeface="Optima" charset="0"/>
                <a:cs typeface="Optima" charset="0"/>
              </a:rPr>
              <a:t>, 𝜃</a:t>
            </a:r>
            <a:r>
              <a:rPr lang="en-US" sz="2400" i="1" baseline="-25000" dirty="0">
                <a:latin typeface="Fira Sans" panose="020B0503050000020004" pitchFamily="34" charset="0"/>
                <a:ea typeface="Optima" charset="0"/>
                <a:cs typeface="Optima" charset="0"/>
              </a:rPr>
              <a:t>m </a:t>
            </a:r>
            <a:r>
              <a:rPr lang="en-US" sz="2400" dirty="0">
                <a:latin typeface="Fira Sans" panose="020B0503050000020004" pitchFamily="34" charset="0"/>
                <a:ea typeface="Optima" charset="0"/>
                <a:cs typeface="Optima" charset="0"/>
              </a:rPr>
              <a:t>…)</a:t>
            </a:r>
          </a:p>
          <a:p>
            <a:endParaRPr lang="en-GB" sz="2400" dirty="0">
              <a:latin typeface="Fira Sans" panose="020B0503050000020004" pitchFamily="34" charset="0"/>
            </a:endParaRPr>
          </a:p>
          <a:p>
            <a:r>
              <a:rPr lang="en-GB" sz="2400" dirty="0" err="1">
                <a:latin typeface="Fira Sans" panose="020B0503050000020004" pitchFamily="34" charset="0"/>
              </a:rPr>
              <a:t>Spettri</a:t>
            </a:r>
            <a:r>
              <a:rPr lang="en-GB" sz="2400" dirty="0">
                <a:latin typeface="Fira Sans" panose="020B0503050000020004" pitchFamily="34" charset="0"/>
              </a:rPr>
              <a:t> di </a:t>
            </a:r>
            <a:r>
              <a:rPr lang="en-GB" sz="2400" dirty="0" err="1">
                <a:latin typeface="Fira Sans" panose="020B0503050000020004" pitchFamily="34" charset="0"/>
              </a:rPr>
              <a:t>onde</a:t>
            </a:r>
            <a:r>
              <a:rPr lang="en-GB" sz="2400" dirty="0">
                <a:latin typeface="Fira Sans" panose="020B0503050000020004" pitchFamily="34" charset="0"/>
              </a:rPr>
              <a:t> </a:t>
            </a:r>
            <a:r>
              <a:rPr lang="en-GB" sz="2400" dirty="0" err="1">
                <a:latin typeface="Fira Sans" panose="020B0503050000020004" pitchFamily="34" charset="0"/>
              </a:rPr>
              <a:t>direzionali</a:t>
            </a:r>
            <a:r>
              <a:rPr lang="en-GB" sz="2400" dirty="0">
                <a:latin typeface="Fira Sans" panose="020B0503050000020004" pitchFamily="34" charset="0"/>
              </a:rPr>
              <a:t> di 3 ore in 11 </a:t>
            </a:r>
            <a:r>
              <a:rPr lang="en-GB" sz="2400" dirty="0" err="1">
                <a:latin typeface="Fira Sans" panose="020B0503050000020004" pitchFamily="34" charset="0"/>
              </a:rPr>
              <a:t>posizioni</a:t>
            </a:r>
            <a:endParaRPr lang="en-IT" sz="2400" dirty="0">
              <a:latin typeface="Fira Sans" panose="020B05030500000200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DFFDCD3-F07F-FE4B-A668-D051AE623C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7223" y="3453887"/>
            <a:ext cx="7038134" cy="2832552"/>
          </a:xfrm>
          <a:prstGeom prst="rect">
            <a:avLst/>
          </a:prstGeom>
        </p:spPr>
      </p:pic>
      <p:sp>
        <p:nvSpPr>
          <p:cNvPr id="6" name="Segnaposto testo 3">
            <a:extLst>
              <a:ext uri="{FF2B5EF4-FFF2-40B4-BE49-F238E27FC236}">
                <a16:creationId xmlns:a16="http://schemas.microsoft.com/office/drawing/2014/main" id="{E3F079AE-2F05-45A8-25C1-7AD0DEE8176D}"/>
              </a:ext>
            </a:extLst>
          </p:cNvPr>
          <p:cNvSpPr txBox="1">
            <a:spLocks/>
          </p:cNvSpPr>
          <p:nvPr/>
        </p:nvSpPr>
        <p:spPr>
          <a:xfrm>
            <a:off x="1653633" y="6621121"/>
            <a:ext cx="8884734" cy="428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Fira Sans" panose="020B0503050000020004" pitchFamily="34" charset="0"/>
              <a:buNone/>
              <a:defRPr sz="1050" b="0" i="1" kern="1200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  <a:ea typeface="+mn-ea"/>
                <a:cs typeface="+mn-cs"/>
              </a:defRPr>
            </a:lvl1pPr>
            <a:lvl2pPr marL="557185" marR="0" indent="-214303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Fira Sans" panose="020B0503050000020004" pitchFamily="34" charset="0"/>
              <a:buChar char="–"/>
              <a:tabLst/>
              <a:defRPr sz="165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CAMBIAMENTO FUTURO DEL CLIMA MARINO NEL MAR MEDITERRANEO</a:t>
            </a:r>
          </a:p>
        </p:txBody>
      </p:sp>
    </p:spTree>
    <p:extLst>
      <p:ext uri="{BB962C8B-B14F-4D97-AF65-F5344CB8AC3E}">
        <p14:creationId xmlns:p14="http://schemas.microsoft.com/office/powerpoint/2010/main" val="365120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79F14-2256-0546-85DA-6D35D126E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90" y="182229"/>
            <a:ext cx="11467131" cy="1065754"/>
          </a:xfrm>
        </p:spPr>
        <p:txBody>
          <a:bodyPr/>
          <a:lstStyle/>
          <a:p>
            <a:r>
              <a:rPr lang="en-GB" dirty="0" err="1"/>
              <a:t>Cambiamenti</a:t>
            </a:r>
            <a:r>
              <a:rPr lang="en-GB" dirty="0"/>
              <a:t> </a:t>
            </a:r>
            <a:r>
              <a:rPr lang="en-GB" dirty="0" err="1"/>
              <a:t>dell’energia</a:t>
            </a:r>
            <a:r>
              <a:rPr lang="en-GB" dirty="0"/>
              <a:t> </a:t>
            </a:r>
            <a:r>
              <a:rPr lang="en-GB" dirty="0" err="1"/>
              <a:t>delle</a:t>
            </a:r>
            <a:r>
              <a:rPr lang="en-GB" dirty="0"/>
              <a:t> </a:t>
            </a:r>
            <a:r>
              <a:rPr lang="en-GB" dirty="0" err="1"/>
              <a:t>onde</a:t>
            </a:r>
            <a:r>
              <a:rPr lang="en-GB" dirty="0"/>
              <a:t> e </a:t>
            </a:r>
            <a:r>
              <a:rPr lang="en-GB" dirty="0" err="1"/>
              <a:t>densità</a:t>
            </a:r>
            <a:r>
              <a:rPr lang="en-GB" dirty="0"/>
              <a:t> </a:t>
            </a:r>
            <a:r>
              <a:rPr lang="en-GB" dirty="0" err="1"/>
              <a:t>spettrale</a:t>
            </a:r>
            <a:r>
              <a:rPr lang="en-GB" dirty="0"/>
              <a:t> rispetto al hindcast (1979-2005)</a:t>
            </a:r>
            <a:endParaRPr lang="en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83B4D474-8D27-7B4F-8E22-686709689D7C}"/>
                  </a:ext>
                </a:extLst>
              </p:cNvPr>
              <p:cNvSpPr>
                <a:spLocks noGrp="1"/>
              </p:cNvSpPr>
              <p:nvPr>
                <p:ph idx="12"/>
              </p:nvPr>
            </p:nvSpPr>
            <p:spPr>
              <a:xfrm>
                <a:off x="866671" y="3339574"/>
                <a:ext cx="2417001" cy="984435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𝑤𝑎𝑣𝑒</m:t>
                          </m:r>
                        </m:sub>
                      </m:sSub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it-IT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it-IT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it-IT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64</m:t>
                          </m:r>
                          <m:r>
                            <a:rPr lang="it-IT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sSup>
                        <m:sSupPr>
                          <m:ctrlPr>
                            <a:rPr lang="it-IT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e>
                        <m:sup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IT" dirty="0">
                  <a:latin typeface="Fira Sans" panose="020B0503050000020004" pitchFamily="34" charset="0"/>
                </a:endParaRPr>
              </a:p>
            </p:txBody>
          </p:sp>
        </mc:Choice>
        <mc:Fallback xmlns="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83B4D474-8D27-7B4F-8E22-686709689D7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2"/>
              </p:nvPr>
            </p:nvSpPr>
            <p:spPr>
              <a:xfrm>
                <a:off x="866671" y="3339574"/>
                <a:ext cx="2417001" cy="984435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B9D3668C-FFD2-B647-95D1-28F73C43E331}"/>
              </a:ext>
            </a:extLst>
          </p:cNvPr>
          <p:cNvSpPr txBox="1"/>
          <p:nvPr/>
        </p:nvSpPr>
        <p:spPr>
          <a:xfrm>
            <a:off x="7462932" y="715106"/>
            <a:ext cx="4670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</a:rPr>
              <a:t>Metà</a:t>
            </a: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400" b="1" dirty="0" err="1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</a:rPr>
              <a:t>secolo</a:t>
            </a:r>
            <a:r>
              <a:rPr lang="en-IT" sz="2400" b="1" dirty="0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</a:rPr>
              <a:t> (2030 – 2060)</a:t>
            </a:r>
          </a:p>
          <a:p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</a:rPr>
              <a:t>Fine del </a:t>
            </a:r>
            <a:r>
              <a:rPr lang="en-GB" sz="2400" b="1" dirty="0" err="1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</a:rPr>
              <a:t>secolo</a:t>
            </a: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IT" sz="2400" b="1" dirty="0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</a:rPr>
              <a:t>(2070 – 2100)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7">
                <a:extLst>
                  <a:ext uri="{FF2B5EF4-FFF2-40B4-BE49-F238E27FC236}">
                    <a16:creationId xmlns:a16="http://schemas.microsoft.com/office/drawing/2014/main" id="{9C8CBB8E-36EE-1F4E-A451-3B26B2A48F0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11899" y="3375585"/>
                <a:ext cx="3245915" cy="1139352"/>
              </a:xfrm>
              <a:prstGeom prst="rect">
                <a:avLst/>
              </a:prstGeom>
              <a:ln w="28575">
                <a:solidFill>
                  <a:schemeClr val="accent2">
                    <a:lumMod val="75000"/>
                  </a:schemeClr>
                </a:solidFill>
              </a:ln>
            </p:spPr>
            <p:txBody>
              <a:bodyPr vert="horz" lIns="72000" tIns="72000" rIns="72000" bIns="72000" rtlCol="0" anchor="ctr" anchorCtr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T" sz="2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it-IT" sz="2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𝑷</m:t>
                      </m:r>
                      <m:r>
                        <a:rPr lang="it-IT" sz="2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2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̿"/>
                              <m:ctrlPr>
                                <a:rPr lang="it-IT" sz="22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sSubSup>
                                <m:sSubSupPr>
                                  <m:ctrlP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𝑷</m:t>
                                  </m:r>
                                </m:e>
                                <m:sub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𝑹𝑪𝑴𝒔</m:t>
                                  </m:r>
                                </m:sub>
                                <m:sup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𝑹𝑪𝑷</m:t>
                                  </m:r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𝟖</m:t>
                                  </m:r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.</m:t>
                                  </m:r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𝟓</m:t>
                                  </m:r>
                                </m:sup>
                              </m:sSubSup>
                            </m:e>
                          </m:acc>
                          <m:r>
                            <a:rPr lang="it-IT" sz="2200" b="1" i="1" smtClean="0">
                              <a:latin typeface="Cambria Math" panose="02040503050406030204" pitchFamily="18" charset="0"/>
                            </a:rPr>
                            <m:t>− </m:t>
                          </m:r>
                          <m:acc>
                            <m:accPr>
                              <m:chr m:val="̅"/>
                              <m:ctrlPr>
                                <a:rPr lang="it-IT" sz="22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it-IT" sz="22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</a:rPr>
                                    <m:t>𝑷</m:t>
                                  </m:r>
                                </m:e>
                                <m:sub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</a:rPr>
                                    <m:t>𝒉𝒊𝒏𝒅</m:t>
                                  </m:r>
                                </m:sub>
                              </m:sSub>
                            </m:e>
                          </m:acc>
                        </m:num>
                        <m:den>
                          <m:sSub>
                            <m:sSubPr>
                              <m:ctrlPr>
                                <a:rPr lang="it-IT" sz="22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22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𝑷</m:t>
                              </m:r>
                            </m:e>
                            <m:sub>
                              <m:r>
                                <a:rPr lang="it-IT" sz="22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𝒉𝒊𝒏𝒅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IT" sz="2200" b="1" dirty="0">
                  <a:latin typeface="Fira Sans" panose="020B0503050000020004" pitchFamily="34" charset="0"/>
                </a:endParaRPr>
              </a:p>
            </p:txBody>
          </p:sp>
        </mc:Choice>
        <mc:Fallback xmlns="">
          <p:sp>
            <p:nvSpPr>
              <p:cNvPr id="6" name="Content Placeholder 7">
                <a:extLst>
                  <a:ext uri="{FF2B5EF4-FFF2-40B4-BE49-F238E27FC236}">
                    <a16:creationId xmlns:a16="http://schemas.microsoft.com/office/drawing/2014/main" id="{9C8CBB8E-36EE-1F4E-A451-3B26B2A48F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1899" y="3375585"/>
                <a:ext cx="3245915" cy="11393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B1883CD-B8B4-B649-9721-45DD4B4A31C9}"/>
                  </a:ext>
                </a:extLst>
              </p:cNvPr>
              <p:cNvSpPr txBox="1"/>
              <p:nvPr/>
            </p:nvSpPr>
            <p:spPr>
              <a:xfrm>
                <a:off x="3794064" y="3547876"/>
                <a:ext cx="3352346" cy="9577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̿"/>
                          <m:ctrlPr>
                            <a:rPr lang="it-IT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it-IT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it-IT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𝑅𝐶𝑀𝑠</m:t>
                              </m:r>
                            </m:sub>
                          </m:sSub>
                        </m:e>
                      </m:acc>
                      <m:r>
                        <a:rPr lang="it-IT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it-IT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it-IT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</m:den>
                      </m:f>
                      <m:nary>
                        <m:naryPr>
                          <m:chr m:val="∑"/>
                          <m:ctrlPr>
                            <a:rPr lang="it-IT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it-IT" sz="20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it-IT" sz="20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sSub>
                            <m:sSubPr>
                              <m:ctrlPr>
                                <a:rPr lang="it-IT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20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it-IT" sz="2000" b="0" i="1" smtClean="0">
                                  <a:latin typeface="Cambria Math" panose="02040503050406030204" pitchFamily="18" charset="0"/>
                                </a:rPr>
                                <m:t>𝑅𝐶𝑀𝑠</m:t>
                              </m:r>
                            </m:sub>
                          </m:sSub>
                        </m:sup>
                        <m:e>
                          <m:acc>
                            <m:accPr>
                              <m:chr m:val="̅"/>
                              <m:ctrlPr>
                                <a:rPr lang="it-IT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it-IT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it-IT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e>
                          </m:acc>
                        </m:e>
                      </m:nary>
                    </m:oMath>
                  </m:oMathPara>
                </a14:m>
                <a:endParaRPr lang="en-IT" sz="2000" dirty="0">
                  <a:latin typeface="Fira Sans" panose="020B05030500000200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B1883CD-B8B4-B649-9721-45DD4B4A31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4064" y="3547876"/>
                <a:ext cx="3352346" cy="957763"/>
              </a:xfrm>
              <a:prstGeom prst="rect">
                <a:avLst/>
              </a:prstGeom>
              <a:blipFill>
                <a:blip r:embed="rId4"/>
                <a:stretch>
                  <a:fillRect t="-98684" b="-15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3DD141C0-849A-5246-BF24-01DA2698E90C}"/>
              </a:ext>
            </a:extLst>
          </p:cNvPr>
          <p:cNvSpPr txBox="1"/>
          <p:nvPr/>
        </p:nvSpPr>
        <p:spPr>
          <a:xfrm>
            <a:off x="4154841" y="3205139"/>
            <a:ext cx="2710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T" sz="1600" i="1" dirty="0">
                <a:latin typeface="Fira Sans" panose="020B0503050000020004" pitchFamily="34" charset="0"/>
              </a:rPr>
              <a:t>Ensemble mean</a:t>
            </a:r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256139A1-58A8-D349-B0A4-6A1E01C24A2E}"/>
              </a:ext>
            </a:extLst>
          </p:cNvPr>
          <p:cNvSpPr/>
          <p:nvPr/>
        </p:nvSpPr>
        <p:spPr>
          <a:xfrm>
            <a:off x="6956470" y="3912569"/>
            <a:ext cx="825424" cy="226193"/>
          </a:xfrm>
          <a:prstGeom prst="rightArrow">
            <a:avLst>
              <a:gd name="adj1" fmla="val 22040"/>
              <a:gd name="adj2" fmla="val 41612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 dirty="0">
              <a:latin typeface="Fira Sans" panose="020B05030500000200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DFE8E3-5B8A-9C44-92BA-C8D8C5AD1FFB}"/>
              </a:ext>
            </a:extLst>
          </p:cNvPr>
          <p:cNvSpPr txBox="1"/>
          <p:nvPr/>
        </p:nvSpPr>
        <p:spPr>
          <a:xfrm>
            <a:off x="631295" y="5420493"/>
            <a:ext cx="12634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T" dirty="0">
                <a:latin typeface="Fira Sans" panose="020B0503050000020004" pitchFamily="34" charset="0"/>
              </a:rPr>
              <a:t>Variabilità</a:t>
            </a:r>
          </a:p>
          <a:p>
            <a:pPr algn="ctr"/>
            <a:r>
              <a:rPr lang="en-IT" dirty="0">
                <a:latin typeface="Fira Sans" panose="020B0503050000020004" pitchFamily="34" charset="0"/>
              </a:rPr>
              <a:t>Interna</a:t>
            </a:r>
          </a:p>
          <a:p>
            <a:pPr algn="ctr"/>
            <a:r>
              <a:rPr lang="en-IT" dirty="0">
                <a:latin typeface="Fira Sans" panose="020B0503050000020004" pitchFamily="34" charset="0"/>
              </a:rPr>
              <a:t>RCMs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7DF9CC-30D8-964D-85BA-804EB8924361}"/>
              </a:ext>
            </a:extLst>
          </p:cNvPr>
          <p:cNvSpPr txBox="1"/>
          <p:nvPr/>
        </p:nvSpPr>
        <p:spPr>
          <a:xfrm>
            <a:off x="2177088" y="5519244"/>
            <a:ext cx="8884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>
                <a:latin typeface="Fira Sans" panose="020B0503050000020004" pitchFamily="34" charset="0"/>
              </a:rPr>
              <a:t>Deviazione</a:t>
            </a:r>
            <a:r>
              <a:rPr lang="en-GB" dirty="0">
                <a:latin typeface="Fira Sans" panose="020B0503050000020004" pitchFamily="34" charset="0"/>
              </a:rPr>
              <a:t> standard </a:t>
            </a:r>
            <a:r>
              <a:rPr lang="en-GB" dirty="0" err="1">
                <a:latin typeface="Fira Sans" panose="020B0503050000020004" pitchFamily="34" charset="0"/>
              </a:rPr>
              <a:t>delle</a:t>
            </a:r>
            <a:r>
              <a:rPr lang="en-GB" dirty="0">
                <a:latin typeface="Fira Sans" panose="020B0503050000020004" pitchFamily="34" charset="0"/>
              </a:rPr>
              <a:t> </a:t>
            </a:r>
            <a:r>
              <a:rPr lang="en-GB" dirty="0" err="1">
                <a:latin typeface="Fira Sans" panose="020B0503050000020004" pitchFamily="34" charset="0"/>
              </a:rPr>
              <a:t>medie</a:t>
            </a:r>
            <a:r>
              <a:rPr lang="en-GB" dirty="0">
                <a:latin typeface="Fira Sans" panose="020B0503050000020004" pitchFamily="34" charset="0"/>
              </a:rPr>
              <a:t> </a:t>
            </a:r>
            <a:r>
              <a:rPr lang="en-GB" dirty="0" err="1">
                <a:latin typeface="Fira Sans" panose="020B0503050000020004" pitchFamily="34" charset="0"/>
              </a:rPr>
              <a:t>annuali</a:t>
            </a:r>
            <a:r>
              <a:rPr lang="en-GB" dirty="0">
                <a:latin typeface="Fira Sans" panose="020B0503050000020004" pitchFamily="34" charset="0"/>
              </a:rPr>
              <a:t> </a:t>
            </a:r>
            <a:r>
              <a:rPr lang="en-GB" dirty="0" err="1">
                <a:latin typeface="Fira Sans" panose="020B0503050000020004" pitchFamily="34" charset="0"/>
              </a:rPr>
              <a:t>degli</a:t>
            </a:r>
            <a:r>
              <a:rPr lang="en-GB" dirty="0">
                <a:latin typeface="Fira Sans" panose="020B0503050000020004" pitchFamily="34" charset="0"/>
              </a:rPr>
              <a:t> RCMs </a:t>
            </a:r>
            <a:r>
              <a:rPr lang="en-GB" dirty="0" err="1">
                <a:latin typeface="Fira Sans" panose="020B0503050000020004" pitchFamily="34" charset="0"/>
              </a:rPr>
              <a:t>nel</a:t>
            </a:r>
            <a:r>
              <a:rPr lang="en-GB" dirty="0">
                <a:latin typeface="Fira Sans" panose="020B0503050000020004" pitchFamily="34" charset="0"/>
              </a:rPr>
              <a:t> </a:t>
            </a:r>
            <a:r>
              <a:rPr lang="en-GB" dirty="0" err="1">
                <a:latin typeface="Fira Sans" panose="020B0503050000020004" pitchFamily="34" charset="0"/>
              </a:rPr>
              <a:t>periodo</a:t>
            </a:r>
            <a:r>
              <a:rPr lang="en-GB" dirty="0">
                <a:latin typeface="Fira Sans" panose="020B0503050000020004" pitchFamily="34" charset="0"/>
              </a:rPr>
              <a:t> di </a:t>
            </a:r>
            <a:r>
              <a:rPr lang="en-GB" dirty="0" err="1">
                <a:latin typeface="Fira Sans" panose="020B0503050000020004" pitchFamily="34" charset="0"/>
              </a:rPr>
              <a:t>riferimento</a:t>
            </a:r>
            <a:endParaRPr lang="en-IT" dirty="0">
              <a:latin typeface="Fira Sans" panose="020B05030500000200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Fira Sans" panose="020B0503050000020004" pitchFamily="34" charset="0"/>
              </a:rPr>
              <a:t> </a:t>
            </a:r>
            <a:r>
              <a:rPr lang="en-GB" dirty="0" err="1">
                <a:latin typeface="Fira Sans" panose="020B0503050000020004" pitchFamily="34" charset="0"/>
              </a:rPr>
              <a:t>Accordo</a:t>
            </a:r>
            <a:r>
              <a:rPr lang="en-GB" dirty="0">
                <a:latin typeface="Fira Sans" panose="020B0503050000020004" pitchFamily="34" charset="0"/>
              </a:rPr>
              <a:t> </a:t>
            </a:r>
            <a:r>
              <a:rPr lang="en-GB" dirty="0" err="1">
                <a:latin typeface="Fira Sans" panose="020B0503050000020004" pitchFamily="34" charset="0"/>
              </a:rPr>
              <a:t>tra</a:t>
            </a:r>
            <a:r>
              <a:rPr lang="en-GB" dirty="0">
                <a:latin typeface="Fira Sans" panose="020B0503050000020004" pitchFamily="34" charset="0"/>
              </a:rPr>
              <a:t> RCMs (80% </a:t>
            </a:r>
            <a:r>
              <a:rPr lang="en-GB" dirty="0" err="1">
                <a:latin typeface="Fira Sans" panose="020B0503050000020004" pitchFamily="34" charset="0"/>
              </a:rPr>
              <a:t>degli</a:t>
            </a:r>
            <a:r>
              <a:rPr lang="en-GB" dirty="0">
                <a:latin typeface="Fira Sans" panose="020B0503050000020004" pitchFamily="34" charset="0"/>
              </a:rPr>
              <a:t> RCMs </a:t>
            </a:r>
            <a:r>
              <a:rPr lang="en-GB" dirty="0" err="1">
                <a:latin typeface="Fira Sans" panose="020B0503050000020004" pitchFamily="34" charset="0"/>
              </a:rPr>
              <a:t>concorda</a:t>
            </a:r>
            <a:r>
              <a:rPr lang="en-GB" dirty="0">
                <a:latin typeface="Fira Sans" panose="020B0503050000020004" pitchFamily="34" charset="0"/>
              </a:rPr>
              <a:t> </a:t>
            </a:r>
            <a:r>
              <a:rPr lang="en-GB" dirty="0" err="1">
                <a:latin typeface="Fira Sans" panose="020B0503050000020004" pitchFamily="34" charset="0"/>
              </a:rPr>
              <a:t>sul</a:t>
            </a:r>
            <a:r>
              <a:rPr lang="en-GB" dirty="0">
                <a:latin typeface="Fira Sans" panose="020B0503050000020004" pitchFamily="34" charset="0"/>
              </a:rPr>
              <a:t> segno del </a:t>
            </a:r>
            <a:r>
              <a:rPr lang="en-GB" dirty="0" err="1">
                <a:latin typeface="Fira Sans" panose="020B0503050000020004" pitchFamily="34" charset="0"/>
              </a:rPr>
              <a:t>cambiamento</a:t>
            </a:r>
            <a:r>
              <a:rPr lang="en-GB" dirty="0">
                <a:latin typeface="Fira Sans" panose="020B0503050000020004" pitchFamily="34" charset="0"/>
              </a:rPr>
              <a:t>)</a:t>
            </a:r>
            <a:endParaRPr lang="en-IT" dirty="0">
              <a:latin typeface="Fira Sans" panose="020B05030500000200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ACB4CA9-3FB4-4C45-8825-1633900E1989}"/>
                  </a:ext>
                </a:extLst>
              </p:cNvPr>
              <p:cNvSpPr txBox="1"/>
              <p:nvPr/>
            </p:nvSpPr>
            <p:spPr>
              <a:xfrm>
                <a:off x="6274377" y="4334053"/>
                <a:ext cx="1382425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it-IT" i="1" smtClean="0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it-IT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it-IT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e>
                    </m:acc>
                  </m:oMath>
                </a14:m>
                <a:r>
                  <a:rPr lang="en-IT" dirty="0">
                    <a:solidFill>
                      <a:schemeClr val="bg1">
                        <a:lumMod val="65000"/>
                      </a:schemeClr>
                    </a:solidFill>
                    <a:latin typeface="Fira Sans" panose="020B0503050000020004" pitchFamily="34" charset="0"/>
                  </a:rPr>
                  <a:t> = </a:t>
                </a:r>
                <a:r>
                  <a:rPr lang="en-GB" dirty="0">
                    <a:solidFill>
                      <a:schemeClr val="bg1">
                        <a:lumMod val="65000"/>
                      </a:schemeClr>
                    </a:solidFill>
                    <a:latin typeface="Fira Sans" panose="020B0503050000020004" pitchFamily="34" charset="0"/>
                  </a:rPr>
                  <a:t>media </a:t>
                </a:r>
                <a:r>
                  <a:rPr lang="en-GB" dirty="0" err="1">
                    <a:solidFill>
                      <a:schemeClr val="bg1">
                        <a:lumMod val="65000"/>
                      </a:schemeClr>
                    </a:solidFill>
                    <a:latin typeface="Fira Sans" panose="020B0503050000020004" pitchFamily="34" charset="0"/>
                  </a:rPr>
                  <a:t>temporale</a:t>
                </a:r>
                <a:endParaRPr lang="en-IT" dirty="0">
                  <a:solidFill>
                    <a:schemeClr val="bg1">
                      <a:lumMod val="65000"/>
                    </a:schemeClr>
                  </a:solidFill>
                  <a:latin typeface="Fira Sans" panose="020B0503050000020004" pitchFamily="34" charset="0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ACB4CA9-3FB4-4C45-8825-1633900E19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4377" y="4334053"/>
                <a:ext cx="1382425" cy="646331"/>
              </a:xfrm>
              <a:prstGeom prst="rect">
                <a:avLst/>
              </a:prstGeom>
              <a:blipFill>
                <a:blip r:embed="rId5"/>
                <a:stretch>
                  <a:fillRect l="-2727" t="-3846" r="-4545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D588849-6367-8151-FD24-88D3A59F38A7}"/>
                  </a:ext>
                </a:extLst>
              </p:cNvPr>
              <p:cNvSpPr txBox="1"/>
              <p:nvPr/>
            </p:nvSpPr>
            <p:spPr>
              <a:xfrm>
                <a:off x="3153517" y="1599574"/>
                <a:ext cx="6864421" cy="1192231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txBody>
              <a:bodyPr wrap="square" lIns="72000" tIns="72000" rIns="72000" bIns="7200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T" sz="2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it-IT" sz="2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𝑺</m:t>
                      </m:r>
                      <m:d>
                        <m:dPr>
                          <m:ctrlPr>
                            <a:rPr lang="it-IT" sz="2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2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𝒇</m:t>
                          </m:r>
                          <m:r>
                            <a:rPr lang="it-IT" sz="2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 </m:t>
                          </m:r>
                          <m:r>
                            <a:rPr lang="it-IT" sz="2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𝜽</m:t>
                          </m:r>
                        </m:e>
                      </m:d>
                      <m:r>
                        <a:rPr lang="it-IT" sz="22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it-IT" sz="2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it-IT" sz="22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it-IT" sz="22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𝑵</m:t>
                                  </m:r>
                                </m:e>
                                <m:sub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𝒎</m:t>
                                  </m:r>
                                </m:sub>
                              </m:sSub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it-IT" sz="2200" b="1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it-IT" sz="22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r>
                                <a:rPr lang="it-IT" sz="2200" b="1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it-IT" sz="22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it-IT" sz="22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</a:rPr>
                                    <m:t>𝑵</m:t>
                                  </m:r>
                                </m:e>
                                <m:sub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</a:rPr>
                                    <m:t>𝑹𝑪𝑴𝒔</m:t>
                                  </m:r>
                                </m:sub>
                              </m:sSub>
                            </m:sup>
                            <m:e>
                              <m:acc>
                                <m:accPr>
                                  <m:chr m:val="̅"/>
                                  <m:ctrlP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it-IT" sz="22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22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𝑺</m:t>
                                      </m:r>
                                      <m:d>
                                        <m:dPr>
                                          <m:ctrlPr>
                                            <a:rPr lang="it-IT" sz="2200" b="1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it-IT" sz="2200" b="1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𝒇</m:t>
                                          </m:r>
                                          <m:r>
                                            <a:rPr lang="it-IT" sz="2200" b="1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, </m:t>
                                          </m:r>
                                          <m:r>
                                            <a:rPr lang="it-IT" sz="2200" b="1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𝜽</m:t>
                                          </m:r>
                                        </m:e>
                                      </m:d>
                                    </m:e>
                                    <m:sub>
                                      <m:r>
                                        <a:rPr lang="it-IT" sz="22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𝒎</m:t>
                                      </m:r>
                                    </m:sub>
                                  </m:sSub>
                                  <m:r>
                                    <a:rPr lang="it-IT" sz="22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acc>
                            </m:e>
                          </m:nary>
                          <m:r>
                            <a:rPr lang="it-IT" sz="2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it-IT" sz="22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𝑺</m:t>
                                  </m:r>
                                  <m:d>
                                    <m:dPr>
                                      <m:ctrlPr>
                                        <a:rPr lang="it-IT" sz="22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it-IT" sz="22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𝒇</m:t>
                                      </m:r>
                                      <m:r>
                                        <a:rPr lang="it-IT" sz="22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, </m:t>
                                      </m:r>
                                      <m:r>
                                        <a:rPr lang="it-IT" sz="22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𝜽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it-IT" sz="22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𝒉𝒊𝒏𝒅</m:t>
                                  </m:r>
                                </m:sub>
                              </m:sSub>
                              <m:r>
                                <a:rPr lang="it-IT" sz="22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e>
                          </m:acc>
                        </m:num>
                        <m:den>
                          <m:sSub>
                            <m:sSubPr>
                              <m:ctrlPr>
                                <a:rPr lang="it-IT" sz="22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22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𝒎𝒂𝒙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𝒇</m:t>
                                  </m:r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</m:d>
                            </m:sub>
                          </m:sSub>
                          <m:d>
                            <m:dPr>
                              <m:begChr m:val="{"/>
                              <m:endChr m:val="}"/>
                              <m:ctrlPr>
                                <a:rPr lang="it-IT" sz="22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̅"/>
                                  <m:ctrlP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it-IT" sz="22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22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𝑺</m:t>
                                      </m:r>
                                      <m:d>
                                        <m:dPr>
                                          <m:ctrlPr>
                                            <a:rPr lang="it-IT" sz="2200" b="1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it-IT" sz="2200" b="1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𝒇</m:t>
                                          </m:r>
                                          <m:r>
                                            <a:rPr lang="it-IT" sz="2200" b="1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, </m:t>
                                          </m:r>
                                          <m:r>
                                            <a:rPr lang="it-IT" sz="2200" b="1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𝜽</m:t>
                                          </m:r>
                                        </m:e>
                                      </m:d>
                                    </m:e>
                                    <m:sub>
                                      <m:r>
                                        <a:rPr lang="it-IT" sz="2200" b="1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𝒉𝒊𝒏𝒅</m:t>
                                      </m:r>
                                    </m:sub>
                                  </m:sSub>
                                  <m:r>
                                    <a:rPr lang="it-IT" sz="22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acc>
                            </m:e>
                          </m:d>
                        </m:den>
                      </m:f>
                    </m:oMath>
                  </m:oMathPara>
                </a14:m>
                <a:endParaRPr lang="en-IT" sz="2200" b="1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D588849-6367-8151-FD24-88D3A59F38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3517" y="1599574"/>
                <a:ext cx="6864421" cy="1192231"/>
              </a:xfrm>
              <a:prstGeom prst="rect">
                <a:avLst/>
              </a:prstGeom>
              <a:blipFill>
                <a:blip r:embed="rId6"/>
                <a:stretch>
                  <a:fillRect t="-28571" b="-15306"/>
                </a:stretch>
              </a:blip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1">
            <a:extLst>
              <a:ext uri="{FF2B5EF4-FFF2-40B4-BE49-F238E27FC236}">
                <a16:creationId xmlns:a16="http://schemas.microsoft.com/office/drawing/2014/main" id="{B7FAB1EC-FA81-5BFE-699B-83FC0FBD1DE6}"/>
              </a:ext>
            </a:extLst>
          </p:cNvPr>
          <p:cNvSpPr txBox="1">
            <a:spLocks/>
          </p:cNvSpPr>
          <p:nvPr/>
        </p:nvSpPr>
        <p:spPr>
          <a:xfrm>
            <a:off x="491833" y="2888341"/>
            <a:ext cx="3143180" cy="6335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7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  <a:cs typeface="+mj-cs"/>
              </a:defRPr>
            </a:lvl1pPr>
          </a:lstStyle>
          <a:p>
            <a:r>
              <a:rPr lang="en-GB" sz="2400" dirty="0" err="1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rPr>
              <a:t>Energia</a:t>
            </a:r>
            <a:r>
              <a:rPr lang="en-GB" dirty="0"/>
              <a:t> </a:t>
            </a:r>
            <a:r>
              <a:rPr lang="en-GB" sz="2400" dirty="0" err="1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rPr>
              <a:t>delle</a:t>
            </a:r>
            <a:r>
              <a:rPr lang="en-GB" dirty="0"/>
              <a:t> </a:t>
            </a:r>
            <a:r>
              <a:rPr lang="en-GB" sz="2400" dirty="0" err="1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rPr>
              <a:t>onde</a:t>
            </a:r>
            <a:endParaRPr lang="en-IT" sz="2400" dirty="0">
              <a:solidFill>
                <a:schemeClr val="accent2">
                  <a:lumMod val="75000"/>
                </a:schemeClr>
              </a:solidFill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A6A4FD8-769D-E5BF-3874-4EACB69B0C5F}"/>
              </a:ext>
            </a:extLst>
          </p:cNvPr>
          <p:cNvSpPr txBox="1">
            <a:spLocks/>
          </p:cNvSpPr>
          <p:nvPr/>
        </p:nvSpPr>
        <p:spPr>
          <a:xfrm>
            <a:off x="491833" y="1633154"/>
            <a:ext cx="3143180" cy="6335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7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Slab" pitchFamily="2" charset="0"/>
                <a:ea typeface="Roboto Slab" pitchFamily="2" charset="0"/>
                <a:cs typeface="+mj-cs"/>
              </a:defRPr>
            </a:lvl1pPr>
          </a:lstStyle>
          <a:p>
            <a:r>
              <a:rPr lang="en-GB" sz="2400" dirty="0" err="1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rPr>
              <a:t>Densità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rPr>
              <a:t> </a:t>
            </a:r>
            <a:r>
              <a:rPr lang="en-GB" sz="2400" dirty="0" err="1">
                <a:solidFill>
                  <a:schemeClr val="accent2">
                    <a:lumMod val="7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rPr>
              <a:t>spettrale</a:t>
            </a:r>
            <a:endParaRPr lang="en-IT" sz="2400" dirty="0">
              <a:solidFill>
                <a:schemeClr val="accent2">
                  <a:lumMod val="75000"/>
                </a:schemeClr>
              </a:solidFill>
              <a:latin typeface="Fira Sans" panose="020B0503050000020004" pitchFamily="34" charset="0"/>
              <a:ea typeface="+mn-ea"/>
              <a:cs typeface="+mn-cs"/>
            </a:endParaRPr>
          </a:p>
        </p:txBody>
      </p:sp>
      <p:sp>
        <p:nvSpPr>
          <p:cNvPr id="3" name="Left Brace 2">
            <a:extLst>
              <a:ext uri="{FF2B5EF4-FFF2-40B4-BE49-F238E27FC236}">
                <a16:creationId xmlns:a16="http://schemas.microsoft.com/office/drawing/2014/main" id="{1C38E425-B008-9D81-5E5C-63822F051760}"/>
              </a:ext>
            </a:extLst>
          </p:cNvPr>
          <p:cNvSpPr/>
          <p:nvPr/>
        </p:nvSpPr>
        <p:spPr>
          <a:xfrm>
            <a:off x="1894781" y="5519245"/>
            <a:ext cx="282307" cy="725826"/>
          </a:xfrm>
          <a:prstGeom prst="leftBrac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D31CD2C-B2AC-BB91-26B1-9447ED3073F9}"/>
              </a:ext>
            </a:extLst>
          </p:cNvPr>
          <p:cNvCxnSpPr>
            <a:cxnSpLocks/>
          </p:cNvCxnSpPr>
          <p:nvPr/>
        </p:nvCxnSpPr>
        <p:spPr>
          <a:xfrm>
            <a:off x="3371793" y="4026757"/>
            <a:ext cx="573434" cy="1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egnaposto testo 3">
            <a:extLst>
              <a:ext uri="{FF2B5EF4-FFF2-40B4-BE49-F238E27FC236}">
                <a16:creationId xmlns:a16="http://schemas.microsoft.com/office/drawing/2014/main" id="{306AE7D7-C885-9435-9337-7C1A405303EB}"/>
              </a:ext>
            </a:extLst>
          </p:cNvPr>
          <p:cNvSpPr txBox="1">
            <a:spLocks/>
          </p:cNvSpPr>
          <p:nvPr/>
        </p:nvSpPr>
        <p:spPr>
          <a:xfrm>
            <a:off x="1653633" y="6621121"/>
            <a:ext cx="8884734" cy="428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Fira Sans" panose="020B0503050000020004" pitchFamily="34" charset="0"/>
              <a:buNone/>
              <a:defRPr sz="1050" b="0" i="1" kern="1200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  <a:ea typeface="+mn-ea"/>
                <a:cs typeface="+mn-cs"/>
              </a:defRPr>
            </a:lvl1pPr>
            <a:lvl2pPr marL="557185" marR="0" indent="-214303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Fira Sans" panose="020B0503050000020004" pitchFamily="34" charset="0"/>
              <a:buChar char="–"/>
              <a:tabLst/>
              <a:defRPr sz="165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CAMBIAMENTO FUTURO DEL CLIMA MARINO NEL MAR MEDITERRANEO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6660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  <p:bldP spid="6" grpId="0" animBg="1"/>
      <p:bldP spid="11" grpId="0"/>
      <p:bldP spid="12" grpId="0"/>
      <p:bldP spid="13" grpId="0" animBg="1"/>
      <p:bldP spid="14" grpId="0"/>
      <p:bldP spid="16" grpId="0"/>
      <p:bldP spid="20" grpId="0"/>
      <p:bldP spid="7" grpId="0" animBg="1"/>
      <p:bldP spid="9" grpId="0"/>
      <p:bldP spid="17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A3DE4A4-8E12-0449-BB37-7873E17C2529}"/>
                  </a:ext>
                </a:extLst>
              </p:cNvPr>
              <p:cNvSpPr txBox="1"/>
              <p:nvPr/>
            </p:nvSpPr>
            <p:spPr>
              <a:xfrm>
                <a:off x="6646721" y="907764"/>
                <a:ext cx="560335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t-IT" sz="1600" dirty="0">
                    <a:solidFill>
                      <a:schemeClr val="tx1"/>
                    </a:solidFill>
                    <a:latin typeface="Fira Sans Light" panose="020B0403050000020004" pitchFamily="34" charset="0"/>
                    <a:ea typeface="Cambria Math" panose="02040503050406030204" pitchFamily="18" charset="0"/>
                  </a:rPr>
                  <a:t>Piccolo cambiamento con accordo tra i modelli: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it-IT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it-IT" sz="16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it-IT" sz="16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P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it-IT" sz="16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RCMs</m:t>
                            </m:r>
                          </m:sub>
                        </m:sSub>
                      </m:e>
                    </m:acc>
                    <m:r>
                      <a:rPr lang="it-IT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&lt;2</m:t>
                    </m:r>
                    <m:sSub>
                      <m:sSubPr>
                        <m:ctrlPr>
                          <a:rPr lang="it-IT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it-IT" sz="1600" b="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it-IT" sz="16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IV</m:t>
                        </m:r>
                      </m:sub>
                    </m:sSub>
                  </m:oMath>
                </a14:m>
                <a:r>
                  <a:rPr lang="en-IT" sz="1600" dirty="0">
                    <a:solidFill>
                      <a:schemeClr val="tx1"/>
                    </a:solidFill>
                    <a:latin typeface="Fira Sans Light" panose="020B0403050000020004" pitchFamily="34" charset="0"/>
                  </a:rPr>
                  <a:t>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it-IT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≥80%</m:t>
                    </m:r>
                    <m:r>
                      <a:rPr lang="it-IT" sz="1600" b="0" i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dirty="0">
                    <a:solidFill>
                      <a:schemeClr val="tx1"/>
                    </a:solidFill>
                    <a:latin typeface="Fira Sans Light" panose="020B0403050000020004" pitchFamily="34" charset="0"/>
                  </a:rPr>
                  <a:t>degli RCMs concorda sul segno del cambiamento</a:t>
                </a:r>
                <a:endParaRPr lang="en-IT" sz="1600" dirty="0">
                  <a:solidFill>
                    <a:schemeClr val="tx1"/>
                  </a:solidFill>
                  <a:latin typeface="Fira Sans Light" panose="020B0403050000020004" pitchFamily="34" charset="0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A3DE4A4-8E12-0449-BB37-7873E17C25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721" y="907764"/>
                <a:ext cx="5603355" cy="830997"/>
              </a:xfrm>
              <a:prstGeom prst="rect">
                <a:avLst/>
              </a:prstGeom>
              <a:blipFill>
                <a:blip r:embed="rId2"/>
                <a:stretch>
                  <a:fillRect l="-679" t="-1515" r="-226" b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C4CAAD2-53D5-DB45-9871-F6D50F8B41BB}"/>
                  </a:ext>
                </a:extLst>
              </p:cNvPr>
              <p:cNvSpPr txBox="1"/>
              <p:nvPr/>
            </p:nvSpPr>
            <p:spPr>
              <a:xfrm>
                <a:off x="6646720" y="1766736"/>
                <a:ext cx="560335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t-IT" sz="1600" dirty="0">
                    <a:solidFill>
                      <a:schemeClr val="tx1"/>
                    </a:solidFill>
                    <a:latin typeface="Fira Sans Light" panose="020B0403050000020004" pitchFamily="34" charset="0"/>
                    <a:ea typeface="Cambria Math" panose="02040503050406030204" pitchFamily="18" charset="0"/>
                  </a:rPr>
                  <a:t>Non c’è accordo tra i modelli :</a:t>
                </a:r>
                <a:endParaRPr lang="en-IT" sz="1600" dirty="0">
                  <a:solidFill>
                    <a:schemeClr val="tx1"/>
                  </a:solidFill>
                  <a:latin typeface="Fira Sans Light" panose="020B04030500000200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it-IT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&lt;80%</m:t>
                    </m:r>
                    <m:r>
                      <a:rPr lang="it-IT" sz="1600" b="0" i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dirty="0">
                    <a:solidFill>
                      <a:schemeClr val="tx1"/>
                    </a:solidFill>
                    <a:latin typeface="Fira Sans Light" panose="020B0403050000020004" pitchFamily="34" charset="0"/>
                  </a:rPr>
                  <a:t>degli RCMs concorda sul segno del cambiamento</a:t>
                </a:r>
                <a:endParaRPr lang="en-IT" sz="1600" dirty="0">
                  <a:solidFill>
                    <a:schemeClr val="tx1"/>
                  </a:solidFill>
                  <a:latin typeface="Fira Sans Light" panose="020B0403050000020004" pitchFamily="34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C4CAAD2-53D5-DB45-9871-F6D50F8B41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720" y="1766736"/>
                <a:ext cx="5603355" cy="584775"/>
              </a:xfrm>
              <a:prstGeom prst="rect">
                <a:avLst/>
              </a:prstGeom>
              <a:blipFill>
                <a:blip r:embed="rId3"/>
                <a:stretch>
                  <a:fillRect l="-679" t="-4255" r="-226" b="-10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2475F703-2D2F-4E4B-AB28-841055763F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9549" y="2543065"/>
            <a:ext cx="6813337" cy="41512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0BCD3DB-2476-854B-B894-8F92CA6FD8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118"/>
          <a:stretch/>
        </p:blipFill>
        <p:spPr>
          <a:xfrm>
            <a:off x="-21772" y="10696"/>
            <a:ext cx="6461773" cy="330247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06C92D4-4E02-E049-9741-21B75F5560D7}"/>
              </a:ext>
            </a:extLst>
          </p:cNvPr>
          <p:cNvSpPr/>
          <p:nvPr/>
        </p:nvSpPr>
        <p:spPr>
          <a:xfrm>
            <a:off x="6250655" y="136525"/>
            <a:ext cx="378691" cy="378691"/>
          </a:xfrm>
          <a:prstGeom prst="rect">
            <a:avLst/>
          </a:prstGeom>
          <a:pattFill prst="pct10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>
              <a:latin typeface="Fira Sans" panose="020B05030500000200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1A3416D-8F2C-0447-9D4C-6CBFA740A470}"/>
                  </a:ext>
                </a:extLst>
              </p:cNvPr>
              <p:cNvSpPr txBox="1"/>
              <p:nvPr/>
            </p:nvSpPr>
            <p:spPr>
              <a:xfrm>
                <a:off x="6609699" y="40022"/>
                <a:ext cx="6017766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t-IT" sz="1600" dirty="0">
                    <a:solidFill>
                      <a:schemeClr val="tx1"/>
                    </a:solidFill>
                    <a:latin typeface="Fira Sans Light" panose="020B0403050000020004" pitchFamily="34" charset="0"/>
                    <a:ea typeface="Cambria Math" panose="02040503050406030204" pitchFamily="18" charset="0"/>
                  </a:rPr>
                  <a:t>Grande cambiamento con accordo tra i modelli: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it-IT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it-IT" sz="16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it-IT" sz="16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P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it-IT" sz="16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RCMs</m:t>
                            </m:r>
                          </m:sub>
                        </m:sSub>
                      </m:e>
                    </m:acc>
                    <m:r>
                      <a:rPr lang="it-IT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&gt;2</m:t>
                    </m:r>
                    <m:sSub>
                      <m:sSubPr>
                        <m:ctrlPr>
                          <a:rPr lang="it-IT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it-IT" sz="1600" b="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it-IT" sz="16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IV</m:t>
                        </m:r>
                      </m:sub>
                    </m:sSub>
                  </m:oMath>
                </a14:m>
                <a:r>
                  <a:rPr lang="en-IT" sz="1600" dirty="0">
                    <a:solidFill>
                      <a:schemeClr val="tx1"/>
                    </a:solidFill>
                    <a:latin typeface="Fira Sans Light" panose="020B0403050000020004" pitchFamily="34" charset="0"/>
                  </a:rPr>
                  <a:t>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it-IT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≥80%</m:t>
                    </m:r>
                    <m:r>
                      <a:rPr lang="it-IT" sz="1600" b="0" i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dirty="0">
                    <a:solidFill>
                      <a:schemeClr val="tx1"/>
                    </a:solidFill>
                    <a:latin typeface="Fira Sans Light" panose="020B0403050000020004" pitchFamily="34" charset="0"/>
                  </a:rPr>
                  <a:t>degli RCMs </a:t>
                </a:r>
                <a:r>
                  <a:rPr lang="en-GB" sz="1600" dirty="0" err="1">
                    <a:solidFill>
                      <a:schemeClr val="tx1"/>
                    </a:solidFill>
                    <a:latin typeface="Fira Sans Light" panose="020B0403050000020004" pitchFamily="34" charset="0"/>
                  </a:rPr>
                  <a:t>concorda</a:t>
                </a:r>
                <a:r>
                  <a:rPr lang="en-GB" sz="1600" dirty="0">
                    <a:solidFill>
                      <a:schemeClr val="tx1"/>
                    </a:solidFill>
                    <a:latin typeface="Fira Sans Light" panose="020B0403050000020004" pitchFamily="34" charset="0"/>
                  </a:rPr>
                  <a:t> </a:t>
                </a:r>
                <a:r>
                  <a:rPr lang="en-GB" sz="1600" dirty="0" err="1">
                    <a:solidFill>
                      <a:schemeClr val="tx1"/>
                    </a:solidFill>
                    <a:latin typeface="Fira Sans Light" panose="020B0403050000020004" pitchFamily="34" charset="0"/>
                  </a:rPr>
                  <a:t>sul</a:t>
                </a:r>
                <a:r>
                  <a:rPr lang="en-GB" sz="1600" dirty="0">
                    <a:solidFill>
                      <a:schemeClr val="tx1"/>
                    </a:solidFill>
                    <a:latin typeface="Fira Sans Light" panose="020B0403050000020004" pitchFamily="34" charset="0"/>
                  </a:rPr>
                  <a:t> segno del </a:t>
                </a:r>
                <a:r>
                  <a:rPr lang="en-GB" sz="1600" dirty="0" err="1">
                    <a:solidFill>
                      <a:schemeClr val="tx1"/>
                    </a:solidFill>
                    <a:latin typeface="Fira Sans Light" panose="020B0403050000020004" pitchFamily="34" charset="0"/>
                  </a:rPr>
                  <a:t>cambiamento</a:t>
                </a:r>
                <a:endParaRPr lang="en-IT" sz="1600" dirty="0">
                  <a:solidFill>
                    <a:schemeClr val="tx1"/>
                  </a:solidFill>
                  <a:latin typeface="Fira Sans Light" panose="020B0403050000020004" pitchFamily="34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1A3416D-8F2C-0447-9D4C-6CBFA740A4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9699" y="40022"/>
                <a:ext cx="6017766" cy="830997"/>
              </a:xfrm>
              <a:prstGeom prst="rect">
                <a:avLst/>
              </a:prstGeom>
              <a:blipFill>
                <a:blip r:embed="rId6"/>
                <a:stretch>
                  <a:fillRect l="-632" t="-3030" b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3BD20069-30C3-1244-BC1B-185892F6E2AB}"/>
              </a:ext>
            </a:extLst>
          </p:cNvPr>
          <p:cNvSpPr/>
          <p:nvPr/>
        </p:nvSpPr>
        <p:spPr>
          <a:xfrm>
            <a:off x="6250655" y="1037398"/>
            <a:ext cx="378691" cy="378691"/>
          </a:xfrm>
          <a:prstGeom prst="rect">
            <a:avLst/>
          </a:prstGeom>
          <a:pattFill prst="wdDnDiag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>
              <a:latin typeface="Fira Sans" panose="020B05030500000200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26678F4-0C95-9447-8AA4-D46255C7C704}"/>
              </a:ext>
            </a:extLst>
          </p:cNvPr>
          <p:cNvSpPr/>
          <p:nvPr/>
        </p:nvSpPr>
        <p:spPr>
          <a:xfrm>
            <a:off x="6250655" y="1857141"/>
            <a:ext cx="378691" cy="378691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>
              <a:latin typeface="Fira Sans" panose="020B05030500000200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184E8FE-C4DB-794F-A812-B4EA925E62B4}"/>
              </a:ext>
            </a:extLst>
          </p:cNvPr>
          <p:cNvSpPr txBox="1"/>
          <p:nvPr/>
        </p:nvSpPr>
        <p:spPr>
          <a:xfrm>
            <a:off x="250371" y="3481975"/>
            <a:ext cx="51391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GB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Diminuzioni</a:t>
            </a:r>
            <a:r>
              <a:rPr lang="en-GB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consistenti</a:t>
            </a:r>
            <a:r>
              <a:rPr lang="en-GB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tra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il 10-20%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nella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maggior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parte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del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Mediterraneo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.</a:t>
            </a:r>
            <a:endParaRPr lang="en-IT" dirty="0">
              <a:solidFill>
                <a:schemeClr val="bg1">
                  <a:lumMod val="75000"/>
                </a:schemeClr>
              </a:solidFill>
              <a:latin typeface="Fira Sans" panose="020B0503050000020004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Leggero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aumento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nel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Canale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di Sicilia e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nel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Mar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Libico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a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metà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del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secolo</a:t>
            </a:r>
            <a:r>
              <a:rPr lang="en-IT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IT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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diminuzione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robusta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alla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fine del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secolo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.</a:t>
            </a:r>
            <a:endParaRPr lang="en-IT" dirty="0">
              <a:solidFill>
                <a:schemeClr val="bg1">
                  <a:lumMod val="75000"/>
                </a:schemeClr>
              </a:solidFill>
              <a:latin typeface="Fira Sans" panose="020B0503050000020004" pitchFamily="34" charset="0"/>
              <a:sym typeface="Wingdings" pitchFamily="2" charset="2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Diminuzioni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più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grandi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(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fino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al </a:t>
            </a:r>
            <a:r>
              <a:rPr lang="en-GB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50%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)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nei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mari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Adriatico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,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Ionio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e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Baleari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.</a:t>
            </a:r>
            <a:endParaRPr lang="en-IT" b="1" dirty="0">
              <a:solidFill>
                <a:schemeClr val="bg1">
                  <a:lumMod val="75000"/>
                </a:schemeClr>
              </a:solidFill>
              <a:latin typeface="Fira Sans" panose="020B0503050000020004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endParaRPr lang="en-IT" b="1" dirty="0">
              <a:latin typeface="Fira Sans" panose="020B05030500000200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04C50D0-91C7-E44F-9E35-1DA09E177339}"/>
              </a:ext>
            </a:extLst>
          </p:cNvPr>
          <p:cNvSpPr/>
          <p:nvPr/>
        </p:nvSpPr>
        <p:spPr>
          <a:xfrm>
            <a:off x="2183712" y="1487594"/>
            <a:ext cx="1092887" cy="60246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>
              <a:latin typeface="Fira Sans" panose="020B05030500000200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BA3B208-D21C-8D41-B70F-5FFA4857CE06}"/>
              </a:ext>
            </a:extLst>
          </p:cNvPr>
          <p:cNvSpPr/>
          <p:nvPr/>
        </p:nvSpPr>
        <p:spPr>
          <a:xfrm>
            <a:off x="4042001" y="2191330"/>
            <a:ext cx="1092887" cy="68249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>
              <a:latin typeface="Fira Sans" panose="020B05030500000200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F576E48-17A9-FC4B-B340-5820A410D312}"/>
              </a:ext>
            </a:extLst>
          </p:cNvPr>
          <p:cNvSpPr/>
          <p:nvPr/>
        </p:nvSpPr>
        <p:spPr>
          <a:xfrm>
            <a:off x="9746115" y="4855584"/>
            <a:ext cx="1092887" cy="68249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>
              <a:latin typeface="Fira Sans" panose="020B05030500000200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93A0A35-8B1B-BD4D-945E-A0C0C9B820F7}"/>
              </a:ext>
            </a:extLst>
          </p:cNvPr>
          <p:cNvSpPr/>
          <p:nvPr/>
        </p:nvSpPr>
        <p:spPr>
          <a:xfrm>
            <a:off x="8382231" y="3058389"/>
            <a:ext cx="1558668" cy="197304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>
              <a:latin typeface="Fira Sans" panose="020B05030500000200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42FF937-963C-F34B-86A7-AD56449C3686}"/>
              </a:ext>
            </a:extLst>
          </p:cNvPr>
          <p:cNvSpPr/>
          <p:nvPr/>
        </p:nvSpPr>
        <p:spPr>
          <a:xfrm>
            <a:off x="6694662" y="3455471"/>
            <a:ext cx="1092887" cy="102933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>
              <a:latin typeface="Fira Sans" panose="020B05030500000200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9FFA206-9C51-4346-BE2A-307FF4BAAE91}"/>
              </a:ext>
            </a:extLst>
          </p:cNvPr>
          <p:cNvSpPr txBox="1"/>
          <p:nvPr/>
        </p:nvSpPr>
        <p:spPr>
          <a:xfrm>
            <a:off x="27781" y="5644695"/>
            <a:ext cx="5605670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1400" i="1" u="none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Fira Sans ExtraLight" panose="020B0403050000020004" pitchFamily="34" charset="0"/>
              </a:rPr>
              <a:t>Lira-</a:t>
            </a:r>
            <a:r>
              <a:rPr lang="en-GB" sz="1400" i="1" u="none" strike="noStrike" dirty="0" err="1">
                <a:solidFill>
                  <a:schemeClr val="accent2">
                    <a:lumMod val="75000"/>
                  </a:schemeClr>
                </a:solidFill>
                <a:effectLst/>
                <a:latin typeface="Fira Sans ExtraLight" panose="020B0403050000020004" pitchFamily="34" charset="0"/>
              </a:rPr>
              <a:t>Loarca</a:t>
            </a:r>
            <a:r>
              <a:rPr lang="en-GB" sz="1400" i="1" u="none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Fira Sans ExtraLight" panose="020B0403050000020004" pitchFamily="34" charset="0"/>
              </a:rPr>
              <a:t>, A., Ferrari, F., </a:t>
            </a:r>
            <a:r>
              <a:rPr lang="en-GB" sz="1400" i="1" u="none" strike="noStrike" dirty="0" err="1">
                <a:solidFill>
                  <a:schemeClr val="accent2">
                    <a:lumMod val="75000"/>
                  </a:schemeClr>
                </a:solidFill>
                <a:effectLst/>
                <a:latin typeface="Fira Sans ExtraLight" panose="020B0403050000020004" pitchFamily="34" charset="0"/>
              </a:rPr>
              <a:t>Mazzino</a:t>
            </a:r>
            <a:r>
              <a:rPr lang="en-GB" sz="1400" i="1" u="none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Fira Sans ExtraLight" panose="020B0403050000020004" pitchFamily="34" charset="0"/>
              </a:rPr>
              <a:t>, A. and </a:t>
            </a:r>
            <a:r>
              <a:rPr lang="en-GB" sz="1400" i="1" u="none" strike="noStrike" dirty="0" err="1">
                <a:solidFill>
                  <a:schemeClr val="accent2">
                    <a:lumMod val="75000"/>
                  </a:schemeClr>
                </a:solidFill>
                <a:effectLst/>
                <a:latin typeface="Fira Sans ExtraLight" panose="020B0403050000020004" pitchFamily="34" charset="0"/>
              </a:rPr>
              <a:t>Besio</a:t>
            </a:r>
            <a:r>
              <a:rPr lang="en-GB" sz="1400" i="1" u="none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Fira Sans ExtraLight" panose="020B0403050000020004" pitchFamily="34" charset="0"/>
              </a:rPr>
              <a:t>, G., 2021. </a:t>
            </a:r>
            <a:r>
              <a:rPr lang="en-GB" sz="1400" i="1" dirty="0">
                <a:solidFill>
                  <a:schemeClr val="accent2">
                    <a:lumMod val="75000"/>
                  </a:schemeClr>
                </a:solidFill>
                <a:latin typeface="Fira Sans ExtraLight" panose="020B0403050000020004" pitchFamily="34" charset="0"/>
              </a:rPr>
              <a:t> </a:t>
            </a:r>
            <a:r>
              <a:rPr lang="en-GB" sz="1400" i="1" u="none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Fira Sans ExtraLight" panose="020B0403050000020004" pitchFamily="34" charset="0"/>
              </a:rPr>
              <a:t>Future wind and wave energy resources and exploitability in the Mediterranean Sea by 2100. </a:t>
            </a:r>
            <a:r>
              <a:rPr lang="en-GB" sz="1400" i="1" dirty="0">
                <a:solidFill>
                  <a:schemeClr val="accent2">
                    <a:lumMod val="75000"/>
                  </a:schemeClr>
                </a:solidFill>
                <a:latin typeface="Fira Sans ExtraLight" panose="020B0403050000020004" pitchFamily="34" charset="0"/>
              </a:rPr>
              <a:t> </a:t>
            </a:r>
            <a:r>
              <a:rPr lang="en-GB" sz="1400" i="1" u="none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Fira Sans ExtraLight" panose="020B0403050000020004" pitchFamily="34" charset="0"/>
              </a:rPr>
              <a:t>Applied Energy, 302, p.117492.</a:t>
            </a:r>
            <a:endParaRPr lang="en-IT" sz="1400" i="1" dirty="0">
              <a:solidFill>
                <a:schemeClr val="accent2">
                  <a:lumMod val="75000"/>
                </a:schemeClr>
              </a:solidFill>
              <a:latin typeface="Fira Sans ExtraLight" panose="020B0403050000020004" pitchFamily="34" charset="0"/>
            </a:endParaRPr>
          </a:p>
        </p:txBody>
      </p:sp>
      <p:sp>
        <p:nvSpPr>
          <p:cNvPr id="2" name="Segnaposto testo 3">
            <a:extLst>
              <a:ext uri="{FF2B5EF4-FFF2-40B4-BE49-F238E27FC236}">
                <a16:creationId xmlns:a16="http://schemas.microsoft.com/office/drawing/2014/main" id="{8F0DC079-C2B7-14C4-B191-D908B0318AD9}"/>
              </a:ext>
            </a:extLst>
          </p:cNvPr>
          <p:cNvSpPr txBox="1">
            <a:spLocks/>
          </p:cNvSpPr>
          <p:nvPr/>
        </p:nvSpPr>
        <p:spPr>
          <a:xfrm>
            <a:off x="1653633" y="6621121"/>
            <a:ext cx="8884734" cy="428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Fira Sans" panose="020B0503050000020004" pitchFamily="34" charset="0"/>
              <a:buNone/>
              <a:defRPr sz="1050" b="0" i="1" kern="1200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  <a:ea typeface="+mn-ea"/>
                <a:cs typeface="+mn-cs"/>
              </a:defRPr>
            </a:lvl1pPr>
            <a:lvl2pPr marL="557185" marR="0" indent="-214303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Fira Sans" panose="020B0503050000020004" pitchFamily="34" charset="0"/>
              <a:buChar char="–"/>
              <a:tabLst/>
              <a:defRPr sz="165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CAMBIAMENTO FUTURO DEL CLIMA MARINO NEL MAR MEDITERRANEO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9385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AAAA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  <p:bldP spid="17" grpId="0"/>
      <p:bldP spid="29" grpId="0" build="allAtOnce"/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8BF7634-CE1B-654A-BA0A-0454C13138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48"/>
          <a:stretch/>
        </p:blipFill>
        <p:spPr>
          <a:xfrm>
            <a:off x="2878600" y="646326"/>
            <a:ext cx="9172800" cy="5815693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079F14-2256-0546-85DA-6D35D126E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81" y="80184"/>
            <a:ext cx="5216336" cy="1057248"/>
          </a:xfrm>
        </p:spPr>
        <p:txBody>
          <a:bodyPr>
            <a:normAutofit/>
          </a:bodyPr>
          <a:lstStyle/>
          <a:p>
            <a:r>
              <a:rPr lang="en-GB" sz="2800" dirty="0"/>
              <a:t>Fine del </a:t>
            </a:r>
            <a:r>
              <a:rPr lang="en-GB" sz="2800" dirty="0" err="1"/>
              <a:t>secolo</a:t>
            </a:r>
            <a:r>
              <a:rPr lang="en-GB" sz="2800" dirty="0"/>
              <a:t> </a:t>
            </a:r>
            <a:r>
              <a:rPr lang="en-IT" sz="2800" dirty="0"/>
              <a:t>2070-2100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F441FF-A475-D94B-BB5A-09EB549EE9C8}"/>
              </a:ext>
            </a:extLst>
          </p:cNvPr>
          <p:cNvSpPr/>
          <p:nvPr/>
        </p:nvSpPr>
        <p:spPr>
          <a:xfrm>
            <a:off x="8040241" y="115863"/>
            <a:ext cx="263462" cy="223941"/>
          </a:xfrm>
          <a:prstGeom prst="rect">
            <a:avLst/>
          </a:prstGeom>
          <a:pattFill prst="pct10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650A77-1F80-A14B-B389-E99B2DFBD7B9}"/>
              </a:ext>
            </a:extLst>
          </p:cNvPr>
          <p:cNvSpPr txBox="1"/>
          <p:nvPr/>
        </p:nvSpPr>
        <p:spPr>
          <a:xfrm>
            <a:off x="8302526" y="73945"/>
            <a:ext cx="40048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Fira Sans Thin" panose="020B0303050000020004" pitchFamily="34" charset="0"/>
              </a:rPr>
              <a:t>Grande </a:t>
            </a:r>
            <a:r>
              <a:rPr lang="en-GB" sz="1400" dirty="0" err="1">
                <a:latin typeface="Fira Sans Thin" panose="020B0303050000020004" pitchFamily="34" charset="0"/>
              </a:rPr>
              <a:t>cambiamento</a:t>
            </a:r>
            <a:r>
              <a:rPr lang="en-GB" sz="1400" dirty="0">
                <a:latin typeface="Fira Sans Thin" panose="020B0303050000020004" pitchFamily="34" charset="0"/>
              </a:rPr>
              <a:t> con </a:t>
            </a:r>
            <a:r>
              <a:rPr lang="en-GB" sz="1400" dirty="0" err="1">
                <a:latin typeface="Fira Sans Thin" panose="020B0303050000020004" pitchFamily="34" charset="0"/>
              </a:rPr>
              <a:t>accordo</a:t>
            </a:r>
            <a:r>
              <a:rPr lang="en-GB" sz="1400" dirty="0">
                <a:latin typeface="Fira Sans Thin" panose="020B0303050000020004" pitchFamily="34" charset="0"/>
              </a:rPr>
              <a:t> </a:t>
            </a:r>
            <a:r>
              <a:rPr lang="en-GB" sz="1400" dirty="0" err="1">
                <a:latin typeface="Fira Sans Thin" panose="020B0303050000020004" pitchFamily="34" charset="0"/>
              </a:rPr>
              <a:t>tra</a:t>
            </a:r>
            <a:r>
              <a:rPr lang="en-GB" sz="1400" dirty="0">
                <a:latin typeface="Fira Sans Thin" panose="020B0303050000020004" pitchFamily="34" charset="0"/>
              </a:rPr>
              <a:t> </a:t>
            </a:r>
            <a:r>
              <a:rPr lang="en-GB" sz="1400" dirty="0" err="1">
                <a:latin typeface="Fira Sans Thin" panose="020B0303050000020004" pitchFamily="34" charset="0"/>
              </a:rPr>
              <a:t>i</a:t>
            </a:r>
            <a:r>
              <a:rPr lang="en-GB" sz="1400" dirty="0">
                <a:latin typeface="Fira Sans Thin" panose="020B0303050000020004" pitchFamily="34" charset="0"/>
              </a:rPr>
              <a:t> </a:t>
            </a:r>
            <a:r>
              <a:rPr lang="en-GB" sz="1400" dirty="0" err="1">
                <a:latin typeface="Fira Sans Thin" panose="020B0303050000020004" pitchFamily="34" charset="0"/>
              </a:rPr>
              <a:t>modelli</a:t>
            </a:r>
            <a:endParaRPr lang="en-IT" sz="1400" dirty="0">
              <a:latin typeface="Fira Sans Thin" panose="020B03030500000200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DFE9EE-AE64-424E-88DB-251AC188C136}"/>
              </a:ext>
            </a:extLst>
          </p:cNvPr>
          <p:cNvSpPr/>
          <p:nvPr/>
        </p:nvSpPr>
        <p:spPr>
          <a:xfrm>
            <a:off x="8040874" y="395981"/>
            <a:ext cx="262791" cy="223200"/>
          </a:xfrm>
          <a:prstGeom prst="rect">
            <a:avLst/>
          </a:prstGeom>
          <a:pattFill prst="wdDnDiag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A82F05-80A4-B148-8B70-D2DAF28F91AD}"/>
              </a:ext>
            </a:extLst>
          </p:cNvPr>
          <p:cNvSpPr txBox="1"/>
          <p:nvPr/>
        </p:nvSpPr>
        <p:spPr>
          <a:xfrm>
            <a:off x="8303665" y="353693"/>
            <a:ext cx="40036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Fira Sans Thin" panose="020B0303050000020004" pitchFamily="34" charset="0"/>
              </a:rPr>
              <a:t>Piccolo </a:t>
            </a:r>
            <a:r>
              <a:rPr lang="en-GB" sz="1400" dirty="0" err="1">
                <a:latin typeface="Fira Sans Thin" panose="020B0303050000020004" pitchFamily="34" charset="0"/>
              </a:rPr>
              <a:t>cambiamento</a:t>
            </a:r>
            <a:r>
              <a:rPr lang="en-GB" sz="1400" dirty="0">
                <a:latin typeface="Fira Sans Thin" panose="020B0303050000020004" pitchFamily="34" charset="0"/>
              </a:rPr>
              <a:t> con </a:t>
            </a:r>
            <a:r>
              <a:rPr lang="en-GB" sz="1400" dirty="0" err="1">
                <a:latin typeface="Fira Sans Thin" panose="020B0303050000020004" pitchFamily="34" charset="0"/>
              </a:rPr>
              <a:t>accordo</a:t>
            </a:r>
            <a:r>
              <a:rPr lang="en-GB" sz="1400" dirty="0">
                <a:latin typeface="Fira Sans Thin" panose="020B0303050000020004" pitchFamily="34" charset="0"/>
              </a:rPr>
              <a:t> </a:t>
            </a:r>
            <a:r>
              <a:rPr lang="en-GB" sz="1400" dirty="0" err="1">
                <a:latin typeface="Fira Sans Thin" panose="020B0303050000020004" pitchFamily="34" charset="0"/>
              </a:rPr>
              <a:t>tra</a:t>
            </a:r>
            <a:r>
              <a:rPr lang="en-GB" sz="1400" dirty="0">
                <a:latin typeface="Fira Sans Thin" panose="020B0303050000020004" pitchFamily="34" charset="0"/>
              </a:rPr>
              <a:t> </a:t>
            </a:r>
            <a:r>
              <a:rPr lang="en-GB" sz="1400" dirty="0" err="1">
                <a:latin typeface="Fira Sans Thin" panose="020B0303050000020004" pitchFamily="34" charset="0"/>
              </a:rPr>
              <a:t>i</a:t>
            </a:r>
            <a:r>
              <a:rPr lang="en-GB" sz="1400" dirty="0">
                <a:latin typeface="Fira Sans Thin" panose="020B0303050000020004" pitchFamily="34" charset="0"/>
              </a:rPr>
              <a:t> </a:t>
            </a:r>
            <a:r>
              <a:rPr lang="en-GB" sz="1400" dirty="0" err="1">
                <a:latin typeface="Fira Sans Thin" panose="020B0303050000020004" pitchFamily="34" charset="0"/>
              </a:rPr>
              <a:t>modelli</a:t>
            </a:r>
            <a:endParaRPr lang="en-IT" sz="1400" dirty="0">
              <a:latin typeface="Fira Sans Thin" panose="020B03030500000200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1D911D-46DB-4044-9BC0-91D85302308D}"/>
              </a:ext>
            </a:extLst>
          </p:cNvPr>
          <p:cNvSpPr txBox="1"/>
          <p:nvPr/>
        </p:nvSpPr>
        <p:spPr>
          <a:xfrm>
            <a:off x="17474" y="698804"/>
            <a:ext cx="2880262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La 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primavera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e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l'estate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presentano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una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distribuzione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diversa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dai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valori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medi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totali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con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robusti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incrementi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in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alcune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aree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.</a:t>
            </a:r>
            <a:endParaRPr lang="en-IT" sz="1700" dirty="0">
              <a:solidFill>
                <a:schemeClr val="bg1">
                  <a:lumMod val="75000"/>
                </a:schemeClr>
              </a:solidFill>
              <a:latin typeface="Fira Sans" panose="020B05030500000200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Il 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Mar di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Alboran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e il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Mar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Libico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mostrano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robusti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aumenti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fino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al 45%.</a:t>
            </a:r>
            <a:endParaRPr lang="en-IT" sz="1700" b="1" dirty="0">
              <a:solidFill>
                <a:schemeClr val="bg1">
                  <a:lumMod val="75000"/>
                </a:schemeClr>
              </a:solidFill>
              <a:latin typeface="Fira Sans" panose="020B05030500000200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Le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distribuzioni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delle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medie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invernali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e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autunnali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, con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onde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più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alte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,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determinano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la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distribuzione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media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totale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con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diminuzioni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previste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delle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onde</a:t>
            </a:r>
            <a:r>
              <a:rPr lang="en-GB" sz="1700" b="1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del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Mediterraneo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.</a:t>
            </a:r>
            <a:endParaRPr lang="en-IT" sz="1700" dirty="0">
              <a:solidFill>
                <a:schemeClr val="bg1">
                  <a:lumMod val="75000"/>
                </a:schemeClr>
              </a:solidFill>
              <a:latin typeface="Fira Sans" panose="020B0503050000020004" pitchFamily="34" charset="0"/>
              <a:sym typeface="Wingdings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Importanza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</a:t>
            </a:r>
            <a:r>
              <a:rPr lang="en-GB" sz="1700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della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variabilità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</a:t>
            </a:r>
            <a:r>
              <a:rPr lang="en-GB" sz="1700" b="1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stagionale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 </a:t>
            </a:r>
            <a:r>
              <a:rPr lang="en-IT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 </a:t>
            </a:r>
            <a:r>
              <a:rPr lang="en-GB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alto turismo in estate</a:t>
            </a:r>
            <a:r>
              <a:rPr lang="en-IT" sz="1700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  <a:sym typeface="Wingdings" pitchFamily="2" charset="2"/>
              </a:rPr>
              <a:t>.</a:t>
            </a:r>
            <a:endParaRPr lang="en-IT" sz="1700" b="1" dirty="0">
              <a:solidFill>
                <a:schemeClr val="bg1">
                  <a:lumMod val="75000"/>
                </a:schemeClr>
              </a:solidFill>
              <a:latin typeface="Fira Sans" panose="020B05030500000200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T" sz="1700" b="1" dirty="0">
              <a:latin typeface="Fira Sans" panose="020B05030500000200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EC134AD-CBEE-7D40-888A-347698CF6729}"/>
              </a:ext>
            </a:extLst>
          </p:cNvPr>
          <p:cNvSpPr/>
          <p:nvPr/>
        </p:nvSpPr>
        <p:spPr>
          <a:xfrm>
            <a:off x="2922144" y="3339545"/>
            <a:ext cx="4517748" cy="237545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895EC5-F619-5344-89FB-561702CE5B7A}"/>
              </a:ext>
            </a:extLst>
          </p:cNvPr>
          <p:cNvSpPr/>
          <p:nvPr/>
        </p:nvSpPr>
        <p:spPr>
          <a:xfrm>
            <a:off x="7483436" y="945282"/>
            <a:ext cx="4517748" cy="237545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9FEED45-A5E5-0A4C-B3B6-EC3DF70DC220}"/>
              </a:ext>
            </a:extLst>
          </p:cNvPr>
          <p:cNvSpPr/>
          <p:nvPr/>
        </p:nvSpPr>
        <p:spPr>
          <a:xfrm>
            <a:off x="3407034" y="4436076"/>
            <a:ext cx="917832" cy="53134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686A8C1-F108-CC47-92D0-1EF689E06D4B}"/>
              </a:ext>
            </a:extLst>
          </p:cNvPr>
          <p:cNvSpPr/>
          <p:nvPr/>
        </p:nvSpPr>
        <p:spPr>
          <a:xfrm>
            <a:off x="5467603" y="4701746"/>
            <a:ext cx="1118548" cy="73522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96D5CB7-3772-1B4B-8134-776563CCECAB}"/>
              </a:ext>
            </a:extLst>
          </p:cNvPr>
          <p:cNvSpPr/>
          <p:nvPr/>
        </p:nvSpPr>
        <p:spPr>
          <a:xfrm>
            <a:off x="7483436" y="3339589"/>
            <a:ext cx="4517748" cy="237545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1769338-9D38-5A42-8196-01640CB83204}"/>
              </a:ext>
            </a:extLst>
          </p:cNvPr>
          <p:cNvSpPr/>
          <p:nvPr/>
        </p:nvSpPr>
        <p:spPr>
          <a:xfrm>
            <a:off x="2921448" y="946716"/>
            <a:ext cx="4517748" cy="237545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3" name="Segnaposto testo 3">
            <a:extLst>
              <a:ext uri="{FF2B5EF4-FFF2-40B4-BE49-F238E27FC236}">
                <a16:creationId xmlns:a16="http://schemas.microsoft.com/office/drawing/2014/main" id="{44346E8A-43A4-650E-E753-4947DC341785}"/>
              </a:ext>
            </a:extLst>
          </p:cNvPr>
          <p:cNvSpPr txBox="1">
            <a:spLocks/>
          </p:cNvSpPr>
          <p:nvPr/>
        </p:nvSpPr>
        <p:spPr>
          <a:xfrm>
            <a:off x="1653633" y="6621121"/>
            <a:ext cx="8884734" cy="428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Fira Sans" panose="020B0503050000020004" pitchFamily="34" charset="0"/>
              <a:buNone/>
              <a:defRPr sz="1050" b="0" i="1" kern="1200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  <a:ea typeface="+mn-ea"/>
                <a:cs typeface="+mn-cs"/>
              </a:defRPr>
            </a:lvl1pPr>
            <a:lvl2pPr marL="557185" marR="0" indent="-214303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Fira Sans" panose="020B0503050000020004" pitchFamily="34" charset="0"/>
              <a:buChar char="–"/>
              <a:tabLst/>
              <a:defRPr sz="165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CAMBIAMENTO FUTURO DEL CLIMA MARINO NEL MAR MEDITERRANEO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104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6CD55-E72B-3B47-B7CE-95C997784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066" y="14147"/>
            <a:ext cx="10515600" cy="1057248"/>
          </a:xfrm>
        </p:spPr>
        <p:txBody>
          <a:bodyPr>
            <a:normAutofit fontScale="90000"/>
          </a:bodyPr>
          <a:lstStyle/>
          <a:p>
            <a:r>
              <a:rPr lang="en-GB" sz="3600" dirty="0" err="1"/>
              <a:t>Cambiamenti</a:t>
            </a:r>
            <a:r>
              <a:rPr lang="en-GB" sz="3600" dirty="0"/>
              <a:t> </a:t>
            </a:r>
            <a:r>
              <a:rPr lang="en-GB" sz="3600" dirty="0" err="1"/>
              <a:t>nella</a:t>
            </a:r>
            <a:r>
              <a:rPr lang="en-GB" sz="3600" dirty="0"/>
              <a:t> </a:t>
            </a:r>
            <a:r>
              <a:rPr lang="en-GB" sz="3600" dirty="0" err="1"/>
              <a:t>densità</a:t>
            </a:r>
            <a:r>
              <a:rPr lang="en-GB" sz="3600" dirty="0"/>
              <a:t> </a:t>
            </a:r>
            <a:r>
              <a:rPr lang="en-GB" sz="3600" dirty="0" err="1"/>
              <a:t>spettrale</a:t>
            </a:r>
            <a:r>
              <a:rPr lang="en-GB" sz="3600" dirty="0"/>
              <a:t> </a:t>
            </a:r>
            <a:r>
              <a:rPr lang="en-IT" sz="3600" dirty="0"/>
              <a:t>- Primavera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71EE0B8-B638-7E4E-94EA-8110E3D361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901"/>
          <a:stretch/>
        </p:blipFill>
        <p:spPr>
          <a:xfrm>
            <a:off x="5070764" y="786862"/>
            <a:ext cx="7097872" cy="560727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1130523-54EE-2642-A576-DA874C8F66FC}"/>
              </a:ext>
            </a:extLst>
          </p:cNvPr>
          <p:cNvSpPr txBox="1"/>
          <p:nvPr/>
        </p:nvSpPr>
        <p:spPr>
          <a:xfrm>
            <a:off x="45354" y="965278"/>
            <a:ext cx="50254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Hindcast - SE swell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Aumento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robusto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inferiore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al 10%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Aumento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di ≈ 30−50% NNE swell (non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visibile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nell’hindcast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) senza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accordo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tra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modelli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6A236B-1404-5A48-A16A-56600DA22610}"/>
              </a:ext>
            </a:extLst>
          </p:cNvPr>
          <p:cNvSpPr/>
          <p:nvPr/>
        </p:nvSpPr>
        <p:spPr>
          <a:xfrm>
            <a:off x="6106407" y="944060"/>
            <a:ext cx="4270647" cy="1357964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2500D4-B653-8D4C-BF51-582773666073}"/>
              </a:ext>
            </a:extLst>
          </p:cNvPr>
          <p:cNvSpPr txBox="1"/>
          <p:nvPr/>
        </p:nvSpPr>
        <p:spPr>
          <a:xfrm>
            <a:off x="10377055" y="1076955"/>
            <a:ext cx="1919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b="1" dirty="0">
                <a:solidFill>
                  <a:schemeClr val="accent2">
                    <a:lumMod val="75000"/>
                  </a:schemeClr>
                </a:solidFill>
              </a:rPr>
              <a:t>Mar Adriatico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23740D-9C2D-7D47-9325-D9D1DD15305E}"/>
              </a:ext>
            </a:extLst>
          </p:cNvPr>
          <p:cNvSpPr txBox="1"/>
          <p:nvPr/>
        </p:nvSpPr>
        <p:spPr>
          <a:xfrm>
            <a:off x="45354" y="2621022"/>
            <a:ext cx="5182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Hindcast: O-NO swell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Diminuzioni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robuste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di ≈ 10% e ≈ 20% </a:t>
            </a:r>
            <a:endParaRPr lang="en-IT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F613CB-9A46-8342-B7CD-7B8DD98EC767}"/>
              </a:ext>
            </a:extLst>
          </p:cNvPr>
          <p:cNvSpPr/>
          <p:nvPr/>
        </p:nvSpPr>
        <p:spPr>
          <a:xfrm>
            <a:off x="6022784" y="3282018"/>
            <a:ext cx="4215724" cy="1408736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332C7B-137D-DD48-80F5-AD08ABA47744}"/>
              </a:ext>
            </a:extLst>
          </p:cNvPr>
          <p:cNvSpPr txBox="1"/>
          <p:nvPr/>
        </p:nvSpPr>
        <p:spPr>
          <a:xfrm>
            <a:off x="7029314" y="2939292"/>
            <a:ext cx="1694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b="1" dirty="0">
                <a:solidFill>
                  <a:schemeClr val="accent2">
                    <a:lumMod val="75000"/>
                  </a:schemeClr>
                </a:solidFill>
              </a:rPr>
              <a:t>Mar Tirreno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2B19888-09B7-D94C-915C-5503CD57271A}"/>
              </a:ext>
            </a:extLst>
          </p:cNvPr>
          <p:cNvSpPr/>
          <p:nvPr/>
        </p:nvSpPr>
        <p:spPr>
          <a:xfrm>
            <a:off x="7713535" y="4608557"/>
            <a:ext cx="4270647" cy="1357965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ABF3366-6031-4049-908F-FBBEF9BB808F}"/>
              </a:ext>
            </a:extLst>
          </p:cNvPr>
          <p:cNvSpPr txBox="1"/>
          <p:nvPr/>
        </p:nvSpPr>
        <p:spPr>
          <a:xfrm>
            <a:off x="5729078" y="5287539"/>
            <a:ext cx="19191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b="1" dirty="0">
                <a:solidFill>
                  <a:schemeClr val="accent2">
                    <a:lumMod val="75000"/>
                  </a:schemeClr>
                </a:solidFill>
              </a:rPr>
              <a:t>Mediterraneo</a:t>
            </a:r>
          </a:p>
          <a:p>
            <a:r>
              <a:rPr lang="en-IT" b="1" dirty="0">
                <a:solidFill>
                  <a:schemeClr val="accent2">
                    <a:lumMod val="75000"/>
                  </a:schemeClr>
                </a:solidFill>
              </a:rPr>
              <a:t>Centrale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DC7674-A159-1148-B5D4-801C9228F8AD}"/>
              </a:ext>
            </a:extLst>
          </p:cNvPr>
          <p:cNvSpPr txBox="1"/>
          <p:nvPr/>
        </p:nvSpPr>
        <p:spPr>
          <a:xfrm>
            <a:off x="26188" y="3429000"/>
            <a:ext cx="48601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Hindcast: sea e swell in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tutte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le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direzioni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, le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onde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più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energiche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da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ovest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Diminuzioni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previste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di ≈10% e ≈15% per la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metà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e la fine del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secolo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per le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principali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</a:rPr>
              <a:t>onde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O-N</a:t>
            </a:r>
          </a:p>
          <a:p>
            <a:endParaRPr lang="en-IT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Segnaposto testo 3">
            <a:extLst>
              <a:ext uri="{FF2B5EF4-FFF2-40B4-BE49-F238E27FC236}">
                <a16:creationId xmlns:a16="http://schemas.microsoft.com/office/drawing/2014/main" id="{4774C5B8-D845-9D96-D1C8-565C7C63C575}"/>
              </a:ext>
            </a:extLst>
          </p:cNvPr>
          <p:cNvSpPr txBox="1">
            <a:spLocks/>
          </p:cNvSpPr>
          <p:nvPr/>
        </p:nvSpPr>
        <p:spPr>
          <a:xfrm>
            <a:off x="1653633" y="6621121"/>
            <a:ext cx="8884734" cy="428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Fira Sans" panose="020B0503050000020004" pitchFamily="34" charset="0"/>
              <a:buNone/>
              <a:defRPr sz="1050" b="0" i="1" kern="1200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  <a:ea typeface="+mn-ea"/>
                <a:cs typeface="+mn-cs"/>
              </a:defRPr>
            </a:lvl1pPr>
            <a:lvl2pPr marL="557185" marR="0" indent="-214303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Fira Sans" panose="020B0503050000020004" pitchFamily="34" charset="0"/>
              <a:buChar char="–"/>
              <a:tabLst/>
              <a:defRPr sz="165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CAMBIAMENTO FUTURO DEL CLIMA MARINO NEL MAR MEDITERRANEO</a:t>
            </a:r>
            <a:endParaRPr lang="it-I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E3566F-3B32-E4B1-A449-6A41A4C1E001}"/>
              </a:ext>
            </a:extLst>
          </p:cNvPr>
          <p:cNvSpPr txBox="1"/>
          <p:nvPr/>
        </p:nvSpPr>
        <p:spPr>
          <a:xfrm>
            <a:off x="128066" y="6101054"/>
            <a:ext cx="12063934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1400" i="1" dirty="0">
                <a:solidFill>
                  <a:schemeClr val="accent2">
                    <a:lumMod val="75000"/>
                  </a:schemeClr>
                </a:solidFill>
                <a:latin typeface="Fira Sans ExtraLight" panose="020B0403050000020004" pitchFamily="34" charset="0"/>
              </a:rPr>
              <a:t>Lira-</a:t>
            </a:r>
            <a:r>
              <a:rPr lang="en-GB" sz="1400" i="1" dirty="0" err="1">
                <a:solidFill>
                  <a:schemeClr val="accent2">
                    <a:lumMod val="75000"/>
                  </a:schemeClr>
                </a:solidFill>
                <a:latin typeface="Fira Sans ExtraLight" panose="020B0403050000020004" pitchFamily="34" charset="0"/>
              </a:rPr>
              <a:t>Loarca</a:t>
            </a:r>
            <a:r>
              <a:rPr lang="en-GB" sz="1400" i="1" dirty="0">
                <a:solidFill>
                  <a:schemeClr val="accent2">
                    <a:lumMod val="75000"/>
                  </a:schemeClr>
                </a:solidFill>
                <a:latin typeface="Fira Sans ExtraLight" panose="020B0403050000020004" pitchFamily="34" charset="0"/>
              </a:rPr>
              <a:t>, A. and </a:t>
            </a:r>
            <a:r>
              <a:rPr lang="en-GB" sz="1400" i="1" dirty="0" err="1">
                <a:solidFill>
                  <a:schemeClr val="accent2">
                    <a:lumMod val="75000"/>
                  </a:schemeClr>
                </a:solidFill>
                <a:latin typeface="Fira Sans ExtraLight" panose="020B0403050000020004" pitchFamily="34" charset="0"/>
              </a:rPr>
              <a:t>Besio</a:t>
            </a:r>
            <a:r>
              <a:rPr lang="en-GB" sz="1400" i="1" dirty="0">
                <a:solidFill>
                  <a:schemeClr val="accent2">
                    <a:lumMod val="75000"/>
                  </a:schemeClr>
                </a:solidFill>
                <a:latin typeface="Fira Sans ExtraLight" panose="020B0403050000020004" pitchFamily="34" charset="0"/>
              </a:rPr>
              <a:t>, G., 2022. Future changes and seasonal variability of the directional wave spectra in the Mediterranean Sea for the 21st century. Environmental Research Letters (in press).</a:t>
            </a:r>
            <a:endParaRPr lang="en-IT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26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/>
      <p:bldP spid="13" grpId="1"/>
      <p:bldP spid="15" grpId="0" animBg="1"/>
      <p:bldP spid="15" grpId="1" animBg="1"/>
      <p:bldP spid="16" grpId="0"/>
      <p:bldP spid="16" grpId="1"/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CB8D2E3-C958-FB4C-83D9-FA70CF02B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267" y="136525"/>
            <a:ext cx="10515600" cy="1057248"/>
          </a:xfrm>
        </p:spPr>
        <p:txBody>
          <a:bodyPr>
            <a:normAutofit fontScale="90000"/>
          </a:bodyPr>
          <a:lstStyle/>
          <a:p>
            <a:r>
              <a:rPr lang="en-IT" sz="3600" dirty="0"/>
              <a:t>Mediterraneo</a:t>
            </a:r>
            <a:br>
              <a:rPr lang="en-IT" sz="3600" dirty="0"/>
            </a:br>
            <a:r>
              <a:rPr lang="en-IT" sz="3600" dirty="0"/>
              <a:t>Centrale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B967434-DC8B-9443-9478-D2FDDA7EEB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75460" y="42864"/>
            <a:ext cx="6416540" cy="6287348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C75D94-C1D0-F840-9F4D-329E55760D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551" t="15170" r="31830" b="26811"/>
          <a:stretch/>
        </p:blipFill>
        <p:spPr>
          <a:xfrm>
            <a:off x="2959630" y="-52891"/>
            <a:ext cx="2929180" cy="164343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1FA3D3A-ECB3-A749-9A07-C16502DA537B}"/>
              </a:ext>
            </a:extLst>
          </p:cNvPr>
          <p:cNvSpPr/>
          <p:nvPr/>
        </p:nvSpPr>
        <p:spPr>
          <a:xfrm>
            <a:off x="4678590" y="956543"/>
            <a:ext cx="983093" cy="604434"/>
          </a:xfrm>
          <a:prstGeom prst="rect">
            <a:avLst/>
          </a:prstGeom>
          <a:noFill/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C75C9F-B49B-6742-B868-5A5F2199AE9B}"/>
              </a:ext>
            </a:extLst>
          </p:cNvPr>
          <p:cNvSpPr txBox="1"/>
          <p:nvPr/>
        </p:nvSpPr>
        <p:spPr>
          <a:xfrm>
            <a:off x="207818" y="1734297"/>
            <a:ext cx="55417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Combinazione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di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onde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sea e swell da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tutte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le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direzioni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con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valori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più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alti di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tutte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le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stagioni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durante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l'inverno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Robusta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diminuzione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di sea e swell da O del 10% (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metà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) - 25% (fine) per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l'inverno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e 20% (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metà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) - 30% (fine) per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l'autunno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Diminuzioni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robuste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nel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resto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delle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direzioni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durante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l'inverno</a:t>
            </a:r>
            <a:endParaRPr lang="en-GB" dirty="0">
              <a:solidFill>
                <a:schemeClr val="bg1">
                  <a:lumMod val="75000"/>
                </a:schemeClr>
              </a:solidFill>
              <a:latin typeface="Fira Sans" panose="020B0503050000020004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Comportamento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diverso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per le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onde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da N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durante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l'autunno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600523B-814E-4348-8AAF-73BA67918A02}"/>
              </a:ext>
            </a:extLst>
          </p:cNvPr>
          <p:cNvSpPr/>
          <p:nvPr/>
        </p:nvSpPr>
        <p:spPr>
          <a:xfrm>
            <a:off x="5786812" y="15372"/>
            <a:ext cx="6390674" cy="1627188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920D11-7639-4D49-983C-8BEC75759529}"/>
              </a:ext>
            </a:extLst>
          </p:cNvPr>
          <p:cNvSpPr txBox="1"/>
          <p:nvPr/>
        </p:nvSpPr>
        <p:spPr>
          <a:xfrm>
            <a:off x="191732" y="4852936"/>
            <a:ext cx="53919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Hindcast: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predominanti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le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onde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sea O-NE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Diminuzioni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robuste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dellle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onde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sea e swell da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Ovest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del 10%  (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metà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) e 15% (fine)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Cambiamenti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verso un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sistema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Fira Sans" panose="020B0503050000020004" pitchFamily="34" charset="0"/>
              </a:rPr>
              <a:t>unimodale</a:t>
            </a:r>
            <a:endParaRPr lang="en-IT" dirty="0">
              <a:solidFill>
                <a:schemeClr val="bg1">
                  <a:lumMod val="75000"/>
                </a:schemeClr>
              </a:solidFill>
              <a:latin typeface="Fira Sans" panose="020B05030500000200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C2452D-DFAE-0B43-A743-61DA523D1FA0}"/>
              </a:ext>
            </a:extLst>
          </p:cNvPr>
          <p:cNvSpPr/>
          <p:nvPr/>
        </p:nvSpPr>
        <p:spPr>
          <a:xfrm>
            <a:off x="5775458" y="3186075"/>
            <a:ext cx="6390673" cy="1570409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F4960E6-2D3F-AD4E-8AFE-80A0D68E42DE}"/>
              </a:ext>
            </a:extLst>
          </p:cNvPr>
          <p:cNvSpPr/>
          <p:nvPr/>
        </p:nvSpPr>
        <p:spPr>
          <a:xfrm>
            <a:off x="5775458" y="4771287"/>
            <a:ext cx="6390674" cy="1627188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2" name="Segnaposto testo 3">
            <a:extLst>
              <a:ext uri="{FF2B5EF4-FFF2-40B4-BE49-F238E27FC236}">
                <a16:creationId xmlns:a16="http://schemas.microsoft.com/office/drawing/2014/main" id="{7B2D9240-84EC-A0F1-C656-907D89802FD4}"/>
              </a:ext>
            </a:extLst>
          </p:cNvPr>
          <p:cNvSpPr txBox="1">
            <a:spLocks/>
          </p:cNvSpPr>
          <p:nvPr/>
        </p:nvSpPr>
        <p:spPr>
          <a:xfrm>
            <a:off x="1653633" y="6621121"/>
            <a:ext cx="8884734" cy="428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Fira Sans" panose="020B0503050000020004" pitchFamily="34" charset="0"/>
              <a:buNone/>
              <a:defRPr sz="1050" b="0" i="1" kern="1200">
                <a:solidFill>
                  <a:schemeClr val="tx2">
                    <a:lumMod val="60000"/>
                    <a:lumOff val="40000"/>
                  </a:schemeClr>
                </a:solidFill>
                <a:latin typeface="Fira Sans Medium" panose="020B0503050000020004" pitchFamily="34" charset="0"/>
                <a:ea typeface="+mn-ea"/>
                <a:cs typeface="+mn-cs"/>
              </a:defRPr>
            </a:lvl1pPr>
            <a:lvl2pPr marL="557185" marR="0" indent="-214303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Fira Sans" panose="020B0503050000020004" pitchFamily="34" charset="0"/>
              <a:buChar char="–"/>
              <a:tabLst/>
              <a:defRPr sz="165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CAMBIAMENTO FUTURO DEL CLIMA MARINO NEL MAR MEDITERRANEO</a:t>
            </a:r>
          </a:p>
        </p:txBody>
      </p:sp>
    </p:spTree>
    <p:extLst>
      <p:ext uri="{BB962C8B-B14F-4D97-AF65-F5344CB8AC3E}">
        <p14:creationId xmlns:p14="http://schemas.microsoft.com/office/powerpoint/2010/main" val="405177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8" grpId="0" animBg="1"/>
      <p:bldP spid="1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5B406DA-03FB-1857-0356-EC417F642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861" y="186706"/>
            <a:ext cx="10515600" cy="988662"/>
          </a:xfrm>
        </p:spPr>
        <p:txBody>
          <a:bodyPr/>
          <a:lstStyle/>
          <a:p>
            <a:r>
              <a:rPr lang="en-US" dirty="0" err="1">
                <a:solidFill>
                  <a:schemeClr val="bg1">
                    <a:lumMod val="95000"/>
                  </a:schemeClr>
                </a:solidFill>
              </a:rPr>
              <a:t>Conclusioni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D0AC8B-3AE5-F6A1-BBB1-DD6AC5BEE0A1}"/>
              </a:ext>
            </a:extLst>
          </p:cNvPr>
          <p:cNvSpPr txBox="1"/>
          <p:nvPr/>
        </p:nvSpPr>
        <p:spPr>
          <a:xfrm>
            <a:off x="243784" y="734470"/>
            <a:ext cx="1170443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Proiezioni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di </a:t>
            </a:r>
            <a:r>
              <a:rPr lang="en-IT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moto ondoso 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ad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alta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risoluzione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IT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(0.11°) per 17 EURO-CORDEX </a:t>
            </a:r>
          </a:p>
          <a:p>
            <a:r>
              <a:rPr lang="en-IT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   GCM-RCMs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Database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ogni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3 ore di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parametri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d'onda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integrati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e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spettri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d'onda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2D dal 1970 al 2100.</a:t>
            </a:r>
            <a:endParaRPr lang="en-IT" sz="2300" dirty="0">
              <a:solidFill>
                <a:schemeClr val="bg1">
                  <a:lumMod val="95000"/>
                </a:schemeClr>
              </a:solidFill>
              <a:latin typeface="Fira Sans" panose="020B05030500000200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Cambiamenti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nell'energia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delle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onde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Diminuzioni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robuste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nella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maggior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parte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del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bacino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del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Mediterraneo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in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corrispondenza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delle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condizioni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invernali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e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autunnali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Aumenti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robusti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delle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condizioni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estive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per il Mar di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Alboran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e il Mar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Libico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.</a:t>
            </a:r>
            <a:endParaRPr lang="en-IT" sz="2300" dirty="0">
              <a:solidFill>
                <a:schemeClr val="bg1">
                  <a:lumMod val="95000"/>
                </a:schemeClr>
              </a:solidFill>
              <a:latin typeface="Fira Sans" panose="020B05030500000200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Cambiamenti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negli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spettri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delle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onde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:</a:t>
            </a:r>
            <a:endParaRPr lang="en-IT" sz="2300" dirty="0">
              <a:solidFill>
                <a:schemeClr val="bg1">
                  <a:lumMod val="95000"/>
                </a:schemeClr>
              </a:solidFill>
              <a:latin typeface="Fira Sans" panose="020B05030500000200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Aumento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del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numero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di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sistemi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per il Mar Ligure e il Mar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Adriatico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in primavera.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Diminuzione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dei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sistemi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predominanti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per il Mar </a:t>
            </a:r>
            <a:r>
              <a:rPr lang="en-GB" sz="2300" dirty="0" err="1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Ionio</a:t>
            </a:r>
            <a:r>
              <a:rPr lang="en-GB" sz="2300" dirty="0">
                <a:solidFill>
                  <a:schemeClr val="bg1">
                    <a:lumMod val="95000"/>
                  </a:schemeClr>
                </a:solidFill>
                <a:latin typeface="Fira Sans" panose="020B0503050000020004" pitchFamily="34" charset="0"/>
              </a:rPr>
              <a:t> in primavera.</a:t>
            </a:r>
            <a:endParaRPr lang="en-IT" sz="2300" dirty="0">
              <a:solidFill>
                <a:schemeClr val="bg1">
                  <a:lumMod val="95000"/>
                </a:schemeClr>
              </a:solidFill>
              <a:latin typeface="Fira Sans" panose="020B05030500000200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IT" sz="2300" dirty="0">
              <a:solidFill>
                <a:schemeClr val="bg1">
                  <a:lumMod val="95000"/>
                </a:schemeClr>
              </a:solidFill>
              <a:latin typeface="Fira Sans" panose="020B05030500000200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3EB6070-D24D-F690-42A3-407AAE69001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6295">
              <a:alpha val="4235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990F2E8-6022-5417-4F03-D2158EBB27C0}"/>
              </a:ext>
            </a:extLst>
          </p:cNvPr>
          <p:cNvGrpSpPr/>
          <p:nvPr/>
        </p:nvGrpSpPr>
        <p:grpSpPr>
          <a:xfrm>
            <a:off x="8070574" y="5988083"/>
            <a:ext cx="3917398" cy="683348"/>
            <a:chOff x="2196438" y="2844738"/>
            <a:chExt cx="6698743" cy="1168524"/>
          </a:xfrm>
        </p:grpSpPr>
        <p:pic>
          <p:nvPicPr>
            <p:cNvPr id="11" name="Immagine 4">
              <a:extLst>
                <a:ext uri="{FF2B5EF4-FFF2-40B4-BE49-F238E27FC236}">
                  <a16:creationId xmlns:a16="http://schemas.microsoft.com/office/drawing/2014/main" id="{86AD03C4-97E1-C263-BE13-75045F4B5D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4488" y="2844738"/>
              <a:ext cx="1730693" cy="1168524"/>
            </a:xfrm>
            <a:prstGeom prst="rect">
              <a:avLst/>
            </a:prstGeom>
          </p:spPr>
        </p:pic>
        <p:pic>
          <p:nvPicPr>
            <p:cNvPr id="12" name="Picture 11" descr="Logo&#10;&#10;Description automatically generated">
              <a:extLst>
                <a:ext uri="{FF2B5EF4-FFF2-40B4-BE49-F238E27FC236}">
                  <a16:creationId xmlns:a16="http://schemas.microsoft.com/office/drawing/2014/main" id="{C08AA443-E6FC-77AA-79D9-7EF5FE7B28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96438" y="3094698"/>
              <a:ext cx="3871993" cy="668604"/>
            </a:xfrm>
            <a:prstGeom prst="rect">
              <a:avLst/>
            </a:prstGeom>
          </p:spPr>
        </p:pic>
      </p:grp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A67FD470-E6E9-244D-D1E8-D1BFA5BD8D18}"/>
              </a:ext>
            </a:extLst>
          </p:cNvPr>
          <p:cNvSpPr txBox="1">
            <a:spLocks/>
          </p:cNvSpPr>
          <p:nvPr/>
        </p:nvSpPr>
        <p:spPr>
          <a:xfrm>
            <a:off x="7288695" y="5127469"/>
            <a:ext cx="4712529" cy="7508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42" indent="-171442" algn="l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Fira Sans" panose="020B0503050000020004" pitchFamily="34" charset="0"/>
              <a:buChar char="―"/>
              <a:defRPr sz="18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 Medium" panose="020B0503050000020004" pitchFamily="34" charset="0"/>
                <a:ea typeface="+mn-ea"/>
                <a:cs typeface="+mn-cs"/>
              </a:defRPr>
            </a:lvl1pPr>
            <a:lvl2pPr marL="557185" marR="0" indent="-214303" algn="l" defTabSz="685766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Fira Sans" panose="020B0503050000020004" pitchFamily="34" charset="0"/>
              <a:buChar char="–"/>
              <a:tabLst/>
              <a:defRPr sz="165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" panose="020B0503050000020004" pitchFamily="34" charset="0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Fira Sans" panose="020B05030500000200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Fira Sans" panose="020B0503050000020004" pitchFamily="34" charset="0"/>
              </a:rPr>
              <a:t>Andrea Lira </a:t>
            </a:r>
            <a:r>
              <a:rPr lang="en-US" sz="2000" dirty="0" err="1">
                <a:solidFill>
                  <a:schemeClr val="bg1"/>
                </a:solidFill>
                <a:latin typeface="Fira Sans" panose="020B0503050000020004" pitchFamily="34" charset="0"/>
              </a:rPr>
              <a:t>Loarca</a:t>
            </a:r>
            <a:endParaRPr lang="en-US" sz="2000" dirty="0">
              <a:solidFill>
                <a:schemeClr val="bg1"/>
              </a:solidFill>
              <a:latin typeface="Fira Sans" panose="020B0503050000020004" pitchFamily="34" charset="0"/>
            </a:endParaRPr>
          </a:p>
          <a:p>
            <a:pPr marL="0" indent="0" algn="r">
              <a:buFont typeface="Fira Sans" panose="020B0503050000020004" pitchFamily="34" charset="0"/>
              <a:buNone/>
            </a:pPr>
            <a:r>
              <a:rPr lang="en-US" sz="2000" dirty="0" err="1">
                <a:solidFill>
                  <a:schemeClr val="bg1"/>
                </a:solidFill>
                <a:latin typeface="Fira Sans" panose="020B0503050000020004" pitchFamily="34" charset="0"/>
              </a:rPr>
              <a:t>andrea.lira.loarca@unige.it</a:t>
            </a:r>
            <a:endParaRPr lang="en-US" sz="20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41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/>
    </p:bldLst>
  </p:timing>
</p:sld>
</file>

<file path=ppt/theme/theme1.xml><?xml version="1.0" encoding="utf-8"?>
<a:theme xmlns:a="http://schemas.openxmlformats.org/drawingml/2006/main" name="Tema di Office">
  <a:themeElements>
    <a:clrScheme name="Custom 1">
      <a:dk1>
        <a:srgbClr val="000000"/>
      </a:dk1>
      <a:lt1>
        <a:srgbClr val="FFFFFF"/>
      </a:lt1>
      <a:dk2>
        <a:srgbClr val="335B74"/>
      </a:dk2>
      <a:lt2>
        <a:srgbClr val="DFE3E5"/>
      </a:lt2>
      <a:accent1>
        <a:srgbClr val="007BC2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indent="0" algn="l">
          <a:buNone/>
          <a:defRPr sz="1050" b="0" i="1" dirty="0" smtClean="0">
            <a:latin typeface="Fira Sans" panose="020B05030500000200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3A977595-1921-4E05-87F1-3F722408C118}" vid="{25ABBFDB-D213-4EBE-8023-82F08A7E354F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di Office</Template>
  <TotalTime>0</TotalTime>
  <Words>956</Words>
  <Application>Microsoft Office PowerPoint</Application>
  <PresentationFormat>Widescreen</PresentationFormat>
  <Paragraphs>97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Fira Sans ExtraLight</vt:lpstr>
      <vt:lpstr>Calibri</vt:lpstr>
      <vt:lpstr>Fira Sans</vt:lpstr>
      <vt:lpstr>Fira Sans Medium</vt:lpstr>
      <vt:lpstr>Roboto Slab</vt:lpstr>
      <vt:lpstr>Fira Sans Thin</vt:lpstr>
      <vt:lpstr>Arial</vt:lpstr>
      <vt:lpstr>Verdana</vt:lpstr>
      <vt:lpstr>Cambria Math</vt:lpstr>
      <vt:lpstr>Wingdings</vt:lpstr>
      <vt:lpstr>Fira Sans Light</vt:lpstr>
      <vt:lpstr>Tema di Office</vt:lpstr>
      <vt:lpstr>Impatti del cambiamento climatico nella caratterizzazione del clima marino nel Mediterraneo</vt:lpstr>
      <vt:lpstr>PowerPoint Presentation</vt:lpstr>
      <vt:lpstr>Proiezioni del clima ondoso nel Mar Mediterraneo</vt:lpstr>
      <vt:lpstr>Cambiamenti dell’energia delle onde e densità spettrale rispetto al hindcast (1979-2005)</vt:lpstr>
      <vt:lpstr>PowerPoint Presentation</vt:lpstr>
      <vt:lpstr>Fine del secolo 2070-2100</vt:lpstr>
      <vt:lpstr>Cambiamenti nella densità spettrale - Primavera</vt:lpstr>
      <vt:lpstr>Mediterraneo Centrale</vt:lpstr>
      <vt:lpstr>Conclusioni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della presentazione</dc:title>
  <dc:subject/>
  <dc:creator>Andrea Margarita Lira Loarca</dc:creator>
  <cp:keywords/>
  <dc:description/>
  <cp:lastModifiedBy>Eugenio PUGLIESE CARRATELLI</cp:lastModifiedBy>
  <cp:revision>9</cp:revision>
  <cp:lastPrinted>2019-04-15T13:03:12Z</cp:lastPrinted>
  <dcterms:created xsi:type="dcterms:W3CDTF">2022-05-23T13:48:02Z</dcterms:created>
  <dcterms:modified xsi:type="dcterms:W3CDTF">2022-10-07T17:04:07Z</dcterms:modified>
  <cp:category/>
</cp:coreProperties>
</file>