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7"/>
  </p:notesMasterIdLst>
  <p:sldIdLst>
    <p:sldId id="256" r:id="rId2"/>
    <p:sldId id="270" r:id="rId3"/>
    <p:sldId id="257" r:id="rId4"/>
    <p:sldId id="264" r:id="rId5"/>
    <p:sldId id="262" r:id="rId6"/>
    <p:sldId id="263" r:id="rId7"/>
    <p:sldId id="268" r:id="rId8"/>
    <p:sldId id="259" r:id="rId9"/>
    <p:sldId id="258" r:id="rId10"/>
    <p:sldId id="260" r:id="rId11"/>
    <p:sldId id="261" r:id="rId12"/>
    <p:sldId id="265" r:id="rId13"/>
    <p:sldId id="269" r:id="rId14"/>
    <p:sldId id="267" r:id="rId15"/>
    <p:sldId id="266" r:id="rId16"/>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4" d="100"/>
          <a:sy n="94" d="100"/>
        </p:scale>
        <p:origin x="226"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EAF2BBA3-279B-474B-BF36-B697A6EAE2FE}" type="datetimeFigureOut">
              <a:rPr lang="it-IT" smtClean="0"/>
              <a:t>07/10/2022</a:t>
            </a:fld>
            <a:endParaRPr lang="it-IT"/>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B51A1C01-1D0C-41B0-A5F6-1DBC32E6EF28}" type="slidenum">
              <a:rPr lang="it-IT" smtClean="0"/>
              <a:t>‹#›</a:t>
            </a:fld>
            <a:endParaRPr lang="it-IT"/>
          </a:p>
        </p:txBody>
      </p:sp>
    </p:spTree>
    <p:extLst>
      <p:ext uri="{BB962C8B-B14F-4D97-AF65-F5344CB8AC3E}">
        <p14:creationId xmlns:p14="http://schemas.microsoft.com/office/powerpoint/2010/main" val="15207407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7" name="Rectangle 6"/>
          <p:cNvSpPr/>
          <p:nvPr/>
        </p:nvSpPr>
        <p:spPr>
          <a:xfrm>
            <a:off x="1007533" y="0"/>
            <a:ext cx="7934348"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8941881"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611808" y="3428998"/>
            <a:ext cx="5518066" cy="2268559"/>
          </a:xfrm>
        </p:spPr>
        <p:txBody>
          <a:bodyPr anchor="t">
            <a:normAutofit/>
          </a:bodyPr>
          <a:lstStyle>
            <a:lvl1pPr algn="r">
              <a:defRPr sz="60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2772274" y="2268786"/>
            <a:ext cx="5357600" cy="1160213"/>
          </a:xfrm>
        </p:spPr>
        <p:txBody>
          <a:bodyPr tIns="0" anchor="b">
            <a:normAutofit/>
          </a:bodyPr>
          <a:lstStyle>
            <a:lvl1pPr marL="0" indent="0" algn="r">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8876521A-62BA-4DCC-9644-EAF191553595}" type="datetime1">
              <a:rPr lang="en-US" smtClean="0"/>
              <a:t>10/7/2022</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rIns="45720"/>
          <a:lstStyle/>
          <a:p>
            <a:fld id="{6D22F896-40B5-4ADD-8801-0D06FADFA095}" type="slidenum">
              <a:rPr lang="en-US" dirty="0"/>
              <a:t>‹#›</a:t>
            </a:fld>
            <a:endParaRPr lang="en-US" dirty="0"/>
          </a:p>
        </p:txBody>
      </p:sp>
      <p:sp>
        <p:nvSpPr>
          <p:cNvPr id="13" name="TextBox 12"/>
          <p:cNvSpPr txBox="1"/>
          <p:nvPr/>
        </p:nvSpPr>
        <p:spPr>
          <a:xfrm>
            <a:off x="2191282" y="3262852"/>
            <a:ext cx="415636" cy="461665"/>
          </a:xfrm>
          <a:prstGeom prst="rect">
            <a:avLst/>
          </a:prstGeom>
          <a:noFill/>
        </p:spPr>
        <p:txBody>
          <a:bodyPr wrap="square" rtlCol="0">
            <a:spAutoFit/>
          </a:bodyPr>
          <a:lstStyle/>
          <a:p>
            <a:pPr algn="r"/>
            <a:r>
              <a:rPr lang="en-US" sz="2400" dirty="0">
                <a:solidFill>
                  <a:schemeClr val="accent6"/>
                </a:solidFill>
                <a:latin typeface="Wingdings 3" panose="05040102010807070707" pitchFamily="18" charset="2"/>
              </a:rPr>
              <a:t>z</a:t>
            </a:r>
            <a:endParaRPr lang="en-US" sz="2400" dirty="0">
              <a:solidFill>
                <a:schemeClr val="accent6"/>
              </a:solidFill>
              <a:latin typeface="MS Shell Dlg 2" panose="020B060403050404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14" name="Rectangle 1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a:off x="2194236"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11808" y="808056"/>
            <a:ext cx="7954091" cy="1077229"/>
          </a:xfrm>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611A489B-CF56-456F-8615-980371F983A2}" type="datetime1">
              <a:rPr lang="en-US" smtClean="0"/>
              <a:t>10/7/2022</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15" name="Rectangle 1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rot="5400000">
            <a:off x="10337141" y="416061"/>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Vertical Title 1"/>
          <p:cNvSpPr>
            <a:spLocks noGrp="1"/>
          </p:cNvSpPr>
          <p:nvPr>
            <p:ph type="title" orient="vert"/>
          </p:nvPr>
        </p:nvSpPr>
        <p:spPr>
          <a:xfrm>
            <a:off x="9239380" y="805818"/>
            <a:ext cx="1326519" cy="5244126"/>
          </a:xfrm>
        </p:spPr>
        <p:txBody>
          <a:bodyPr vert="eaVert"/>
          <a:lstStyle>
            <a:lvl1pPr algn="l">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2608751" y="970410"/>
            <a:ext cx="6466903" cy="5079534"/>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A615F892-F097-4ED9-95C4-F9217AA64C4C}" type="datetime1">
              <a:rPr lang="en-US" smtClean="0"/>
              <a:t>10/7/2022</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9" name="Rectangle 2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nchor="ct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1CA27F63-A8D6-4E93-B550-0FA6D08B789B}" type="datetime1">
              <a:rPr lang="en-US" smtClean="0"/>
              <a:t>10/7/2022</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
        <p:nvSpPr>
          <p:cNvPr id="7" name="TextBox 6"/>
          <p:cNvSpPr txBox="1"/>
          <p:nvPr/>
        </p:nvSpPr>
        <p:spPr>
          <a:xfrm>
            <a:off x="2194943"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4" name="Rectangle 2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p:cNvSpPr txBox="1"/>
          <p:nvPr/>
        </p:nvSpPr>
        <p:spPr>
          <a:xfrm>
            <a:off x="2191843" y="296258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3147254"/>
            <a:ext cx="7956560" cy="1424746"/>
          </a:xfrm>
        </p:spPr>
        <p:txBody>
          <a:bodyPr anchor="t">
            <a:normAutofit/>
          </a:bodyPr>
          <a:lstStyle>
            <a:lvl1pPr algn="r">
              <a:defRPr sz="32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773968" y="2268786"/>
            <a:ext cx="7791931" cy="878468"/>
          </a:xfrm>
        </p:spPr>
        <p:txBody>
          <a:bodyPr tIns="0" anchor="b">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3FD0A5D7-48C5-4BA1-ADA6-BBC2A1F59BF2}" type="datetime1">
              <a:rPr lang="en-US" smtClean="0"/>
              <a:t>10/7/2022</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6" name="Rectangle 25"/>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609873" y="805817"/>
            <a:ext cx="7950984" cy="1081705"/>
          </a:xfrm>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2605374" y="2052116"/>
            <a:ext cx="3891960" cy="399782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666636" y="2052114"/>
            <a:ext cx="3894222" cy="3997829"/>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6641996C-25B3-47EE-87A8-CC749D814ED5}" type="datetime1">
              <a:rPr lang="en-US" smtClean="0"/>
              <a:t>10/7/2022</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0" name="TextBox 9"/>
          <p:cNvSpPr txBox="1"/>
          <p:nvPr/>
        </p:nvSpPr>
        <p:spPr>
          <a:xfrm>
            <a:off x="2196172" y="641223"/>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0" name="Rectangle 19"/>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2193650" y="636424"/>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805818"/>
            <a:ext cx="7956560" cy="1078348"/>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609285" y="2052115"/>
            <a:ext cx="3896467"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2609285" y="2851331"/>
            <a:ext cx="3893623" cy="307143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666634" y="2052115"/>
            <a:ext cx="3899798"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6666635" y="2851331"/>
            <a:ext cx="3899798" cy="307143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B732D39C-5C43-49F4-8E7E-008E67132533}" type="datetime1">
              <a:rPr lang="en-US" smtClean="0"/>
              <a:t>10/7/2022</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13" name="Rectangle 12"/>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5C9E84A9-667C-48C2-A7E4-26E3A73E6D88}" type="datetime1">
              <a:rPr lang="en-US" smtClean="0"/>
              <a:t>10/7/2022</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
        <p:nvSpPr>
          <p:cNvPr id="8" name="TextBox 7"/>
          <p:cNvSpPr txBox="1"/>
          <p:nvPr/>
        </p:nvSpPr>
        <p:spPr>
          <a:xfrm>
            <a:off x="2196172" y="64122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12" name="Rectangle 11"/>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B98F7E63-BC15-48D8-AACA-E9865122C040}" type="datetime1">
              <a:rPr lang="en-US" smtClean="0"/>
              <a:t>10/7/2022</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5" name="Rectangle 2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extBox 9"/>
          <p:cNvSpPr txBox="1"/>
          <p:nvPr/>
        </p:nvSpPr>
        <p:spPr>
          <a:xfrm>
            <a:off x="1554154"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0323" y="1282451"/>
            <a:ext cx="2664361" cy="1903241"/>
          </a:xfrm>
        </p:spPr>
        <p:txBody>
          <a:bodyPr anchor="b">
            <a:normAutofit/>
          </a:bodyPr>
          <a:lstStyle>
            <a:lvl1pPr algn="l">
              <a:defRPr sz="24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5120154" y="805818"/>
            <a:ext cx="5446278" cy="5244126"/>
          </a:xfrm>
        </p:spPr>
        <p:txBody>
          <a:bodyPr anchor="ct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1970322" y="3186154"/>
            <a:ext cx="2664361" cy="2386397"/>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AA19713-C5A3-4421-84E5-118284B301D6}" type="datetime1">
              <a:rPr lang="en-US" smtClean="0"/>
              <a:t>10/7/2022</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19" name="Rectangle 1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747062" y="3229"/>
            <a:ext cx="4629734" cy="68580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10" name="TextBox 9"/>
          <p:cNvSpPr txBox="1"/>
          <p:nvPr/>
        </p:nvSpPr>
        <p:spPr>
          <a:xfrm>
            <a:off x="1554686"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1241" y="1282452"/>
            <a:ext cx="3970986" cy="1900473"/>
          </a:xfrm>
        </p:spPr>
        <p:txBody>
          <a:bodyPr anchor="b">
            <a:normAutofit/>
          </a:bodyPr>
          <a:lstStyle>
            <a:lvl1pPr algn="l">
              <a:defRPr sz="320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1970322" y="3182928"/>
            <a:ext cx="3971874" cy="2386394"/>
          </a:xfrm>
        </p:spPr>
        <p:txBody>
          <a:bodyPr>
            <a:normAutofit/>
          </a:bodyPr>
          <a:lstStyle>
            <a:lvl1pPr marL="0" indent="0" algn="l">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3EFB3225-A418-4B0B-AA7D-F14E04DF8299}" type="datetime1">
              <a:rPr lang="en-US" smtClean="0"/>
              <a:t>10/7/2022</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8" name="Rectangle 7"/>
          <p:cNvSpPr/>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611808" y="808056"/>
            <a:ext cx="7958331" cy="1077229"/>
          </a:xfrm>
          <a:prstGeom prst="rect">
            <a:avLst/>
          </a:prstGeom>
        </p:spPr>
        <p:txBody>
          <a:bodyPr vert="horz" lIns="91440" tIns="45720" rIns="91440" bIns="45720" rtlCol="0" anchor="t">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773599" y="2052116"/>
            <a:ext cx="7796540" cy="399782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rot="5400000">
            <a:off x="-810065" y="5270604"/>
            <a:ext cx="2662729" cy="182880"/>
          </a:xfrm>
          <a:prstGeom prst="rect">
            <a:avLst/>
          </a:prstGeom>
        </p:spPr>
        <p:txBody>
          <a:bodyPr vert="horz" lIns="91440" tIns="18288" rIns="91440" bIns="45720" rtlCol="0" anchor="t"/>
          <a:lstStyle>
            <a:lvl1pPr algn="r">
              <a:defRPr sz="800">
                <a:solidFill>
                  <a:schemeClr val="tx1">
                    <a:tint val="75000"/>
                  </a:schemeClr>
                </a:solidFill>
                <a:latin typeface="+mn-lt"/>
              </a:defRPr>
            </a:lvl1pPr>
          </a:lstStyle>
          <a:p>
            <a:fld id="{E8BA84D6-35DE-48C0-85BF-C8C5444712E1}" type="datetime1">
              <a:rPr lang="en-US" smtClean="0"/>
              <a:t>10/7/2022</a:t>
            </a:fld>
            <a:endParaRPr lang="en-US" dirty="0"/>
          </a:p>
        </p:txBody>
      </p:sp>
      <p:sp>
        <p:nvSpPr>
          <p:cNvPr id="5" name="Footer Placeholder 4"/>
          <p:cNvSpPr>
            <a:spLocks noGrp="1"/>
          </p:cNvSpPr>
          <p:nvPr>
            <p:ph type="ftr" sz="quarter" idx="3"/>
          </p:nvPr>
        </p:nvSpPr>
        <p:spPr>
          <a:xfrm rot="5400000">
            <a:off x="-2237130" y="3661144"/>
            <a:ext cx="5885352" cy="179176"/>
          </a:xfrm>
          <a:prstGeom prst="rect">
            <a:avLst/>
          </a:prstGeom>
        </p:spPr>
        <p:txBody>
          <a:bodyPr vert="horz" lIns="91440" tIns="45720" rIns="91440" bIns="18288" rtlCol="0" anchor="b"/>
          <a:lstStyle>
            <a:lvl1pPr algn="r">
              <a:defRPr sz="800">
                <a:solidFill>
                  <a:schemeClr val="tx1">
                    <a:tint val="75000"/>
                  </a:schemeClr>
                </a:solidFill>
              </a:defRPr>
            </a:lvl1pPr>
          </a:lstStyle>
          <a:p>
            <a:r>
              <a:rPr lang="en-US" dirty="0"/>
              <a:t>
              </a:t>
            </a:r>
          </a:p>
        </p:txBody>
      </p:sp>
      <p:sp>
        <p:nvSpPr>
          <p:cNvPr id="6" name="Slide Number Placeholder 5"/>
          <p:cNvSpPr>
            <a:spLocks noGrp="1"/>
          </p:cNvSpPr>
          <p:nvPr>
            <p:ph type="sldNum" sz="quarter" idx="4"/>
          </p:nvPr>
        </p:nvSpPr>
        <p:spPr>
          <a:xfrm>
            <a:off x="158407" y="164592"/>
            <a:ext cx="636727" cy="322851"/>
          </a:xfrm>
          <a:prstGeom prst="rect">
            <a:avLst/>
          </a:prstGeom>
        </p:spPr>
        <p:txBody>
          <a:bodyPr vert="horz" lIns="91440" tIns="45720" rIns="45720" bIns="45720" rtlCol="0" anchor="ctr"/>
          <a:lstStyle>
            <a:lvl1pPr algn="r">
              <a:defRPr sz="1800">
                <a:solidFill>
                  <a:schemeClr val="tx1">
                    <a:tint val="75000"/>
                  </a:schemeClr>
                </a:solidFill>
              </a:defRPr>
            </a:lvl1pPr>
          </a:lstStyle>
          <a:p>
            <a:fld id="{6D22F896-40B5-4ADD-8801-0D06FADFA095}" type="slidenum">
              <a:rPr lang="en-US" dirty="0"/>
              <a:pPr/>
              <a:t>‹#›</a:t>
            </a:fld>
            <a:endParaRPr lang="en-US" dirty="0"/>
          </a:p>
        </p:txBody>
      </p:sp>
      <p:sp>
        <p:nvSpPr>
          <p:cNvPr id="57" name="Rectangle 56"/>
          <p:cNvSpPr/>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r" defTabSz="914400" rtl="0" eaLnBrk="1" latinLnBrk="0" hangingPunct="1">
        <a:lnSpc>
          <a:spcPct val="90000"/>
        </a:lnSpc>
        <a:spcBef>
          <a:spcPct val="0"/>
        </a:spcBef>
        <a:buNone/>
        <a:defRPr sz="3400" b="0" i="0" kern="1200" cap="none">
          <a:solidFill>
            <a:schemeClr val="tx1"/>
          </a:solidFill>
          <a:effectLst/>
          <a:latin typeface="+mj-lt"/>
          <a:ea typeface="+mj-ea"/>
          <a:cs typeface="+mj-cs"/>
        </a:defRPr>
      </a:lvl1pPr>
    </p:titleStyle>
    <p:body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mailto:il-campa@hotmail.i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CBB355-EB99-4403-9AA3-23D64C0B037D}"/>
              </a:ext>
            </a:extLst>
          </p:cNvPr>
          <p:cNvSpPr>
            <a:spLocks noGrp="1"/>
          </p:cNvSpPr>
          <p:nvPr>
            <p:ph type="ctrTitle"/>
          </p:nvPr>
        </p:nvSpPr>
        <p:spPr>
          <a:xfrm>
            <a:off x="1955669" y="1038400"/>
            <a:ext cx="5518066" cy="4559967"/>
          </a:xfrm>
        </p:spPr>
        <p:txBody>
          <a:bodyPr>
            <a:normAutofit/>
          </a:bodyPr>
          <a:lstStyle/>
          <a:p>
            <a:r>
              <a:rPr lang="it-IT" sz="3600" dirty="0">
                <a:solidFill>
                  <a:srgbClr val="FF0000"/>
                </a:solidFill>
              </a:rPr>
              <a:t>Eventi estremi: le assicurazioni per natanti, marine e merci.</a:t>
            </a:r>
            <a:br>
              <a:rPr lang="it-IT" dirty="0"/>
            </a:br>
            <a:endParaRPr lang="it-IT" dirty="0"/>
          </a:p>
        </p:txBody>
      </p:sp>
      <p:sp>
        <p:nvSpPr>
          <p:cNvPr id="3" name="Sottotitolo 2">
            <a:extLst>
              <a:ext uri="{FF2B5EF4-FFF2-40B4-BE49-F238E27FC236}">
                <a16:creationId xmlns:a16="http://schemas.microsoft.com/office/drawing/2014/main" id="{305A3495-EED5-4785-8565-4464B86937FB}"/>
              </a:ext>
            </a:extLst>
          </p:cNvPr>
          <p:cNvSpPr>
            <a:spLocks noGrp="1"/>
          </p:cNvSpPr>
          <p:nvPr>
            <p:ph type="subTitle" idx="1"/>
          </p:nvPr>
        </p:nvSpPr>
        <p:spPr>
          <a:xfrm>
            <a:off x="1130680" y="216461"/>
            <a:ext cx="2962255" cy="466025"/>
          </a:xfrm>
        </p:spPr>
        <p:txBody>
          <a:bodyPr>
            <a:normAutofit fontScale="92500"/>
          </a:bodyPr>
          <a:lstStyle/>
          <a:p>
            <a:r>
              <a:rPr lang="it-IT" dirty="0" err="1"/>
              <a:t>NAPLES</a:t>
            </a:r>
            <a:r>
              <a:rPr lang="it-IT" dirty="0"/>
              <a:t> SHIPPING WEEK </a:t>
            </a:r>
          </a:p>
        </p:txBody>
      </p:sp>
      <p:sp>
        <p:nvSpPr>
          <p:cNvPr id="4" name="Rettangolo 3">
            <a:extLst>
              <a:ext uri="{FF2B5EF4-FFF2-40B4-BE49-F238E27FC236}">
                <a16:creationId xmlns:a16="http://schemas.microsoft.com/office/drawing/2014/main" id="{7BF28119-F984-4B06-9E8D-5E705885951E}"/>
              </a:ext>
            </a:extLst>
          </p:cNvPr>
          <p:cNvSpPr/>
          <p:nvPr/>
        </p:nvSpPr>
        <p:spPr>
          <a:xfrm>
            <a:off x="2611807" y="5704514"/>
            <a:ext cx="6132353" cy="65434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dirty="0"/>
              <a:t>Lorenzo Campanella Castelvecchi</a:t>
            </a:r>
          </a:p>
        </p:txBody>
      </p:sp>
      <p:sp>
        <p:nvSpPr>
          <p:cNvPr id="5" name="Segnaposto numero diapositiva 4">
            <a:extLst>
              <a:ext uri="{FF2B5EF4-FFF2-40B4-BE49-F238E27FC236}">
                <a16:creationId xmlns:a16="http://schemas.microsoft.com/office/drawing/2014/main" id="{7EDE551A-B9AA-449C-C541-FF07CA5D6FD0}"/>
              </a:ext>
            </a:extLst>
          </p:cNvPr>
          <p:cNvSpPr>
            <a:spLocks noGrp="1"/>
          </p:cNvSpPr>
          <p:nvPr>
            <p:ph type="sldNum" sz="quarter" idx="12"/>
          </p:nvPr>
        </p:nvSpPr>
        <p:spPr/>
        <p:txBody>
          <a:bodyPr/>
          <a:lstStyle/>
          <a:p>
            <a:fld id="{6D22F896-40B5-4ADD-8801-0D06FADFA095}" type="slidenum">
              <a:rPr lang="en-US" smtClean="0"/>
              <a:t>1</a:t>
            </a:fld>
            <a:endParaRPr lang="en-US" dirty="0"/>
          </a:p>
        </p:txBody>
      </p:sp>
      <p:pic>
        <p:nvPicPr>
          <p:cNvPr id="6" name="Immagine 5">
            <a:extLst>
              <a:ext uri="{FF2B5EF4-FFF2-40B4-BE49-F238E27FC236}">
                <a16:creationId xmlns:a16="http://schemas.microsoft.com/office/drawing/2014/main" id="{9585B260-407A-3B11-249D-CA8C986F59D7}"/>
              </a:ext>
            </a:extLst>
          </p:cNvPr>
          <p:cNvPicPr>
            <a:picLocks noChangeAspect="1"/>
          </p:cNvPicPr>
          <p:nvPr/>
        </p:nvPicPr>
        <p:blipFill>
          <a:blip r:embed="rId2"/>
          <a:stretch>
            <a:fillRect/>
          </a:stretch>
        </p:blipFill>
        <p:spPr>
          <a:xfrm>
            <a:off x="2050138" y="2612571"/>
            <a:ext cx="5423597" cy="2947105"/>
          </a:xfrm>
          <a:prstGeom prst="rect">
            <a:avLst/>
          </a:prstGeom>
        </p:spPr>
      </p:pic>
    </p:spTree>
    <p:extLst>
      <p:ext uri="{BB962C8B-B14F-4D97-AF65-F5344CB8AC3E}">
        <p14:creationId xmlns:p14="http://schemas.microsoft.com/office/powerpoint/2010/main" val="9290540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902F091-CF04-4A44-A12D-B537A2D1544E}"/>
              </a:ext>
            </a:extLst>
          </p:cNvPr>
          <p:cNvSpPr>
            <a:spLocks noGrp="1"/>
          </p:cNvSpPr>
          <p:nvPr>
            <p:ph type="title"/>
          </p:nvPr>
        </p:nvSpPr>
        <p:spPr/>
        <p:txBody>
          <a:bodyPr/>
          <a:lstStyle/>
          <a:p>
            <a:pPr algn="ctr"/>
            <a:r>
              <a:rPr lang="it-IT" dirty="0">
                <a:solidFill>
                  <a:srgbClr val="FF0000"/>
                </a:solidFill>
              </a:rPr>
              <a:t>Marine e porti</a:t>
            </a:r>
            <a:br>
              <a:rPr lang="it-IT" dirty="0"/>
            </a:br>
            <a:endParaRPr lang="it-IT" dirty="0"/>
          </a:p>
        </p:txBody>
      </p:sp>
      <p:sp>
        <p:nvSpPr>
          <p:cNvPr id="3" name="Segnaposto contenuto 2">
            <a:extLst>
              <a:ext uri="{FF2B5EF4-FFF2-40B4-BE49-F238E27FC236}">
                <a16:creationId xmlns:a16="http://schemas.microsoft.com/office/drawing/2014/main" id="{A04F7A42-ADB7-4D63-A16B-A5765B3ECB40}"/>
              </a:ext>
            </a:extLst>
          </p:cNvPr>
          <p:cNvSpPr>
            <a:spLocks noGrp="1"/>
          </p:cNvSpPr>
          <p:nvPr>
            <p:ph idx="1"/>
          </p:nvPr>
        </p:nvSpPr>
        <p:spPr/>
        <p:txBody>
          <a:bodyPr>
            <a:normAutofit fontScale="85000" lnSpcReduction="10000"/>
          </a:bodyPr>
          <a:lstStyle/>
          <a:p>
            <a:r>
              <a:rPr lang="it-IT" dirty="0"/>
              <a:t>La marina/porto ha una responsabilità in caso di danni alle imbarcazioni durante meteo estremo?</a:t>
            </a:r>
          </a:p>
          <a:p>
            <a:r>
              <a:rPr lang="it-IT" dirty="0"/>
              <a:t>Varazze, Rapallo…la marina è custode delle barche o solo offre uno spazio? Questa puntualizzazione comporta e permette di capire i vari profili. Come sempre bisogna pensare che le assicurazioni non suppliscono alla responsabilità nel senso che trasferiscono la sofferenza economica ma non “salvano” dal problema. </a:t>
            </a:r>
          </a:p>
          <a:p>
            <a:r>
              <a:rPr lang="it-IT" dirty="0"/>
              <a:t>In caso di maltempo estremo la marina deve operare per salvaguardare le imbarcazioni: Chiamare armatore, spostare le barche in zona più sicura, Controllare ormeggi… Il profilo di queste indicazioni aprirebbe vari scenari che comporterebbero lo spostamento della responsabilità e quindi di conseguenza anche la copertura assicurativa deve essere adattata.</a:t>
            </a:r>
          </a:p>
          <a:p>
            <a:endParaRPr lang="it-IT" dirty="0"/>
          </a:p>
        </p:txBody>
      </p:sp>
      <p:sp>
        <p:nvSpPr>
          <p:cNvPr id="4" name="Segnaposto numero diapositiva 3">
            <a:extLst>
              <a:ext uri="{FF2B5EF4-FFF2-40B4-BE49-F238E27FC236}">
                <a16:creationId xmlns:a16="http://schemas.microsoft.com/office/drawing/2014/main" id="{614717A0-2496-AD84-2536-F31CDB01F1F5}"/>
              </a:ext>
            </a:extLst>
          </p:cNvPr>
          <p:cNvSpPr>
            <a:spLocks noGrp="1"/>
          </p:cNvSpPr>
          <p:nvPr>
            <p:ph type="sldNum" sz="quarter" idx="12"/>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2501722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1778745-AA72-4EFF-8935-3A62A9F401B9}"/>
              </a:ext>
            </a:extLst>
          </p:cNvPr>
          <p:cNvSpPr>
            <a:spLocks noGrp="1"/>
          </p:cNvSpPr>
          <p:nvPr>
            <p:ph type="title"/>
          </p:nvPr>
        </p:nvSpPr>
        <p:spPr/>
        <p:txBody>
          <a:bodyPr/>
          <a:lstStyle/>
          <a:p>
            <a:pPr algn="ctr"/>
            <a:r>
              <a:rPr lang="it-IT" dirty="0">
                <a:solidFill>
                  <a:srgbClr val="FF0000"/>
                </a:solidFill>
              </a:rPr>
              <a:t>Marine e porti</a:t>
            </a:r>
          </a:p>
        </p:txBody>
      </p:sp>
      <p:sp>
        <p:nvSpPr>
          <p:cNvPr id="3" name="Segnaposto contenuto 2">
            <a:extLst>
              <a:ext uri="{FF2B5EF4-FFF2-40B4-BE49-F238E27FC236}">
                <a16:creationId xmlns:a16="http://schemas.microsoft.com/office/drawing/2014/main" id="{E5E63FE9-9298-40E1-9F0A-B0C2697261B3}"/>
              </a:ext>
            </a:extLst>
          </p:cNvPr>
          <p:cNvSpPr>
            <a:spLocks noGrp="1"/>
          </p:cNvSpPr>
          <p:nvPr>
            <p:ph idx="1"/>
          </p:nvPr>
        </p:nvSpPr>
        <p:spPr/>
        <p:txBody>
          <a:bodyPr>
            <a:normAutofit fontScale="92500" lnSpcReduction="20000"/>
          </a:bodyPr>
          <a:lstStyle/>
          <a:p>
            <a:r>
              <a:rPr lang="it-IT" dirty="0"/>
              <a:t>Se cosi non facesse potrebbe avere una responsabilità e quindi in via giudiziale essere condannata con conseguente attivazione della copertura assicurativa. </a:t>
            </a:r>
          </a:p>
          <a:p>
            <a:r>
              <a:rPr lang="it-IT" dirty="0"/>
              <a:t>A Rapallo ha ceduto la diga: Causa al comune per responsabilità. Non è così chiaro, ma logicamente nel caso in cui vengano provate responsabilità le assicurazioni opererebbero secondo il capitolato. </a:t>
            </a:r>
          </a:p>
          <a:p>
            <a:r>
              <a:rPr lang="it-IT" dirty="0"/>
              <a:t>Il comune di Varazze prevedeva onda di 6 metri: è arrivata di 10,60 metri. Avevano spostato barche, avvisato armatori, nessun danno alle barche. La lungimiranza e l’aver operato in maniera attiva ha evitato il peggio. Vero che se avesse ceduto anche lì la diga allora ci sarebbero stati problemi.</a:t>
            </a:r>
          </a:p>
          <a:p>
            <a:endParaRPr lang="it-IT" dirty="0"/>
          </a:p>
        </p:txBody>
      </p:sp>
      <p:sp>
        <p:nvSpPr>
          <p:cNvPr id="4" name="Segnaposto numero diapositiva 3">
            <a:extLst>
              <a:ext uri="{FF2B5EF4-FFF2-40B4-BE49-F238E27FC236}">
                <a16:creationId xmlns:a16="http://schemas.microsoft.com/office/drawing/2014/main" id="{FAE28483-3D03-EB9E-2CF1-44C9A00830D2}"/>
              </a:ext>
            </a:extLst>
          </p:cNvPr>
          <p:cNvSpPr>
            <a:spLocks noGrp="1"/>
          </p:cNvSpPr>
          <p:nvPr>
            <p:ph type="sldNum" sz="quarter" idx="12"/>
          </p:nvPr>
        </p:nvSpPr>
        <p:spPr/>
        <p:txBody>
          <a:bodyPr/>
          <a:lstStyle/>
          <a:p>
            <a:fld id="{6D22F896-40B5-4ADD-8801-0D06FADFA095}" type="slidenum">
              <a:rPr lang="en-US" smtClean="0"/>
              <a:t>11</a:t>
            </a:fld>
            <a:endParaRPr lang="en-US" dirty="0"/>
          </a:p>
        </p:txBody>
      </p:sp>
    </p:spTree>
    <p:extLst>
      <p:ext uri="{BB962C8B-B14F-4D97-AF65-F5344CB8AC3E}">
        <p14:creationId xmlns:p14="http://schemas.microsoft.com/office/powerpoint/2010/main" val="2023853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9ECCEF6-C223-4C44-8238-B4959B5784A2}"/>
              </a:ext>
            </a:extLst>
          </p:cNvPr>
          <p:cNvSpPr>
            <a:spLocks noGrp="1"/>
          </p:cNvSpPr>
          <p:nvPr>
            <p:ph type="title"/>
          </p:nvPr>
        </p:nvSpPr>
        <p:spPr/>
        <p:txBody>
          <a:bodyPr>
            <a:normAutofit fontScale="90000"/>
          </a:bodyPr>
          <a:lstStyle/>
          <a:p>
            <a:pPr algn="ctr"/>
            <a:r>
              <a:rPr lang="it-IT" dirty="0">
                <a:solidFill>
                  <a:srgbClr val="FF0000"/>
                </a:solidFill>
              </a:rPr>
              <a:t>Responsabilità dei progettisti, periti e manutentori</a:t>
            </a:r>
            <a:br>
              <a:rPr lang="it-IT" dirty="0"/>
            </a:br>
            <a:endParaRPr lang="it-IT" dirty="0"/>
          </a:p>
        </p:txBody>
      </p:sp>
      <p:sp>
        <p:nvSpPr>
          <p:cNvPr id="3" name="Segnaposto contenuto 2">
            <a:extLst>
              <a:ext uri="{FF2B5EF4-FFF2-40B4-BE49-F238E27FC236}">
                <a16:creationId xmlns:a16="http://schemas.microsoft.com/office/drawing/2014/main" id="{C8A1BCDC-98E5-4A93-9E82-A2E4D3AED5F0}"/>
              </a:ext>
            </a:extLst>
          </p:cNvPr>
          <p:cNvSpPr>
            <a:spLocks noGrp="1"/>
          </p:cNvSpPr>
          <p:nvPr>
            <p:ph idx="1"/>
          </p:nvPr>
        </p:nvSpPr>
        <p:spPr/>
        <p:txBody>
          <a:bodyPr/>
          <a:lstStyle/>
          <a:p>
            <a:r>
              <a:rPr lang="it-IT" dirty="0"/>
              <a:t>Con i cattivi tempi le imbarcazioni subiscono forze molto violente a volte e questo comporta che anche la progettazione debba tenere conto di queste nuove esigenze.</a:t>
            </a:r>
          </a:p>
          <a:p>
            <a:r>
              <a:rPr lang="it-IT" dirty="0"/>
              <a:t>Se vi sono degli errori progettuali o di costruzione è possibile che le forze maggiori di sollecito possano far uscire questi errori.</a:t>
            </a:r>
          </a:p>
          <a:p>
            <a:r>
              <a:rPr lang="it-IT" dirty="0"/>
              <a:t>Copertura per progettisti, costruttori e manutentori.</a:t>
            </a:r>
          </a:p>
          <a:p>
            <a:r>
              <a:rPr lang="it-IT" dirty="0"/>
              <a:t>Periti: il loro ruolo fondamentale per le perizie preventive</a:t>
            </a:r>
          </a:p>
        </p:txBody>
      </p:sp>
      <p:sp>
        <p:nvSpPr>
          <p:cNvPr id="4" name="Segnaposto numero diapositiva 3">
            <a:extLst>
              <a:ext uri="{FF2B5EF4-FFF2-40B4-BE49-F238E27FC236}">
                <a16:creationId xmlns:a16="http://schemas.microsoft.com/office/drawing/2014/main" id="{A7B126CB-2AA1-B48F-8135-F6D291A14738}"/>
              </a:ext>
            </a:extLst>
          </p:cNvPr>
          <p:cNvSpPr>
            <a:spLocks noGrp="1"/>
          </p:cNvSpPr>
          <p:nvPr>
            <p:ph type="sldNum" sz="quarter" idx="12"/>
          </p:nvPr>
        </p:nvSpPr>
        <p:spPr/>
        <p:txBody>
          <a:bodyPr/>
          <a:lstStyle/>
          <a:p>
            <a:fld id="{6D22F896-40B5-4ADD-8801-0D06FADFA095}" type="slidenum">
              <a:rPr lang="en-US" smtClean="0"/>
              <a:t>12</a:t>
            </a:fld>
            <a:endParaRPr lang="en-US" dirty="0"/>
          </a:p>
        </p:txBody>
      </p:sp>
    </p:spTree>
    <p:extLst>
      <p:ext uri="{BB962C8B-B14F-4D97-AF65-F5344CB8AC3E}">
        <p14:creationId xmlns:p14="http://schemas.microsoft.com/office/powerpoint/2010/main" val="41669989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18B660-E8BA-466E-4236-63AAB8E7CE16}"/>
              </a:ext>
            </a:extLst>
          </p:cNvPr>
          <p:cNvSpPr>
            <a:spLocks noGrp="1"/>
          </p:cNvSpPr>
          <p:nvPr>
            <p:ph type="title"/>
          </p:nvPr>
        </p:nvSpPr>
        <p:spPr/>
        <p:txBody>
          <a:bodyPr/>
          <a:lstStyle/>
          <a:p>
            <a:pPr algn="ctr"/>
            <a:r>
              <a:rPr lang="it-IT" dirty="0">
                <a:solidFill>
                  <a:srgbClr val="FF0000"/>
                </a:solidFill>
              </a:rPr>
              <a:t>Eventi estremi estensioni ed idee</a:t>
            </a:r>
          </a:p>
        </p:txBody>
      </p:sp>
      <p:sp>
        <p:nvSpPr>
          <p:cNvPr id="3" name="Segnaposto contenuto 2">
            <a:extLst>
              <a:ext uri="{FF2B5EF4-FFF2-40B4-BE49-F238E27FC236}">
                <a16:creationId xmlns:a16="http://schemas.microsoft.com/office/drawing/2014/main" id="{2B08F904-3A8D-C541-1ECE-7DAE12B07651}"/>
              </a:ext>
            </a:extLst>
          </p:cNvPr>
          <p:cNvSpPr>
            <a:spLocks noGrp="1"/>
          </p:cNvSpPr>
          <p:nvPr>
            <p:ph idx="1"/>
          </p:nvPr>
        </p:nvSpPr>
        <p:spPr/>
        <p:txBody>
          <a:bodyPr/>
          <a:lstStyle/>
          <a:p>
            <a:r>
              <a:rPr lang="it-IT" dirty="0"/>
              <a:t>Copertura </a:t>
            </a:r>
            <a:r>
              <a:rPr lang="it-IT" dirty="0" err="1"/>
              <a:t>all</a:t>
            </a:r>
            <a:r>
              <a:rPr lang="it-IT" dirty="0"/>
              <a:t> risks con estensione a mareggiata ed onde anomale</a:t>
            </a:r>
          </a:p>
          <a:p>
            <a:r>
              <a:rPr lang="it-IT" dirty="0"/>
              <a:t>Temporale e pioggia con conseguenze sulla marina, ad esempio  si riempie la darsena e quindi i natanti sono bloccati o subiscono danni da navigazione (amianto).</a:t>
            </a:r>
          </a:p>
          <a:p>
            <a:endParaRPr lang="it-IT" dirty="0"/>
          </a:p>
        </p:txBody>
      </p:sp>
      <p:sp>
        <p:nvSpPr>
          <p:cNvPr id="4" name="Segnaposto numero diapositiva 3">
            <a:extLst>
              <a:ext uri="{FF2B5EF4-FFF2-40B4-BE49-F238E27FC236}">
                <a16:creationId xmlns:a16="http://schemas.microsoft.com/office/drawing/2014/main" id="{7874CF09-8907-B0FE-3268-BDF9CF618A94}"/>
              </a:ext>
            </a:extLst>
          </p:cNvPr>
          <p:cNvSpPr>
            <a:spLocks noGrp="1"/>
          </p:cNvSpPr>
          <p:nvPr>
            <p:ph type="sldNum" sz="quarter" idx="12"/>
          </p:nvPr>
        </p:nvSpPr>
        <p:spPr/>
        <p:txBody>
          <a:bodyPr/>
          <a:lstStyle/>
          <a:p>
            <a:fld id="{6D22F896-40B5-4ADD-8801-0D06FADFA095}" type="slidenum">
              <a:rPr lang="en-US" smtClean="0"/>
              <a:t>13</a:t>
            </a:fld>
            <a:endParaRPr lang="en-US" dirty="0"/>
          </a:p>
        </p:txBody>
      </p:sp>
    </p:spTree>
    <p:extLst>
      <p:ext uri="{BB962C8B-B14F-4D97-AF65-F5344CB8AC3E}">
        <p14:creationId xmlns:p14="http://schemas.microsoft.com/office/powerpoint/2010/main" val="25467316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DD8E00-B1BB-4DEF-8F55-37A6AA446E3B}"/>
              </a:ext>
            </a:extLst>
          </p:cNvPr>
          <p:cNvSpPr>
            <a:spLocks noGrp="1"/>
          </p:cNvSpPr>
          <p:nvPr>
            <p:ph type="title"/>
          </p:nvPr>
        </p:nvSpPr>
        <p:spPr/>
        <p:txBody>
          <a:bodyPr/>
          <a:lstStyle/>
          <a:p>
            <a:pPr algn="ctr"/>
            <a:r>
              <a:rPr lang="it-IT" dirty="0">
                <a:solidFill>
                  <a:srgbClr val="FF0000"/>
                </a:solidFill>
              </a:rPr>
              <a:t>Copertura merci trasportate</a:t>
            </a:r>
          </a:p>
        </p:txBody>
      </p:sp>
      <p:sp>
        <p:nvSpPr>
          <p:cNvPr id="3" name="Segnaposto contenuto 2">
            <a:extLst>
              <a:ext uri="{FF2B5EF4-FFF2-40B4-BE49-F238E27FC236}">
                <a16:creationId xmlns:a16="http://schemas.microsoft.com/office/drawing/2014/main" id="{06BC2A43-B3AE-45F4-B760-518D1BA35C78}"/>
              </a:ext>
            </a:extLst>
          </p:cNvPr>
          <p:cNvSpPr>
            <a:spLocks noGrp="1"/>
          </p:cNvSpPr>
          <p:nvPr>
            <p:ph idx="1"/>
          </p:nvPr>
        </p:nvSpPr>
        <p:spPr/>
        <p:txBody>
          <a:bodyPr/>
          <a:lstStyle/>
          <a:p>
            <a:r>
              <a:rPr lang="it-IT" dirty="0"/>
              <a:t>L’impatto del cattivo tempo sul trasporto di merce è sempre più pressante: trasporti marittimi, aerei e terrestri vedono un aumento dei sinistri occorsi.</a:t>
            </a:r>
          </a:p>
          <a:p>
            <a:r>
              <a:rPr lang="it-IT" dirty="0"/>
              <a:t>Responsabilità del vettore per eventi estremi: «atti di Dio»; non responsabile se vi è non vi è colpa.</a:t>
            </a:r>
          </a:p>
          <a:p>
            <a:endParaRPr lang="it-IT" dirty="0"/>
          </a:p>
        </p:txBody>
      </p:sp>
      <p:sp>
        <p:nvSpPr>
          <p:cNvPr id="4" name="Segnaposto numero diapositiva 3">
            <a:extLst>
              <a:ext uri="{FF2B5EF4-FFF2-40B4-BE49-F238E27FC236}">
                <a16:creationId xmlns:a16="http://schemas.microsoft.com/office/drawing/2014/main" id="{3D3298D7-F41B-65EC-7D2F-ADF3C70618D4}"/>
              </a:ext>
            </a:extLst>
          </p:cNvPr>
          <p:cNvSpPr>
            <a:spLocks noGrp="1"/>
          </p:cNvSpPr>
          <p:nvPr>
            <p:ph type="sldNum" sz="quarter" idx="12"/>
          </p:nvPr>
        </p:nvSpPr>
        <p:spPr/>
        <p:txBody>
          <a:bodyPr/>
          <a:lstStyle/>
          <a:p>
            <a:fld id="{6D22F896-40B5-4ADD-8801-0D06FADFA095}" type="slidenum">
              <a:rPr lang="en-US" smtClean="0"/>
              <a:t>14</a:t>
            </a:fld>
            <a:endParaRPr lang="en-US" dirty="0"/>
          </a:p>
        </p:txBody>
      </p:sp>
    </p:spTree>
    <p:extLst>
      <p:ext uri="{BB962C8B-B14F-4D97-AF65-F5344CB8AC3E}">
        <p14:creationId xmlns:p14="http://schemas.microsoft.com/office/powerpoint/2010/main" val="23775294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F761E9B1-30D1-4D1F-9396-0DBBF69002AF}"/>
              </a:ext>
            </a:extLst>
          </p:cNvPr>
          <p:cNvSpPr>
            <a:spLocks noGrp="1"/>
          </p:cNvSpPr>
          <p:nvPr>
            <p:ph idx="1"/>
          </p:nvPr>
        </p:nvSpPr>
        <p:spPr/>
        <p:txBody>
          <a:bodyPr/>
          <a:lstStyle/>
          <a:p>
            <a:pPr algn="ctr"/>
            <a:r>
              <a:rPr lang="it-IT" sz="3200" dirty="0"/>
              <a:t>Per qualsiasi informazione:</a:t>
            </a:r>
          </a:p>
          <a:p>
            <a:pPr marL="0" indent="0" algn="ctr">
              <a:buNone/>
            </a:pPr>
            <a:r>
              <a:rPr lang="it-IT" sz="3200" dirty="0">
                <a:solidFill>
                  <a:srgbClr val="FFFF00"/>
                </a:solidFill>
              </a:rPr>
              <a:t>Lorenzo Campanella Castelvecchi</a:t>
            </a:r>
          </a:p>
          <a:p>
            <a:pPr marL="0" indent="0" algn="ctr">
              <a:buNone/>
            </a:pPr>
            <a:r>
              <a:rPr lang="it-IT" sz="3200"/>
              <a:t>366-4174841</a:t>
            </a:r>
            <a:endParaRPr lang="it-IT" sz="3200" dirty="0"/>
          </a:p>
          <a:p>
            <a:pPr marL="0" indent="0" algn="ctr">
              <a:buNone/>
            </a:pPr>
            <a:r>
              <a:rPr lang="it-IT" sz="3200" dirty="0">
                <a:hlinkClick r:id="rId2"/>
              </a:rPr>
              <a:t>il-campa@hotmail.it</a:t>
            </a:r>
            <a:endParaRPr lang="it-IT" sz="3200" dirty="0"/>
          </a:p>
          <a:p>
            <a:pPr marL="0" indent="0" algn="ctr">
              <a:buNone/>
            </a:pPr>
            <a:r>
              <a:rPr lang="it-IT" sz="3200" dirty="0"/>
              <a:t>Linkedin</a:t>
            </a:r>
          </a:p>
          <a:p>
            <a:endParaRPr lang="it-IT" dirty="0"/>
          </a:p>
        </p:txBody>
      </p:sp>
      <p:sp>
        <p:nvSpPr>
          <p:cNvPr id="2" name="Segnaposto numero diapositiva 1">
            <a:extLst>
              <a:ext uri="{FF2B5EF4-FFF2-40B4-BE49-F238E27FC236}">
                <a16:creationId xmlns:a16="http://schemas.microsoft.com/office/drawing/2014/main" id="{D0694498-105B-F869-8FAE-0D5FC0612BDF}"/>
              </a:ext>
            </a:extLst>
          </p:cNvPr>
          <p:cNvSpPr>
            <a:spLocks noGrp="1"/>
          </p:cNvSpPr>
          <p:nvPr>
            <p:ph type="sldNum" sz="quarter" idx="12"/>
          </p:nvPr>
        </p:nvSpPr>
        <p:spPr/>
        <p:txBody>
          <a:bodyPr/>
          <a:lstStyle/>
          <a:p>
            <a:fld id="{6D22F896-40B5-4ADD-8801-0D06FADFA095}" type="slidenum">
              <a:rPr lang="en-US" smtClean="0"/>
              <a:t>15</a:t>
            </a:fld>
            <a:endParaRPr lang="en-US" dirty="0"/>
          </a:p>
        </p:txBody>
      </p:sp>
    </p:spTree>
    <p:extLst>
      <p:ext uri="{BB962C8B-B14F-4D97-AF65-F5344CB8AC3E}">
        <p14:creationId xmlns:p14="http://schemas.microsoft.com/office/powerpoint/2010/main" val="3011004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18E964E-A37E-D741-CD60-C73670039C43}"/>
              </a:ext>
            </a:extLst>
          </p:cNvPr>
          <p:cNvSpPr>
            <a:spLocks noGrp="1"/>
          </p:cNvSpPr>
          <p:nvPr>
            <p:ph type="title"/>
          </p:nvPr>
        </p:nvSpPr>
        <p:spPr/>
        <p:txBody>
          <a:bodyPr/>
          <a:lstStyle/>
          <a:p>
            <a:pPr algn="ctr"/>
            <a:r>
              <a:rPr lang="it-IT" dirty="0">
                <a:solidFill>
                  <a:srgbClr val="FF0000"/>
                </a:solidFill>
              </a:rPr>
              <a:t>Contratto assicurativo</a:t>
            </a:r>
          </a:p>
        </p:txBody>
      </p:sp>
      <p:sp>
        <p:nvSpPr>
          <p:cNvPr id="3" name="Segnaposto contenuto 2">
            <a:extLst>
              <a:ext uri="{FF2B5EF4-FFF2-40B4-BE49-F238E27FC236}">
                <a16:creationId xmlns:a16="http://schemas.microsoft.com/office/drawing/2014/main" id="{5F7DE949-6852-5506-240E-19F73D4F89EE}"/>
              </a:ext>
            </a:extLst>
          </p:cNvPr>
          <p:cNvSpPr>
            <a:spLocks noGrp="1"/>
          </p:cNvSpPr>
          <p:nvPr>
            <p:ph idx="1"/>
          </p:nvPr>
        </p:nvSpPr>
        <p:spPr/>
        <p:txBody>
          <a:bodyPr/>
          <a:lstStyle/>
          <a:p>
            <a:r>
              <a:rPr lang="it-IT" dirty="0"/>
              <a:t>E’ un contratto col quale l’assicuratore, verso il pagamento di un premio, si obbliga:</a:t>
            </a:r>
          </a:p>
          <a:p>
            <a:r>
              <a:rPr lang="it-IT" dirty="0"/>
              <a:t>- a rivalere l’assicuratore entro i limiti convenuti del danno ad esso prodotto da un sinistro</a:t>
            </a:r>
          </a:p>
          <a:p>
            <a:r>
              <a:rPr lang="it-IT" dirty="0"/>
              <a:t>- ovvero a pagare un capitale o una rendita al verificarsi di un evento attinente alla vita umana</a:t>
            </a:r>
          </a:p>
          <a:p>
            <a:endParaRPr lang="it-IT" dirty="0"/>
          </a:p>
        </p:txBody>
      </p:sp>
      <p:sp>
        <p:nvSpPr>
          <p:cNvPr id="4" name="Segnaposto numero diapositiva 3">
            <a:extLst>
              <a:ext uri="{FF2B5EF4-FFF2-40B4-BE49-F238E27FC236}">
                <a16:creationId xmlns:a16="http://schemas.microsoft.com/office/drawing/2014/main" id="{38B8578B-7C86-A1EF-61C5-8AB91786536D}"/>
              </a:ext>
            </a:extLst>
          </p:cNvPr>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28298461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F37C3CE-5B4F-4CE9-9E0A-A38CEA5FEB68}"/>
              </a:ext>
            </a:extLst>
          </p:cNvPr>
          <p:cNvSpPr>
            <a:spLocks noGrp="1"/>
          </p:cNvSpPr>
          <p:nvPr>
            <p:ph type="title"/>
          </p:nvPr>
        </p:nvSpPr>
        <p:spPr/>
        <p:txBody>
          <a:bodyPr/>
          <a:lstStyle/>
          <a:p>
            <a:pPr algn="ctr"/>
            <a:r>
              <a:rPr lang="it-IT" dirty="0">
                <a:solidFill>
                  <a:srgbClr val="FF0000"/>
                </a:solidFill>
              </a:rPr>
              <a:t>Nautica da diporto</a:t>
            </a:r>
          </a:p>
        </p:txBody>
      </p:sp>
      <p:sp>
        <p:nvSpPr>
          <p:cNvPr id="3" name="Segnaposto contenuto 2">
            <a:extLst>
              <a:ext uri="{FF2B5EF4-FFF2-40B4-BE49-F238E27FC236}">
                <a16:creationId xmlns:a16="http://schemas.microsoft.com/office/drawing/2014/main" id="{CD858EC3-72D6-43C3-9E14-AB67D4F378E8}"/>
              </a:ext>
            </a:extLst>
          </p:cNvPr>
          <p:cNvSpPr>
            <a:spLocks noGrp="1"/>
          </p:cNvSpPr>
          <p:nvPr>
            <p:ph idx="1"/>
          </p:nvPr>
        </p:nvSpPr>
        <p:spPr/>
        <p:txBody>
          <a:bodyPr>
            <a:normAutofit fontScale="77500" lnSpcReduction="20000"/>
          </a:bodyPr>
          <a:lstStyle/>
          <a:p>
            <a:pPr algn="just"/>
            <a:r>
              <a:rPr lang="it-IT" dirty="0"/>
              <a:t>Natanti: non si distingue se vittime di tempi estremi o di altra fatto. La copertura opera senza limitazioni a meno che si possa provare colpa grave; allora ci potrebbero essere profili di responsabilità che vanno ad escludere l’operatività della responsabilità assicuratore.</a:t>
            </a:r>
          </a:p>
          <a:p>
            <a:pPr algn="just"/>
            <a:r>
              <a:rPr lang="it-IT" dirty="0"/>
              <a:t>Le coperture oggi possono essere molto complete: Vi sono dei capitolati standard che possono essere estesi e modellati a seconda delle esigenze. Possono prevedere garanzie minime e costi moderati oppure coperture molto estese con premi comunque commisurati. Ad oggi il mercato è ancora soft con tendenza allo stabile. </a:t>
            </a:r>
          </a:p>
          <a:p>
            <a:pPr algn="just"/>
            <a:r>
              <a:rPr lang="it-IT" dirty="0"/>
              <a:t>Tipologia di materiali costruttivi - albero in carbonio: attira i fulmini?</a:t>
            </a:r>
          </a:p>
          <a:p>
            <a:pPr algn="just"/>
            <a:r>
              <a:rPr lang="it-IT" dirty="0"/>
              <a:t>Inquinamento dei mari </a:t>
            </a:r>
          </a:p>
          <a:p>
            <a:pPr algn="just"/>
            <a:r>
              <a:rPr lang="it-IT" dirty="0"/>
              <a:t>Colpa grave dell’armatore</a:t>
            </a:r>
          </a:p>
          <a:p>
            <a:pPr marL="0" indent="0" algn="just">
              <a:buNone/>
            </a:pPr>
            <a:endParaRPr lang="it-IT" dirty="0"/>
          </a:p>
        </p:txBody>
      </p:sp>
      <p:sp>
        <p:nvSpPr>
          <p:cNvPr id="4" name="Segnaposto numero diapositiva 3">
            <a:extLst>
              <a:ext uri="{FF2B5EF4-FFF2-40B4-BE49-F238E27FC236}">
                <a16:creationId xmlns:a16="http://schemas.microsoft.com/office/drawing/2014/main" id="{EB6CAC78-330D-81B4-75B6-8F6CDB2B9249}"/>
              </a:ext>
            </a:extLst>
          </p:cNvPr>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132640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EEF6584-DD34-4314-9DC0-3DCAB913B50F}"/>
              </a:ext>
            </a:extLst>
          </p:cNvPr>
          <p:cNvSpPr>
            <a:spLocks noGrp="1"/>
          </p:cNvSpPr>
          <p:nvPr>
            <p:ph type="title"/>
          </p:nvPr>
        </p:nvSpPr>
        <p:spPr/>
        <p:txBody>
          <a:bodyPr>
            <a:normAutofit/>
          </a:bodyPr>
          <a:lstStyle/>
          <a:p>
            <a:pPr algn="ctr"/>
            <a:r>
              <a:rPr lang="it-IT" sz="3200" dirty="0">
                <a:solidFill>
                  <a:srgbClr val="FF0000"/>
                </a:solidFill>
              </a:rPr>
              <a:t>Nautica da diporto</a:t>
            </a:r>
          </a:p>
        </p:txBody>
      </p:sp>
      <p:sp>
        <p:nvSpPr>
          <p:cNvPr id="3" name="Segnaposto contenuto 2">
            <a:extLst>
              <a:ext uri="{FF2B5EF4-FFF2-40B4-BE49-F238E27FC236}">
                <a16:creationId xmlns:a16="http://schemas.microsoft.com/office/drawing/2014/main" id="{453CE699-79B3-4BFD-99E2-A77A00637D3B}"/>
              </a:ext>
            </a:extLst>
          </p:cNvPr>
          <p:cNvSpPr>
            <a:spLocks noGrp="1"/>
          </p:cNvSpPr>
          <p:nvPr>
            <p:ph idx="1"/>
          </p:nvPr>
        </p:nvSpPr>
        <p:spPr>
          <a:xfrm>
            <a:off x="2773599" y="1375794"/>
            <a:ext cx="7796540" cy="4674150"/>
          </a:xfrm>
        </p:spPr>
        <p:txBody>
          <a:bodyPr>
            <a:normAutofit fontScale="62500" lnSpcReduction="20000"/>
          </a:bodyPr>
          <a:lstStyle/>
          <a:p>
            <a:pPr marL="0" indent="0" algn="ctr">
              <a:buNone/>
            </a:pPr>
            <a:r>
              <a:rPr lang="it-IT" b="1" dirty="0"/>
              <a:t>I FULMINI SONO UN FALSO MITO</a:t>
            </a:r>
            <a:endParaRPr lang="it-IT" dirty="0"/>
          </a:p>
          <a:p>
            <a:pPr algn="just"/>
            <a:r>
              <a:rPr lang="it-IT" dirty="0"/>
              <a:t>Sugli alberi in carbonio c’è poi un altro mito da sfatare, quello dei fulmini. Una parte del pensiero comune sul tema vuole che gli alberi in carbonio attirino i fulmini, questo è del tutto fuorviante. Innanzitutto il composito resina più carbonio (se fosse solo carbonio il discorso sarebbe diverso, ma non esistono alberi fatti solo di fibra) è un conduttore di elettricità peggiore rispetto ad altri materiali come l’acciaio. Il fulmine infatti, per ragioni legate a leggi fisiche, tende a essere attirato dalla forma degli alberi o delle “antenne” in generale. Se poi ci mettiamo che spesso la barca con l’albero in carbonio ha il piano velico più alto rispetto a una con palo di alluminio, ecco che si spiegano alcune casisti- che però nulla hanno a che fare con il materiale di costruzione. Piuttosto in tema di fulmini e carbonio i problemi sono altri, come ci spiega Francesco Pizzuto: “Solo la parte elettronica subisce danni se l’albero in carbonio viene colpito da un fulmine (e se ha una via d’uscita). Ma l’albero di per sé non attira i fulmini, questo è fuorviante. La via d’uscita è o una piastra di massa in acqua, che fa da scarico per l’energia del fulmine. Il danno che può fare su un albero in carbonio è che il fulmine passando, se non trova la via d’uscita, scalda la resina, che si ammorbidisce, il profilo può andare in torsione e quando la resina si raffredda prende una torsione diversa. Ma sul carbonio c’è sempre un rimedio, tranne in casi di sinistri particolarmente gravi, si possono fare riparazioni quasi incredibili. Di fatto l’albero in carbonio non ha un fine vita. Se un albero in alluminio prende una botta quasi certamente sarà inservibile, sull’albero in carbonio c’è una finestra di intervento possibile, si può addirittura ricostruire un albero spezzato”</a:t>
            </a:r>
          </a:p>
          <a:p>
            <a:r>
              <a:rPr lang="it-IT" dirty="0"/>
              <a:t>Fabrizio </a:t>
            </a:r>
            <a:r>
              <a:rPr lang="it-IT" dirty="0" err="1"/>
              <a:t>Lisco</a:t>
            </a:r>
            <a:r>
              <a:rPr lang="it-IT" dirty="0"/>
              <a:t>, Luna Rossa, </a:t>
            </a:r>
            <a:r>
              <a:rPr lang="it-IT" dirty="0" err="1"/>
              <a:t>rigger</a:t>
            </a:r>
            <a:r>
              <a:rPr lang="it-IT" dirty="0"/>
              <a:t> della barca italiana. </a:t>
            </a:r>
          </a:p>
        </p:txBody>
      </p:sp>
      <p:sp>
        <p:nvSpPr>
          <p:cNvPr id="4" name="Segnaposto numero diapositiva 3">
            <a:extLst>
              <a:ext uri="{FF2B5EF4-FFF2-40B4-BE49-F238E27FC236}">
                <a16:creationId xmlns:a16="http://schemas.microsoft.com/office/drawing/2014/main" id="{35C95B8C-1B1A-7CD5-500C-3724BA46792B}"/>
              </a:ext>
            </a:extLst>
          </p:cNvPr>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1680805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95B656E-2947-49D0-B9E7-7C93450CA75B}"/>
              </a:ext>
            </a:extLst>
          </p:cNvPr>
          <p:cNvSpPr>
            <a:spLocks noGrp="1"/>
          </p:cNvSpPr>
          <p:nvPr>
            <p:ph type="title"/>
          </p:nvPr>
        </p:nvSpPr>
        <p:spPr/>
        <p:txBody>
          <a:bodyPr/>
          <a:lstStyle/>
          <a:p>
            <a:pPr algn="ctr"/>
            <a:r>
              <a:rPr lang="it-IT" dirty="0">
                <a:solidFill>
                  <a:srgbClr val="FF0000"/>
                </a:solidFill>
              </a:rPr>
              <a:t>Nautica da diporto</a:t>
            </a:r>
            <a:endParaRPr lang="it-IT" dirty="0"/>
          </a:p>
        </p:txBody>
      </p:sp>
      <p:sp>
        <p:nvSpPr>
          <p:cNvPr id="3" name="Segnaposto contenuto 2">
            <a:extLst>
              <a:ext uri="{FF2B5EF4-FFF2-40B4-BE49-F238E27FC236}">
                <a16:creationId xmlns:a16="http://schemas.microsoft.com/office/drawing/2014/main" id="{3B7632CF-6236-46CD-88E2-5B8DAF757230}"/>
              </a:ext>
            </a:extLst>
          </p:cNvPr>
          <p:cNvSpPr>
            <a:spLocks noGrp="1"/>
          </p:cNvSpPr>
          <p:nvPr>
            <p:ph idx="1"/>
          </p:nvPr>
        </p:nvSpPr>
        <p:spPr/>
        <p:txBody>
          <a:bodyPr>
            <a:normAutofit fontScale="70000" lnSpcReduction="20000"/>
          </a:bodyPr>
          <a:lstStyle/>
          <a:p>
            <a:r>
              <a:rPr lang="it-IT" dirty="0"/>
              <a:t>Danno da inquinamento marino e terzi: </a:t>
            </a:r>
          </a:p>
          <a:p>
            <a:pPr algn="ctr"/>
            <a:r>
              <a:rPr lang="it-IT" dirty="0" err="1"/>
              <a:t>Art.12</a:t>
            </a:r>
            <a:r>
              <a:rPr lang="it-IT" dirty="0"/>
              <a:t> legge 31/12/82 </a:t>
            </a:r>
            <a:r>
              <a:rPr lang="it-IT" dirty="0" err="1"/>
              <a:t>n.979</a:t>
            </a:r>
            <a:endParaRPr lang="it-IT" dirty="0"/>
          </a:p>
          <a:p>
            <a:pPr algn="just"/>
            <a:r>
              <a:rPr lang="it-IT" dirty="0">
                <a:effectLst/>
                <a:latin typeface="Times New Roman" panose="02020603050405020304" pitchFamily="18" charset="0"/>
              </a:rPr>
              <a:t>Il comandante, l'armatore o il proprietario di una nave o il responsabile di un mezzo o di un </a:t>
            </a:r>
            <a:br>
              <a:rPr lang="it-IT" dirty="0"/>
            </a:br>
            <a:r>
              <a:rPr lang="it-IT" dirty="0">
                <a:effectLst/>
                <a:latin typeface="Times New Roman" panose="02020603050405020304" pitchFamily="18" charset="0"/>
              </a:rPr>
              <a:t>impianto situato sulla piattaforma continentale o sulla terraferma, nel caso di avarie o di incidenti </a:t>
            </a:r>
            <a:br>
              <a:rPr lang="it-IT" dirty="0"/>
            </a:br>
            <a:r>
              <a:rPr lang="it-IT" dirty="0">
                <a:effectLst/>
                <a:latin typeface="Times New Roman" panose="02020603050405020304" pitchFamily="18" charset="0"/>
              </a:rPr>
              <a:t>agli stessi, suscettibili di arrecare, attraverso il versamento di idrocarburi o di altre sostanze nocive </a:t>
            </a:r>
            <a:br>
              <a:rPr lang="it-IT" dirty="0"/>
            </a:br>
            <a:r>
              <a:rPr lang="it-IT" dirty="0">
                <a:effectLst/>
                <a:latin typeface="Times New Roman" panose="02020603050405020304" pitchFamily="18" charset="0"/>
              </a:rPr>
              <a:t>o inquinanti, danni all'ambiente marino, al litorale o agli interessi connessi, sono tenuti ad informare </a:t>
            </a:r>
            <a:br>
              <a:rPr lang="it-IT" dirty="0"/>
            </a:br>
            <a:r>
              <a:rPr lang="it-IT" dirty="0">
                <a:effectLst/>
                <a:latin typeface="Times New Roman" panose="02020603050405020304" pitchFamily="18" charset="0"/>
              </a:rPr>
              <a:t>senza indugio l'autorità marittima più vicina al luogo del sinistro, e ad adottare ogni misura che </a:t>
            </a:r>
            <a:br>
              <a:rPr lang="it-IT" dirty="0"/>
            </a:br>
            <a:r>
              <a:rPr lang="it-IT" dirty="0">
                <a:effectLst/>
                <a:latin typeface="Times New Roman" panose="02020603050405020304" pitchFamily="18" charset="0"/>
              </a:rPr>
              <a:t>risulti al momento possibile per evitare ulteriori danni ed eliminare gli effetti dannosi già prodotti. </a:t>
            </a:r>
            <a:br>
              <a:rPr lang="it-IT" dirty="0"/>
            </a:br>
            <a:r>
              <a:rPr lang="it-IT" dirty="0">
                <a:effectLst/>
                <a:latin typeface="Times New Roman" panose="02020603050405020304" pitchFamily="18" charset="0"/>
              </a:rPr>
              <a:t>L'autorità marittima rivolge ai soggetti indicati nel comma precedente immediata diffida a prendere </a:t>
            </a:r>
            <a:br>
              <a:rPr lang="it-IT" dirty="0"/>
            </a:br>
            <a:r>
              <a:rPr lang="it-IT" dirty="0">
                <a:effectLst/>
                <a:latin typeface="Times New Roman" panose="02020603050405020304" pitchFamily="18" charset="0"/>
              </a:rPr>
              <a:t>tutte le misure ritenute necessarie per prevenire il pericolo d'inquinamento e per eliminare gli effetti </a:t>
            </a:r>
            <a:br>
              <a:rPr lang="it-IT" dirty="0"/>
            </a:br>
            <a:r>
              <a:rPr lang="it-IT" dirty="0">
                <a:effectLst/>
                <a:latin typeface="Times New Roman" panose="02020603050405020304" pitchFamily="18" charset="0"/>
              </a:rPr>
              <a:t>già prodotti. Nel caso in cui tale diffida resti senza effetto, o non produca gli effetti sperati in un </a:t>
            </a:r>
            <a:br>
              <a:rPr lang="it-IT" dirty="0"/>
            </a:br>
            <a:r>
              <a:rPr lang="it-IT" dirty="0">
                <a:effectLst/>
                <a:latin typeface="Times New Roman" panose="02020603050405020304" pitchFamily="18" charset="0"/>
              </a:rPr>
              <a:t>periodo di tempo assegnato, l'autorità marittima farà eseguire le misure ritenute necessarie per conto </a:t>
            </a:r>
            <a:br>
              <a:rPr lang="it-IT" dirty="0"/>
            </a:br>
            <a:r>
              <a:rPr lang="it-IT" dirty="0">
                <a:effectLst/>
                <a:latin typeface="Times New Roman" panose="02020603050405020304" pitchFamily="18" charset="0"/>
              </a:rPr>
              <a:t>dell'armatore o del proprietario, recuperando, poi, dagli stessi le spese sostenute. </a:t>
            </a:r>
            <a:br>
              <a:rPr lang="it-IT" dirty="0"/>
            </a:br>
            <a:r>
              <a:rPr lang="it-IT" dirty="0">
                <a:effectLst/>
                <a:latin typeface="Times New Roman" panose="02020603050405020304" pitchFamily="18" charset="0"/>
              </a:rPr>
              <a:t>Nei casi di urgenza, l'autorità marittima farà eseguire per conto dell'armatore o del proprietario le </a:t>
            </a:r>
            <a:br>
              <a:rPr lang="it-IT" dirty="0"/>
            </a:br>
            <a:r>
              <a:rPr lang="it-IT" dirty="0">
                <a:effectLst/>
                <a:latin typeface="Times New Roman" panose="02020603050405020304" pitchFamily="18" charset="0"/>
              </a:rPr>
              <a:t>misure necessarie, recuperandone, poi, le spese, indipendentemente dalla preventiva diffida a </a:t>
            </a:r>
            <a:br>
              <a:rPr lang="it-IT" dirty="0"/>
            </a:br>
            <a:r>
              <a:rPr lang="it-IT" dirty="0">
                <a:effectLst/>
                <a:latin typeface="Times New Roman" panose="02020603050405020304" pitchFamily="18" charset="0"/>
              </a:rPr>
              <a:t>provvedere.</a:t>
            </a:r>
            <a:endParaRPr lang="it-IT" dirty="0"/>
          </a:p>
        </p:txBody>
      </p:sp>
      <p:sp>
        <p:nvSpPr>
          <p:cNvPr id="4" name="Segnaposto numero diapositiva 3">
            <a:extLst>
              <a:ext uri="{FF2B5EF4-FFF2-40B4-BE49-F238E27FC236}">
                <a16:creationId xmlns:a16="http://schemas.microsoft.com/office/drawing/2014/main" id="{748456D4-C646-66EB-1013-67AB8164DAE0}"/>
              </a:ext>
            </a:extLst>
          </p:cNvPr>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1804807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9759C7A-1DC8-48B0-ABE0-650A9FC4C05E}"/>
              </a:ext>
            </a:extLst>
          </p:cNvPr>
          <p:cNvSpPr>
            <a:spLocks noGrp="1"/>
          </p:cNvSpPr>
          <p:nvPr>
            <p:ph type="title"/>
          </p:nvPr>
        </p:nvSpPr>
        <p:spPr/>
        <p:txBody>
          <a:bodyPr/>
          <a:lstStyle/>
          <a:p>
            <a:pPr algn="ctr"/>
            <a:r>
              <a:rPr lang="it-IT" dirty="0">
                <a:solidFill>
                  <a:srgbClr val="FF0000"/>
                </a:solidFill>
              </a:rPr>
              <a:t>Nautica da diporto</a:t>
            </a:r>
            <a:endParaRPr lang="it-IT" dirty="0"/>
          </a:p>
        </p:txBody>
      </p:sp>
      <p:sp>
        <p:nvSpPr>
          <p:cNvPr id="3" name="Segnaposto contenuto 2">
            <a:extLst>
              <a:ext uri="{FF2B5EF4-FFF2-40B4-BE49-F238E27FC236}">
                <a16:creationId xmlns:a16="http://schemas.microsoft.com/office/drawing/2014/main" id="{85BCE8C8-4F98-4E18-9E46-0F2D0DE53CC9}"/>
              </a:ext>
            </a:extLst>
          </p:cNvPr>
          <p:cNvSpPr>
            <a:spLocks noGrp="1"/>
          </p:cNvSpPr>
          <p:nvPr>
            <p:ph idx="1"/>
          </p:nvPr>
        </p:nvSpPr>
        <p:spPr>
          <a:xfrm>
            <a:off x="2773599" y="1392572"/>
            <a:ext cx="7796540" cy="4657372"/>
          </a:xfrm>
        </p:spPr>
        <p:txBody>
          <a:bodyPr>
            <a:normAutofit fontScale="62500" lnSpcReduction="20000"/>
          </a:bodyPr>
          <a:lstStyle/>
          <a:p>
            <a:pPr marL="0" indent="0" algn="ctr">
              <a:buNone/>
            </a:pPr>
            <a:r>
              <a:rPr lang="it-IT" dirty="0">
                <a:effectLst/>
                <a:latin typeface="Times New Roman" panose="02020603050405020304" pitchFamily="18" charset="0"/>
              </a:rPr>
              <a:t>Art. 11 </a:t>
            </a:r>
          </a:p>
          <a:p>
            <a:pPr algn="just"/>
            <a:r>
              <a:rPr lang="it-IT" dirty="0">
                <a:effectLst/>
                <a:latin typeface="Times New Roman" panose="02020603050405020304" pitchFamily="18" charset="0"/>
              </a:rPr>
              <a:t>Nel caso di inquinamento o di imminente pericolo di inquinamento delle acque del mare causato da  immissioni, anche accidentali, di idrocarburi o di altre sostanze nocive, provenienti da qualsiasi fonte o suscettibili di arrecare danni all'ambiente marino, al litorale e agli interessi connessi, l'autorità marittima, nella cui area di competenza si verifichi l'inquinamento o la minaccia di inquinamento, è tenuta a disporre tutte le misure necessarie, non escluse quelle per la rimozione del carico o del natante, allo scopo di prevenire od eliminare gli effetti inquinanti ovvero attenuarli qualora risultasse tecnicamente impossibile eliminarli. </a:t>
            </a:r>
            <a:br>
              <a:rPr lang="it-IT" dirty="0"/>
            </a:br>
            <a:r>
              <a:rPr lang="it-IT" dirty="0">
                <a:effectLst/>
                <a:latin typeface="Times New Roman" panose="02020603050405020304" pitchFamily="18" charset="0"/>
              </a:rPr>
              <a:t>Qualora il pericolo di inquinamento o l'inquinamento in atto sia tale da determinare una situazione di emergenza, il capo del compartimento marittimo competente per territorio dichiara l'emergenza locale, dandone immediata comunicazione al Ministro della marina mercantile, ed assume la direzione di tutte le operazioni sulla base del piano operativo di pronto intervento locale, ferme restando le attribuzioni di ogni amministrazione nell'esecuzione dei compiti di istituto, da lui adottato d'intesa con gli organi del servizio nazionale della protezione civile. </a:t>
            </a:r>
            <a:br>
              <a:rPr lang="it-IT" dirty="0"/>
            </a:br>
            <a:r>
              <a:rPr lang="it-IT" dirty="0">
                <a:effectLst/>
                <a:latin typeface="Times New Roman" panose="02020603050405020304" pitchFamily="18" charset="0"/>
              </a:rPr>
              <a:t>Il Ministro della marina mercantile dà immediata comunicazione della dichiarazione di emergenza locale al servizio nazionale della protezione civile tramite l'Ispettorato centrale per la difesa del mare di cui al successivo art. 34. </a:t>
            </a:r>
            <a:br>
              <a:rPr lang="it-IT" dirty="0"/>
            </a:br>
            <a:r>
              <a:rPr lang="it-IT" dirty="0">
                <a:effectLst/>
                <a:latin typeface="Times New Roman" panose="02020603050405020304" pitchFamily="18" charset="0"/>
              </a:rPr>
              <a:t>Quando l'emergenza non è fronteggiabile con i mezzi di cui il Ministero della marina mercantile dispone, il Ministro della marina mercantile chiede al Ministro della protezione civile di promuovere la dichiarazione di emergenza nazionale(1). In tal caso il Ministro della protezione civile assume la direzione di tutte le operazioni sulla base del piano di pronto intervento nazionale </a:t>
            </a:r>
            <a:br>
              <a:rPr lang="it-IT" dirty="0"/>
            </a:br>
            <a:r>
              <a:rPr lang="it-IT" dirty="0">
                <a:effectLst/>
                <a:latin typeface="Times New Roman" panose="02020603050405020304" pitchFamily="18" charset="0"/>
              </a:rPr>
              <a:t>adottato dagli organi del servizio nazionale per la protezione civile.</a:t>
            </a:r>
            <a:endParaRPr lang="it-IT" dirty="0"/>
          </a:p>
        </p:txBody>
      </p:sp>
      <p:sp>
        <p:nvSpPr>
          <p:cNvPr id="4" name="Segnaposto numero diapositiva 3">
            <a:extLst>
              <a:ext uri="{FF2B5EF4-FFF2-40B4-BE49-F238E27FC236}">
                <a16:creationId xmlns:a16="http://schemas.microsoft.com/office/drawing/2014/main" id="{46BDE57C-D977-3D9D-670A-BFFAA84F8F3A}"/>
              </a:ext>
            </a:extLst>
          </p:cNvPr>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18918779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AC54E99-66E9-1DF6-04D1-7E1BA7C5F3F0}"/>
              </a:ext>
            </a:extLst>
          </p:cNvPr>
          <p:cNvSpPr>
            <a:spLocks noGrp="1"/>
          </p:cNvSpPr>
          <p:nvPr>
            <p:ph type="title"/>
          </p:nvPr>
        </p:nvSpPr>
        <p:spPr/>
        <p:txBody>
          <a:bodyPr/>
          <a:lstStyle/>
          <a:p>
            <a:pPr algn="ctr"/>
            <a:r>
              <a:rPr lang="it-IT" dirty="0">
                <a:solidFill>
                  <a:srgbClr val="FF0000"/>
                </a:solidFill>
              </a:rPr>
              <a:t>Nautica da diporto</a:t>
            </a:r>
            <a:endParaRPr lang="it-IT" dirty="0"/>
          </a:p>
        </p:txBody>
      </p:sp>
      <p:sp>
        <p:nvSpPr>
          <p:cNvPr id="3" name="Segnaposto contenuto 2">
            <a:extLst>
              <a:ext uri="{FF2B5EF4-FFF2-40B4-BE49-F238E27FC236}">
                <a16:creationId xmlns:a16="http://schemas.microsoft.com/office/drawing/2014/main" id="{D305DA08-10F1-57F2-B50B-E320CE908DE3}"/>
              </a:ext>
            </a:extLst>
          </p:cNvPr>
          <p:cNvSpPr>
            <a:spLocks noGrp="1"/>
          </p:cNvSpPr>
          <p:nvPr>
            <p:ph idx="1"/>
          </p:nvPr>
        </p:nvSpPr>
        <p:spPr/>
        <p:txBody>
          <a:bodyPr>
            <a:normAutofit fontScale="70000" lnSpcReduction="20000"/>
          </a:bodyPr>
          <a:lstStyle/>
          <a:p>
            <a:r>
              <a:rPr lang="it-IT" dirty="0"/>
              <a:t>Che copertura avrebbe il natante se l’armatore decidesse di navigare con condizioni estreme? Sarebbe un atto temerario? La copertura corpi opererebbe?</a:t>
            </a:r>
          </a:p>
          <a:p>
            <a:r>
              <a:rPr lang="it-IT" dirty="0">
                <a:solidFill>
                  <a:schemeClr val="bg1">
                    <a:lumMod val="95000"/>
                    <a:lumOff val="5000"/>
                  </a:schemeClr>
                </a:solidFill>
                <a:highlight>
                  <a:srgbClr val="FFFF00"/>
                </a:highlight>
              </a:rPr>
              <a:t>Colpa grave armatore: </a:t>
            </a:r>
            <a:r>
              <a:rPr lang="it-IT" dirty="0"/>
              <a:t>La colpa è "grave" quando la violazione dell'obbligo di diligenza è particolarmente grossolana, con un discostamento molto evidente del comportamento dalle regole di diligenza, prudenza e perizia che il caso concreto avrebbe richiesto di osservare.</a:t>
            </a:r>
          </a:p>
          <a:p>
            <a:r>
              <a:rPr lang="it-IT" dirty="0">
                <a:solidFill>
                  <a:schemeClr val="bg1">
                    <a:lumMod val="95000"/>
                    <a:lumOff val="5000"/>
                  </a:schemeClr>
                </a:solidFill>
                <a:highlight>
                  <a:srgbClr val="FFFF00"/>
                </a:highlight>
              </a:rPr>
              <a:t>Per colpa nautica </a:t>
            </a:r>
            <a:r>
              <a:rPr lang="it-IT" dirty="0"/>
              <a:t>devono intendersi quei comportamenti caratterizzati da negligenza, imprudenza o imperizia nell’espletamento di mansioni relative alla conduzione dell’imbarcazione (si parla a questo proposito di colpa “nella navigazione”, con riferimento, ad esempio, ad errori di manovra, di rotta, di ancoraggio) oppure alla manutenzione e dunque al funzionamento di quanto necessario alla navigazione (la cosiddetta colpa “nell’amministrazione della nave”).</a:t>
            </a:r>
          </a:p>
          <a:p>
            <a:r>
              <a:rPr lang="it-IT" dirty="0"/>
              <a:t>Problema dell’ancoraggio: oggi i consueti ormeggi sono sufficienti? Se barca è alata? </a:t>
            </a:r>
          </a:p>
        </p:txBody>
      </p:sp>
      <p:sp>
        <p:nvSpPr>
          <p:cNvPr id="4" name="Segnaposto numero diapositiva 3">
            <a:extLst>
              <a:ext uri="{FF2B5EF4-FFF2-40B4-BE49-F238E27FC236}">
                <a16:creationId xmlns:a16="http://schemas.microsoft.com/office/drawing/2014/main" id="{D2DB7C91-CA4A-DE3A-2EC5-38A59C0E7FBA}"/>
              </a:ext>
            </a:extLst>
          </p:cNvPr>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37847407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936A03-A4BB-468E-A947-40719C785795}"/>
              </a:ext>
            </a:extLst>
          </p:cNvPr>
          <p:cNvSpPr>
            <a:spLocks noGrp="1"/>
          </p:cNvSpPr>
          <p:nvPr>
            <p:ph type="title"/>
          </p:nvPr>
        </p:nvSpPr>
        <p:spPr/>
        <p:txBody>
          <a:bodyPr/>
          <a:lstStyle/>
          <a:p>
            <a:pPr algn="ctr"/>
            <a:r>
              <a:rPr lang="it-IT" dirty="0">
                <a:solidFill>
                  <a:srgbClr val="FF0000"/>
                </a:solidFill>
              </a:rPr>
              <a:t>Porti «sicuri»</a:t>
            </a:r>
          </a:p>
        </p:txBody>
      </p:sp>
      <p:sp>
        <p:nvSpPr>
          <p:cNvPr id="3" name="Segnaposto contenuto 2">
            <a:extLst>
              <a:ext uri="{FF2B5EF4-FFF2-40B4-BE49-F238E27FC236}">
                <a16:creationId xmlns:a16="http://schemas.microsoft.com/office/drawing/2014/main" id="{A0DF298C-E3D1-4CD0-AA11-54C29DF5F9B5}"/>
              </a:ext>
            </a:extLst>
          </p:cNvPr>
          <p:cNvSpPr>
            <a:spLocks noGrp="1"/>
          </p:cNvSpPr>
          <p:nvPr>
            <p:ph idx="1"/>
          </p:nvPr>
        </p:nvSpPr>
        <p:spPr/>
        <p:txBody>
          <a:bodyPr>
            <a:normAutofit lnSpcReduction="10000"/>
          </a:bodyPr>
          <a:lstStyle/>
          <a:p>
            <a:pPr algn="just"/>
            <a:r>
              <a:rPr lang="it-IT" dirty="0"/>
              <a:t>Porto sicuro: al momento in Italia non vi è una definizione di porto sicuro, ovvero non vengono riconosciuti a livello assicurativo degli standard minimi per definire sicuro il porto e quindi far valere la copertura assicurativa o meno. Sicuramente se ci fosse una “classifica” sarebbe interessante e quindi assicurativamente attraente, ma sarebbe anzitutto necessario individuare dei profili comuni. Il problema sarebbe quindi capire che cosa succede a chi non rientra in queste classifiche o vi rientra solo parzialmente…potrebbero essere penalizzati?. Invero come tutte le classificazioni si potrebbero generare dibatti su chi le ha redatte o create. </a:t>
            </a:r>
          </a:p>
        </p:txBody>
      </p:sp>
      <p:sp>
        <p:nvSpPr>
          <p:cNvPr id="4" name="Segnaposto numero diapositiva 3">
            <a:extLst>
              <a:ext uri="{FF2B5EF4-FFF2-40B4-BE49-F238E27FC236}">
                <a16:creationId xmlns:a16="http://schemas.microsoft.com/office/drawing/2014/main" id="{B20C13A2-58B2-A824-F2EB-523E07CA96BE}"/>
              </a:ext>
            </a:extLst>
          </p:cNvPr>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10589369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EDBE31-0918-43DA-B869-573C65B9FB0D}"/>
              </a:ext>
            </a:extLst>
          </p:cNvPr>
          <p:cNvSpPr>
            <a:spLocks noGrp="1"/>
          </p:cNvSpPr>
          <p:nvPr>
            <p:ph type="title"/>
          </p:nvPr>
        </p:nvSpPr>
        <p:spPr>
          <a:xfrm>
            <a:off x="2502751" y="539608"/>
            <a:ext cx="7958331" cy="1077229"/>
          </a:xfrm>
        </p:spPr>
        <p:txBody>
          <a:bodyPr/>
          <a:lstStyle/>
          <a:p>
            <a:pPr algn="ctr"/>
            <a:br>
              <a:rPr lang="it-IT" dirty="0">
                <a:solidFill>
                  <a:srgbClr val="FF0000"/>
                </a:solidFill>
              </a:rPr>
            </a:br>
            <a:r>
              <a:rPr lang="it-IT" dirty="0">
                <a:solidFill>
                  <a:srgbClr val="FF0000"/>
                </a:solidFill>
              </a:rPr>
              <a:t>Responsabilità delle marine</a:t>
            </a:r>
          </a:p>
        </p:txBody>
      </p:sp>
      <p:sp>
        <p:nvSpPr>
          <p:cNvPr id="3" name="Segnaposto contenuto 2">
            <a:extLst>
              <a:ext uri="{FF2B5EF4-FFF2-40B4-BE49-F238E27FC236}">
                <a16:creationId xmlns:a16="http://schemas.microsoft.com/office/drawing/2014/main" id="{63304755-997E-49BE-A30A-2F27367EF7B8}"/>
              </a:ext>
            </a:extLst>
          </p:cNvPr>
          <p:cNvSpPr>
            <a:spLocks noGrp="1"/>
          </p:cNvSpPr>
          <p:nvPr>
            <p:ph idx="1"/>
          </p:nvPr>
        </p:nvSpPr>
        <p:spPr/>
        <p:txBody>
          <a:bodyPr>
            <a:normAutofit fontScale="92500" lnSpcReduction="20000"/>
          </a:bodyPr>
          <a:lstStyle/>
          <a:p>
            <a:pPr algn="just"/>
            <a:r>
              <a:rPr lang="it-IT" dirty="0"/>
              <a:t>La Corte Costituzionale ha sempre ribadito che il contratto è assimilabile ad una </a:t>
            </a:r>
            <a:r>
              <a:rPr lang="it-IT" u="sng" dirty="0"/>
              <a:t>locazione</a:t>
            </a:r>
            <a:r>
              <a:rPr lang="it-IT" dirty="0"/>
              <a:t> e quindi senza responsabilità del gestore  a meno che nel contratto non vi siano clausole definite come “</a:t>
            </a:r>
            <a:r>
              <a:rPr lang="it-IT" u="sng" dirty="0"/>
              <a:t>custodia</a:t>
            </a:r>
            <a:r>
              <a:rPr lang="it-IT" dirty="0"/>
              <a:t>” o simili.</a:t>
            </a:r>
          </a:p>
          <a:p>
            <a:pPr algn="just"/>
            <a:r>
              <a:rPr lang="it-IT" dirty="0"/>
              <a:t>Solo in questo ultimo caso allora vi è possibilità di interpretazione in tal senso  dunque, il contratto di ormeggio “non può essere assunto ipso iure nella categoria del contratto di deposito, potendo avere ad oggetto la semplice messa a disposizione ed utilizzazione delle strutture portuali ovvero estendersi alla custodia dell'imbarcazione: nel primo caso lo stesso è assimilabile alla locazione e solo nel secondo al deposito, da cui discende l'obbligo di custodire il natante e di restituirlo nello stato in cui è stato consegnato”.</a:t>
            </a:r>
          </a:p>
          <a:p>
            <a:endParaRPr lang="it-IT" dirty="0"/>
          </a:p>
        </p:txBody>
      </p:sp>
      <p:sp>
        <p:nvSpPr>
          <p:cNvPr id="4" name="Segnaposto numero diapositiva 3">
            <a:extLst>
              <a:ext uri="{FF2B5EF4-FFF2-40B4-BE49-F238E27FC236}">
                <a16:creationId xmlns:a16="http://schemas.microsoft.com/office/drawing/2014/main" id="{4927A152-7616-8B1D-8644-E7E3E64E97EF}"/>
              </a:ext>
            </a:extLst>
          </p:cNvPr>
          <p:cNvSpPr>
            <a:spLocks noGrp="1"/>
          </p:cNvSpPr>
          <p:nvPr>
            <p:ph type="sldNum" sz="quarter" idx="12"/>
          </p:nvPr>
        </p:nvSpPr>
        <p:spPr/>
        <p:txBody>
          <a:bodyPr/>
          <a:lstStyle/>
          <a:p>
            <a:fld id="{6D22F896-40B5-4ADD-8801-0D06FADFA095}" type="slidenum">
              <a:rPr lang="en-US" smtClean="0"/>
              <a:t>9</a:t>
            </a:fld>
            <a:endParaRPr lang="en-US" dirty="0"/>
          </a:p>
        </p:txBody>
      </p:sp>
    </p:spTree>
    <p:extLst>
      <p:ext uri="{BB962C8B-B14F-4D97-AF65-F5344CB8AC3E}">
        <p14:creationId xmlns:p14="http://schemas.microsoft.com/office/powerpoint/2010/main" val="422259909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dison">
  <a:themeElements>
    <a:clrScheme name="Madison">
      <a:dk1>
        <a:sysClr val="windowText" lastClr="000000"/>
      </a:dk1>
      <a:lt1>
        <a:sysClr val="window" lastClr="FFFFFF"/>
      </a:lt1>
      <a:dk2>
        <a:srgbClr val="1F2D29"/>
      </a:dk2>
      <a:lt2>
        <a:srgbClr val="C5FAEB"/>
      </a:lt2>
      <a:accent1>
        <a:srgbClr val="A1D68B"/>
      </a:accent1>
      <a:accent2>
        <a:srgbClr val="5EC795"/>
      </a:accent2>
      <a:accent3>
        <a:srgbClr val="4DADCF"/>
      </a:accent3>
      <a:accent4>
        <a:srgbClr val="CDB756"/>
      </a:accent4>
      <a:accent5>
        <a:srgbClr val="E29C36"/>
      </a:accent5>
      <a:accent6>
        <a:srgbClr val="8EC0C1"/>
      </a:accent6>
      <a:hlink>
        <a:srgbClr val="6D9D9B"/>
      </a:hlink>
      <a:folHlink>
        <a:srgbClr val="6D8583"/>
      </a:folHlink>
    </a:clrScheme>
    <a:fontScheme name="Madison">
      <a:majorFont>
        <a:latin typeface="Arial" panose="020B0604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dison">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Madison" id="{025CB5FB-2DD3-45EE-B6F0-CC461540EB19}" vid="{6AC10936-2DFC-4054-9ADF-B5E2C5F86190}"/>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{C06E4065-D3AF-4CB2-A4E9-636AC03C966A}tf16401375</Template>
  <TotalTime>0</TotalTime>
  <Words>1941</Words>
  <Application>Microsoft Office PowerPoint</Application>
  <PresentationFormat>Widescreen</PresentationFormat>
  <Paragraphs>73</Paragraphs>
  <Slides>15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MS Shell Dlg 2</vt:lpstr>
      <vt:lpstr>Times New Roman</vt:lpstr>
      <vt:lpstr>Wingdings</vt:lpstr>
      <vt:lpstr>Wingdings 3</vt:lpstr>
      <vt:lpstr>Madison</vt:lpstr>
      <vt:lpstr>Eventi estremi: le assicurazioni per natanti, marine e merci. </vt:lpstr>
      <vt:lpstr>Contratto assicurativo</vt:lpstr>
      <vt:lpstr>Nautica da diporto</vt:lpstr>
      <vt:lpstr>Nautica da diporto</vt:lpstr>
      <vt:lpstr>Nautica da diporto</vt:lpstr>
      <vt:lpstr>Nautica da diporto</vt:lpstr>
      <vt:lpstr>Nautica da diporto</vt:lpstr>
      <vt:lpstr>Porti «sicuri»</vt:lpstr>
      <vt:lpstr> Responsabilità delle marine</vt:lpstr>
      <vt:lpstr>Marine e porti </vt:lpstr>
      <vt:lpstr>Marine e porti</vt:lpstr>
      <vt:lpstr>Responsabilità dei progettisti, periti e manutentori </vt:lpstr>
      <vt:lpstr>Eventi estremi estensioni ed idee</vt:lpstr>
      <vt:lpstr>Copertura merci trasportate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Eventi estremi: profili di responsabilità per armatori, marine e progettisti</dc:title>
  <dc:creator>Campanella Castelvecchi Lorenzo</dc:creator>
  <cp:lastModifiedBy>Eugenio PUGLIESE CARRATELLI</cp:lastModifiedBy>
  <cp:revision>17</cp:revision>
  <cp:lastPrinted>2021-10-04T14:42:19Z</cp:lastPrinted>
  <dcterms:created xsi:type="dcterms:W3CDTF">2021-10-04T07:29:24Z</dcterms:created>
  <dcterms:modified xsi:type="dcterms:W3CDTF">2022-10-07T17:26:18Z</dcterms:modified>
</cp:coreProperties>
</file>