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9" r:id="rId2"/>
    <p:sldId id="273" r:id="rId3"/>
    <p:sldId id="355" r:id="rId4"/>
    <p:sldId id="263" r:id="rId5"/>
    <p:sldId id="282" r:id="rId6"/>
    <p:sldId id="323" r:id="rId7"/>
    <p:sldId id="348" r:id="rId8"/>
    <p:sldId id="352" r:id="rId9"/>
    <p:sldId id="350" r:id="rId10"/>
    <p:sldId id="278" r:id="rId11"/>
    <p:sldId id="280" r:id="rId12"/>
    <p:sldId id="269" r:id="rId13"/>
    <p:sldId id="315" r:id="rId14"/>
    <p:sldId id="266" r:id="rId15"/>
    <p:sldId id="274" r:id="rId16"/>
    <p:sldId id="349" r:id="rId17"/>
    <p:sldId id="319" r:id="rId18"/>
    <p:sldId id="347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A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87500" autoAdjust="0"/>
  </p:normalViewPr>
  <p:slideViewPr>
    <p:cSldViewPr snapToGrid="0">
      <p:cViewPr varScale="1">
        <p:scale>
          <a:sx n="82" d="100"/>
          <a:sy n="82" d="100"/>
        </p:scale>
        <p:origin x="734" y="77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F74D5-5BCC-4DAF-90A1-C3A3FC01A4A3}" type="datetimeFigureOut">
              <a:rPr lang="it-IT" smtClean="0"/>
              <a:t>27/10/2022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9AE50-0975-4D06-B87A-E97E39DFBCB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8048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407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01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663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3342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2037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7299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0543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49AE50-0975-4D06-B87A-E97E39DFBCBB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6878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4ADF44-E42C-4CDE-9B5D-18ED61FBCE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89500" y="2235200"/>
            <a:ext cx="7302500" cy="4622800"/>
          </a:xfrm>
          <a:custGeom>
            <a:avLst/>
            <a:gdLst>
              <a:gd name="connsiteX0" fmla="*/ 0 w 7302500"/>
              <a:gd name="connsiteY0" fmla="*/ 0 h 4622800"/>
              <a:gd name="connsiteX1" fmla="*/ 7302500 w 7302500"/>
              <a:gd name="connsiteY1" fmla="*/ 0 h 4622800"/>
              <a:gd name="connsiteX2" fmla="*/ 7302500 w 7302500"/>
              <a:gd name="connsiteY2" fmla="*/ 4622800 h 4622800"/>
              <a:gd name="connsiteX3" fmla="*/ 0 w 7302500"/>
              <a:gd name="connsiteY3" fmla="*/ 4622800 h 462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02500" h="4622800">
                <a:moveTo>
                  <a:pt x="0" y="0"/>
                </a:moveTo>
                <a:lnTo>
                  <a:pt x="7302500" y="0"/>
                </a:lnTo>
                <a:lnTo>
                  <a:pt x="7302500" y="4622800"/>
                </a:lnTo>
                <a:lnTo>
                  <a:pt x="0" y="4622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52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F238A1-731C-4E2A-85D9-1AA4E84729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81520" y="1868158"/>
            <a:ext cx="2195274" cy="2195274"/>
          </a:xfrm>
          <a:custGeom>
            <a:avLst/>
            <a:gdLst>
              <a:gd name="connsiteX0" fmla="*/ 1097637 w 2195274"/>
              <a:gd name="connsiteY0" fmla="*/ 0 h 2195274"/>
              <a:gd name="connsiteX1" fmla="*/ 2195274 w 2195274"/>
              <a:gd name="connsiteY1" fmla="*/ 1097637 h 2195274"/>
              <a:gd name="connsiteX2" fmla="*/ 1097637 w 2195274"/>
              <a:gd name="connsiteY2" fmla="*/ 2195274 h 2195274"/>
              <a:gd name="connsiteX3" fmla="*/ 0 w 2195274"/>
              <a:gd name="connsiteY3" fmla="*/ 1097637 h 2195274"/>
              <a:gd name="connsiteX4" fmla="*/ 1097637 w 2195274"/>
              <a:gd name="connsiteY4" fmla="*/ 0 h 219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5274" h="2195274">
                <a:moveTo>
                  <a:pt x="1097637" y="0"/>
                </a:moveTo>
                <a:cubicBezTo>
                  <a:pt x="1703845" y="0"/>
                  <a:pt x="2195274" y="491429"/>
                  <a:pt x="2195274" y="1097637"/>
                </a:cubicBezTo>
                <a:cubicBezTo>
                  <a:pt x="2195274" y="1703845"/>
                  <a:pt x="1703845" y="2195274"/>
                  <a:pt x="1097637" y="2195274"/>
                </a:cubicBezTo>
                <a:cubicBezTo>
                  <a:pt x="491429" y="2195274"/>
                  <a:pt x="0" y="1703845"/>
                  <a:pt x="0" y="1097637"/>
                </a:cubicBezTo>
                <a:cubicBezTo>
                  <a:pt x="0" y="491429"/>
                  <a:pt x="491429" y="0"/>
                  <a:pt x="10976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AD82CBE-FC81-4E08-B240-9B8C5CDE99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90898" y="1868158"/>
            <a:ext cx="2195274" cy="2195274"/>
          </a:xfrm>
          <a:custGeom>
            <a:avLst/>
            <a:gdLst>
              <a:gd name="connsiteX0" fmla="*/ 1097637 w 2195274"/>
              <a:gd name="connsiteY0" fmla="*/ 0 h 2195274"/>
              <a:gd name="connsiteX1" fmla="*/ 2195274 w 2195274"/>
              <a:gd name="connsiteY1" fmla="*/ 1097637 h 2195274"/>
              <a:gd name="connsiteX2" fmla="*/ 1097637 w 2195274"/>
              <a:gd name="connsiteY2" fmla="*/ 2195274 h 2195274"/>
              <a:gd name="connsiteX3" fmla="*/ 0 w 2195274"/>
              <a:gd name="connsiteY3" fmla="*/ 1097637 h 2195274"/>
              <a:gd name="connsiteX4" fmla="*/ 1097637 w 2195274"/>
              <a:gd name="connsiteY4" fmla="*/ 0 h 219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5274" h="2195274">
                <a:moveTo>
                  <a:pt x="1097637" y="0"/>
                </a:moveTo>
                <a:cubicBezTo>
                  <a:pt x="1703845" y="0"/>
                  <a:pt x="2195274" y="491429"/>
                  <a:pt x="2195274" y="1097637"/>
                </a:cubicBezTo>
                <a:cubicBezTo>
                  <a:pt x="2195274" y="1703845"/>
                  <a:pt x="1703845" y="2195274"/>
                  <a:pt x="1097637" y="2195274"/>
                </a:cubicBezTo>
                <a:cubicBezTo>
                  <a:pt x="491429" y="2195274"/>
                  <a:pt x="0" y="1703845"/>
                  <a:pt x="0" y="1097637"/>
                </a:cubicBezTo>
                <a:cubicBezTo>
                  <a:pt x="0" y="491429"/>
                  <a:pt x="491429" y="0"/>
                  <a:pt x="10976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3EC32A1-E1DB-4957-A7B7-DC05AD0473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00277" y="1868158"/>
            <a:ext cx="2195274" cy="2195274"/>
          </a:xfrm>
          <a:custGeom>
            <a:avLst/>
            <a:gdLst>
              <a:gd name="connsiteX0" fmla="*/ 1097637 w 2195274"/>
              <a:gd name="connsiteY0" fmla="*/ 0 h 2195274"/>
              <a:gd name="connsiteX1" fmla="*/ 2195274 w 2195274"/>
              <a:gd name="connsiteY1" fmla="*/ 1097637 h 2195274"/>
              <a:gd name="connsiteX2" fmla="*/ 1097637 w 2195274"/>
              <a:gd name="connsiteY2" fmla="*/ 2195274 h 2195274"/>
              <a:gd name="connsiteX3" fmla="*/ 0 w 2195274"/>
              <a:gd name="connsiteY3" fmla="*/ 1097637 h 2195274"/>
              <a:gd name="connsiteX4" fmla="*/ 1097637 w 2195274"/>
              <a:gd name="connsiteY4" fmla="*/ 0 h 219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5274" h="2195274">
                <a:moveTo>
                  <a:pt x="1097637" y="0"/>
                </a:moveTo>
                <a:cubicBezTo>
                  <a:pt x="1703845" y="0"/>
                  <a:pt x="2195274" y="491429"/>
                  <a:pt x="2195274" y="1097637"/>
                </a:cubicBezTo>
                <a:cubicBezTo>
                  <a:pt x="2195274" y="1703845"/>
                  <a:pt x="1703845" y="2195274"/>
                  <a:pt x="1097637" y="2195274"/>
                </a:cubicBezTo>
                <a:cubicBezTo>
                  <a:pt x="491429" y="2195274"/>
                  <a:pt x="0" y="1703845"/>
                  <a:pt x="0" y="1097637"/>
                </a:cubicBezTo>
                <a:cubicBezTo>
                  <a:pt x="0" y="491429"/>
                  <a:pt x="491429" y="0"/>
                  <a:pt x="10976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905ED0-1EC4-440B-A2C6-92C7B7F9BD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2142" y="1868158"/>
            <a:ext cx="2195274" cy="2195274"/>
          </a:xfrm>
          <a:custGeom>
            <a:avLst/>
            <a:gdLst>
              <a:gd name="connsiteX0" fmla="*/ 1097637 w 2195274"/>
              <a:gd name="connsiteY0" fmla="*/ 0 h 2195274"/>
              <a:gd name="connsiteX1" fmla="*/ 2195274 w 2195274"/>
              <a:gd name="connsiteY1" fmla="*/ 1097637 h 2195274"/>
              <a:gd name="connsiteX2" fmla="*/ 1097637 w 2195274"/>
              <a:gd name="connsiteY2" fmla="*/ 2195274 h 2195274"/>
              <a:gd name="connsiteX3" fmla="*/ 0 w 2195274"/>
              <a:gd name="connsiteY3" fmla="*/ 1097637 h 2195274"/>
              <a:gd name="connsiteX4" fmla="*/ 1097637 w 2195274"/>
              <a:gd name="connsiteY4" fmla="*/ 0 h 219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5274" h="2195274">
                <a:moveTo>
                  <a:pt x="1097637" y="0"/>
                </a:moveTo>
                <a:cubicBezTo>
                  <a:pt x="1703845" y="0"/>
                  <a:pt x="2195274" y="491429"/>
                  <a:pt x="2195274" y="1097637"/>
                </a:cubicBezTo>
                <a:cubicBezTo>
                  <a:pt x="2195274" y="1703845"/>
                  <a:pt x="1703845" y="2195274"/>
                  <a:pt x="1097637" y="2195274"/>
                </a:cubicBezTo>
                <a:cubicBezTo>
                  <a:pt x="491429" y="2195274"/>
                  <a:pt x="0" y="1703845"/>
                  <a:pt x="0" y="1097637"/>
                </a:cubicBezTo>
                <a:cubicBezTo>
                  <a:pt x="0" y="491429"/>
                  <a:pt x="491429" y="0"/>
                  <a:pt x="109763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14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68458D8-668C-4720-96C7-6862E003EA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66875" y="0"/>
            <a:ext cx="3590926" cy="4486275"/>
          </a:xfrm>
          <a:custGeom>
            <a:avLst/>
            <a:gdLst>
              <a:gd name="connsiteX0" fmla="*/ 0 w 3590926"/>
              <a:gd name="connsiteY0" fmla="*/ 0 h 4486275"/>
              <a:gd name="connsiteX1" fmla="*/ 3590926 w 3590926"/>
              <a:gd name="connsiteY1" fmla="*/ 0 h 4486275"/>
              <a:gd name="connsiteX2" fmla="*/ 3590926 w 3590926"/>
              <a:gd name="connsiteY2" fmla="*/ 4486275 h 4486275"/>
              <a:gd name="connsiteX3" fmla="*/ 0 w 3590926"/>
              <a:gd name="connsiteY3" fmla="*/ 4486275 h 448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0926" h="4486275">
                <a:moveTo>
                  <a:pt x="0" y="0"/>
                </a:moveTo>
                <a:lnTo>
                  <a:pt x="3590926" y="0"/>
                </a:lnTo>
                <a:lnTo>
                  <a:pt x="3590926" y="4486275"/>
                </a:lnTo>
                <a:lnTo>
                  <a:pt x="0" y="44862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C1F239F-2089-49B8-AEA4-21F3469C96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81350" y="5058562"/>
            <a:ext cx="4127850" cy="1799438"/>
          </a:xfrm>
          <a:custGeom>
            <a:avLst/>
            <a:gdLst>
              <a:gd name="connsiteX0" fmla="*/ 0 w 4127850"/>
              <a:gd name="connsiteY0" fmla="*/ 0 h 1799438"/>
              <a:gd name="connsiteX1" fmla="*/ 4127850 w 4127850"/>
              <a:gd name="connsiteY1" fmla="*/ 0 h 1799438"/>
              <a:gd name="connsiteX2" fmla="*/ 4127850 w 4127850"/>
              <a:gd name="connsiteY2" fmla="*/ 1799438 h 1799438"/>
              <a:gd name="connsiteX3" fmla="*/ 0 w 4127850"/>
              <a:gd name="connsiteY3" fmla="*/ 1799438 h 179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850" h="1799438">
                <a:moveTo>
                  <a:pt x="0" y="0"/>
                </a:moveTo>
                <a:lnTo>
                  <a:pt x="4127850" y="0"/>
                </a:lnTo>
                <a:lnTo>
                  <a:pt x="4127850" y="1799438"/>
                </a:lnTo>
                <a:lnTo>
                  <a:pt x="0" y="179943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07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28D7E38-69EA-44E2-8088-5C08550C6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7258" y="968829"/>
            <a:ext cx="3309257" cy="4920343"/>
          </a:xfrm>
          <a:custGeom>
            <a:avLst/>
            <a:gdLst>
              <a:gd name="connsiteX0" fmla="*/ 0 w 3309257"/>
              <a:gd name="connsiteY0" fmla="*/ 0 h 4920343"/>
              <a:gd name="connsiteX1" fmla="*/ 3309257 w 3309257"/>
              <a:gd name="connsiteY1" fmla="*/ 0 h 4920343"/>
              <a:gd name="connsiteX2" fmla="*/ 3309257 w 3309257"/>
              <a:gd name="connsiteY2" fmla="*/ 4920343 h 4920343"/>
              <a:gd name="connsiteX3" fmla="*/ 0 w 3309257"/>
              <a:gd name="connsiteY3" fmla="*/ 4920343 h 492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4920343">
                <a:moveTo>
                  <a:pt x="0" y="0"/>
                </a:moveTo>
                <a:lnTo>
                  <a:pt x="3309257" y="0"/>
                </a:lnTo>
                <a:lnTo>
                  <a:pt x="3309257" y="4920343"/>
                </a:lnTo>
                <a:lnTo>
                  <a:pt x="0" y="49203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27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28D7E38-69EA-44E2-8088-5C08550C6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41372" y="968829"/>
            <a:ext cx="3309257" cy="4920343"/>
          </a:xfrm>
          <a:custGeom>
            <a:avLst/>
            <a:gdLst>
              <a:gd name="connsiteX0" fmla="*/ 0 w 3309257"/>
              <a:gd name="connsiteY0" fmla="*/ 0 h 4920343"/>
              <a:gd name="connsiteX1" fmla="*/ 3309257 w 3309257"/>
              <a:gd name="connsiteY1" fmla="*/ 0 h 4920343"/>
              <a:gd name="connsiteX2" fmla="*/ 3309257 w 3309257"/>
              <a:gd name="connsiteY2" fmla="*/ 4920343 h 4920343"/>
              <a:gd name="connsiteX3" fmla="*/ 0 w 3309257"/>
              <a:gd name="connsiteY3" fmla="*/ 4920343 h 492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4920343">
                <a:moveTo>
                  <a:pt x="0" y="0"/>
                </a:moveTo>
                <a:lnTo>
                  <a:pt x="3309257" y="0"/>
                </a:lnTo>
                <a:lnTo>
                  <a:pt x="3309257" y="4920343"/>
                </a:lnTo>
                <a:lnTo>
                  <a:pt x="0" y="49203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34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28D7E38-69EA-44E2-8088-5C08550C6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3309257"/>
              <a:gd name="connsiteY0" fmla="*/ 0 h 4920343"/>
              <a:gd name="connsiteX1" fmla="*/ 3309257 w 3309257"/>
              <a:gd name="connsiteY1" fmla="*/ 0 h 4920343"/>
              <a:gd name="connsiteX2" fmla="*/ 3309257 w 3309257"/>
              <a:gd name="connsiteY2" fmla="*/ 4920343 h 4920343"/>
              <a:gd name="connsiteX3" fmla="*/ 0 w 3309257"/>
              <a:gd name="connsiteY3" fmla="*/ 4920343 h 492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4920343">
                <a:moveTo>
                  <a:pt x="0" y="0"/>
                </a:moveTo>
                <a:lnTo>
                  <a:pt x="3309257" y="0"/>
                </a:lnTo>
                <a:lnTo>
                  <a:pt x="3309257" y="4920343"/>
                </a:lnTo>
                <a:lnTo>
                  <a:pt x="0" y="49203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168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72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3DB353-8535-483D-80BA-04DBA8BE9C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34351" y="1590675"/>
            <a:ext cx="2826722" cy="4410075"/>
          </a:xfrm>
          <a:custGeom>
            <a:avLst/>
            <a:gdLst>
              <a:gd name="connsiteX0" fmla="*/ 0 w 2826722"/>
              <a:gd name="connsiteY0" fmla="*/ 0 h 4410075"/>
              <a:gd name="connsiteX1" fmla="*/ 2826722 w 2826722"/>
              <a:gd name="connsiteY1" fmla="*/ 0 h 4410075"/>
              <a:gd name="connsiteX2" fmla="*/ 2826722 w 2826722"/>
              <a:gd name="connsiteY2" fmla="*/ 4410075 h 4410075"/>
              <a:gd name="connsiteX3" fmla="*/ 0 w 2826722"/>
              <a:gd name="connsiteY3" fmla="*/ 4410075 h 441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6722" h="4410075">
                <a:moveTo>
                  <a:pt x="0" y="0"/>
                </a:moveTo>
                <a:lnTo>
                  <a:pt x="2826722" y="0"/>
                </a:lnTo>
                <a:lnTo>
                  <a:pt x="2826722" y="4410075"/>
                </a:lnTo>
                <a:lnTo>
                  <a:pt x="0" y="44100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567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3DB353-8535-483D-80BA-04DBA8BE9C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9000"/>
          </a:xfrm>
          <a:custGeom>
            <a:avLst/>
            <a:gdLst>
              <a:gd name="connsiteX0" fmla="*/ 0 w 2826722"/>
              <a:gd name="connsiteY0" fmla="*/ 0 h 4410075"/>
              <a:gd name="connsiteX1" fmla="*/ 2826722 w 2826722"/>
              <a:gd name="connsiteY1" fmla="*/ 0 h 4410075"/>
              <a:gd name="connsiteX2" fmla="*/ 2826722 w 2826722"/>
              <a:gd name="connsiteY2" fmla="*/ 4410075 h 4410075"/>
              <a:gd name="connsiteX3" fmla="*/ 0 w 2826722"/>
              <a:gd name="connsiteY3" fmla="*/ 4410075 h 441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6722" h="4410075">
                <a:moveTo>
                  <a:pt x="0" y="0"/>
                </a:moveTo>
                <a:lnTo>
                  <a:pt x="2826722" y="0"/>
                </a:lnTo>
                <a:lnTo>
                  <a:pt x="2826722" y="4410075"/>
                </a:lnTo>
                <a:lnTo>
                  <a:pt x="0" y="44100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097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3DB353-8535-483D-80BA-04DBA8BE9C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999"/>
          </a:xfrm>
          <a:custGeom>
            <a:avLst/>
            <a:gdLst>
              <a:gd name="connsiteX0" fmla="*/ 0 w 2826722"/>
              <a:gd name="connsiteY0" fmla="*/ 0 h 4410075"/>
              <a:gd name="connsiteX1" fmla="*/ 2826722 w 2826722"/>
              <a:gd name="connsiteY1" fmla="*/ 0 h 4410075"/>
              <a:gd name="connsiteX2" fmla="*/ 2826722 w 2826722"/>
              <a:gd name="connsiteY2" fmla="*/ 4410075 h 4410075"/>
              <a:gd name="connsiteX3" fmla="*/ 0 w 2826722"/>
              <a:gd name="connsiteY3" fmla="*/ 4410075 h 441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6722" h="4410075">
                <a:moveTo>
                  <a:pt x="0" y="0"/>
                </a:moveTo>
                <a:lnTo>
                  <a:pt x="2826722" y="0"/>
                </a:lnTo>
                <a:lnTo>
                  <a:pt x="2826722" y="4410075"/>
                </a:lnTo>
                <a:lnTo>
                  <a:pt x="0" y="44100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026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3DB353-8535-483D-80BA-04DBA8BE9C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7999"/>
          </a:xfrm>
          <a:custGeom>
            <a:avLst/>
            <a:gdLst>
              <a:gd name="connsiteX0" fmla="*/ 0 w 2826722"/>
              <a:gd name="connsiteY0" fmla="*/ 0 h 4410075"/>
              <a:gd name="connsiteX1" fmla="*/ 2826722 w 2826722"/>
              <a:gd name="connsiteY1" fmla="*/ 0 h 4410075"/>
              <a:gd name="connsiteX2" fmla="*/ 2826722 w 2826722"/>
              <a:gd name="connsiteY2" fmla="*/ 4410075 h 4410075"/>
              <a:gd name="connsiteX3" fmla="*/ 0 w 2826722"/>
              <a:gd name="connsiteY3" fmla="*/ 4410075 h 441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6722" h="4410075">
                <a:moveTo>
                  <a:pt x="0" y="0"/>
                </a:moveTo>
                <a:lnTo>
                  <a:pt x="2826722" y="0"/>
                </a:lnTo>
                <a:lnTo>
                  <a:pt x="2826722" y="4410075"/>
                </a:lnTo>
                <a:lnTo>
                  <a:pt x="0" y="44100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589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4ADF44-E42C-4CDE-9B5D-18ED61FBCE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89500" y="0"/>
            <a:ext cx="7302500" cy="4622800"/>
          </a:xfrm>
          <a:custGeom>
            <a:avLst/>
            <a:gdLst>
              <a:gd name="connsiteX0" fmla="*/ 0 w 7302500"/>
              <a:gd name="connsiteY0" fmla="*/ 0 h 4622800"/>
              <a:gd name="connsiteX1" fmla="*/ 7302500 w 7302500"/>
              <a:gd name="connsiteY1" fmla="*/ 0 h 4622800"/>
              <a:gd name="connsiteX2" fmla="*/ 7302500 w 7302500"/>
              <a:gd name="connsiteY2" fmla="*/ 4622800 h 4622800"/>
              <a:gd name="connsiteX3" fmla="*/ 0 w 7302500"/>
              <a:gd name="connsiteY3" fmla="*/ 4622800 h 462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02500" h="4622800">
                <a:moveTo>
                  <a:pt x="0" y="0"/>
                </a:moveTo>
                <a:lnTo>
                  <a:pt x="7302500" y="0"/>
                </a:lnTo>
                <a:lnTo>
                  <a:pt x="7302500" y="4622800"/>
                </a:lnTo>
                <a:lnTo>
                  <a:pt x="0" y="4622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9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9AE23D3-5B6B-458E-B497-9929C8CF30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02307" y="4555807"/>
            <a:ext cx="1425893" cy="1425893"/>
          </a:xfrm>
          <a:custGeom>
            <a:avLst/>
            <a:gdLst>
              <a:gd name="connsiteX0" fmla="*/ 0 w 1425893"/>
              <a:gd name="connsiteY0" fmla="*/ 0 h 1425893"/>
              <a:gd name="connsiteX1" fmla="*/ 1425893 w 1425893"/>
              <a:gd name="connsiteY1" fmla="*/ 0 h 1425893"/>
              <a:gd name="connsiteX2" fmla="*/ 1425893 w 1425893"/>
              <a:gd name="connsiteY2" fmla="*/ 1425893 h 1425893"/>
              <a:gd name="connsiteX3" fmla="*/ 0 w 1425893"/>
              <a:gd name="connsiteY3" fmla="*/ 1425893 h 1425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5893" h="1425893">
                <a:moveTo>
                  <a:pt x="0" y="0"/>
                </a:moveTo>
                <a:lnTo>
                  <a:pt x="1425893" y="0"/>
                </a:lnTo>
                <a:lnTo>
                  <a:pt x="1425893" y="1425893"/>
                </a:lnTo>
                <a:lnTo>
                  <a:pt x="0" y="14258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9B47B51-7EAC-48FA-8666-BF179DE7D8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21000" y="-1"/>
            <a:ext cx="6807200" cy="4416107"/>
          </a:xfrm>
          <a:custGeom>
            <a:avLst/>
            <a:gdLst>
              <a:gd name="connsiteX0" fmla="*/ 0 w 6807200"/>
              <a:gd name="connsiteY0" fmla="*/ 0 h 4416107"/>
              <a:gd name="connsiteX1" fmla="*/ 6807200 w 6807200"/>
              <a:gd name="connsiteY1" fmla="*/ 0 h 4416107"/>
              <a:gd name="connsiteX2" fmla="*/ 6807200 w 6807200"/>
              <a:gd name="connsiteY2" fmla="*/ 4416107 h 4416107"/>
              <a:gd name="connsiteX3" fmla="*/ 0 w 6807200"/>
              <a:gd name="connsiteY3" fmla="*/ 4416107 h 4416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7200" h="4416107">
                <a:moveTo>
                  <a:pt x="0" y="0"/>
                </a:moveTo>
                <a:lnTo>
                  <a:pt x="6807200" y="0"/>
                </a:lnTo>
                <a:lnTo>
                  <a:pt x="6807200" y="4416107"/>
                </a:lnTo>
                <a:lnTo>
                  <a:pt x="0" y="441610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79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8C018E-28E7-4326-888F-0258B98FCA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7900" y="2476500"/>
            <a:ext cx="3124200" cy="3124200"/>
          </a:xfrm>
          <a:custGeom>
            <a:avLst/>
            <a:gdLst>
              <a:gd name="connsiteX0" fmla="*/ 0 w 3124200"/>
              <a:gd name="connsiteY0" fmla="*/ 0 h 3124200"/>
              <a:gd name="connsiteX1" fmla="*/ 3124200 w 3124200"/>
              <a:gd name="connsiteY1" fmla="*/ 0 h 3124200"/>
              <a:gd name="connsiteX2" fmla="*/ 3124200 w 3124200"/>
              <a:gd name="connsiteY2" fmla="*/ 3124200 h 3124200"/>
              <a:gd name="connsiteX3" fmla="*/ 0 w 312420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200" h="3124200">
                <a:moveTo>
                  <a:pt x="0" y="0"/>
                </a:moveTo>
                <a:lnTo>
                  <a:pt x="3124200" y="0"/>
                </a:lnTo>
                <a:lnTo>
                  <a:pt x="3124200" y="3124200"/>
                </a:lnTo>
                <a:lnTo>
                  <a:pt x="0" y="31242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861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E50A92F-5348-4C7A-BA69-E604C369AB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545" y="3124200"/>
            <a:ext cx="4344420" cy="3733800"/>
          </a:xfrm>
          <a:custGeom>
            <a:avLst/>
            <a:gdLst>
              <a:gd name="connsiteX0" fmla="*/ 0 w 4896870"/>
              <a:gd name="connsiteY0" fmla="*/ 0 h 3733800"/>
              <a:gd name="connsiteX1" fmla="*/ 4896870 w 4896870"/>
              <a:gd name="connsiteY1" fmla="*/ 0 h 3733800"/>
              <a:gd name="connsiteX2" fmla="*/ 4896870 w 4896870"/>
              <a:gd name="connsiteY2" fmla="*/ 3733800 h 3733800"/>
              <a:gd name="connsiteX3" fmla="*/ 0 w 4896870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6870" h="3733800">
                <a:moveTo>
                  <a:pt x="0" y="0"/>
                </a:moveTo>
                <a:lnTo>
                  <a:pt x="4896870" y="0"/>
                </a:lnTo>
                <a:lnTo>
                  <a:pt x="4896870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726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AF1A8D-0BCE-4056-9222-155D31A1C2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6228" y="1123950"/>
            <a:ext cx="4610102" cy="4610100"/>
          </a:xfrm>
          <a:custGeom>
            <a:avLst/>
            <a:gdLst>
              <a:gd name="connsiteX0" fmla="*/ 2305051 w 4610102"/>
              <a:gd name="connsiteY0" fmla="*/ 0 h 4610100"/>
              <a:gd name="connsiteX1" fmla="*/ 4610102 w 4610102"/>
              <a:gd name="connsiteY1" fmla="*/ 2305050 h 4610100"/>
              <a:gd name="connsiteX2" fmla="*/ 2305051 w 4610102"/>
              <a:gd name="connsiteY2" fmla="*/ 4610100 h 4610100"/>
              <a:gd name="connsiteX3" fmla="*/ 0 w 4610102"/>
              <a:gd name="connsiteY3" fmla="*/ 2305050 h 4610100"/>
              <a:gd name="connsiteX4" fmla="*/ 2305051 w 4610102"/>
              <a:gd name="connsiteY4" fmla="*/ 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0102" h="4610100">
                <a:moveTo>
                  <a:pt x="2305051" y="0"/>
                </a:moveTo>
                <a:cubicBezTo>
                  <a:pt x="3578096" y="0"/>
                  <a:pt x="4610102" y="1032006"/>
                  <a:pt x="4610102" y="2305050"/>
                </a:cubicBezTo>
                <a:cubicBezTo>
                  <a:pt x="4610102" y="3578094"/>
                  <a:pt x="3578096" y="4610100"/>
                  <a:pt x="2305051" y="4610100"/>
                </a:cubicBezTo>
                <a:cubicBezTo>
                  <a:pt x="1032006" y="4610100"/>
                  <a:pt x="0" y="3578094"/>
                  <a:pt x="0" y="2305050"/>
                </a:cubicBezTo>
                <a:cubicBezTo>
                  <a:pt x="0" y="1032006"/>
                  <a:pt x="1032006" y="0"/>
                  <a:pt x="230505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557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D38AF9-D1E5-4937-99B9-753491FA5E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05500" y="819150"/>
            <a:ext cx="3251200" cy="5130800"/>
          </a:xfrm>
          <a:custGeom>
            <a:avLst/>
            <a:gdLst>
              <a:gd name="connsiteX0" fmla="*/ 0 w 3251200"/>
              <a:gd name="connsiteY0" fmla="*/ 0 h 4991100"/>
              <a:gd name="connsiteX1" fmla="*/ 3251200 w 3251200"/>
              <a:gd name="connsiteY1" fmla="*/ 0 h 4991100"/>
              <a:gd name="connsiteX2" fmla="*/ 3251200 w 3251200"/>
              <a:gd name="connsiteY2" fmla="*/ 4991100 h 4991100"/>
              <a:gd name="connsiteX3" fmla="*/ 0 w 3251200"/>
              <a:gd name="connsiteY3" fmla="*/ 4991100 h 499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200" h="4991100">
                <a:moveTo>
                  <a:pt x="0" y="0"/>
                </a:moveTo>
                <a:lnTo>
                  <a:pt x="3251200" y="0"/>
                </a:lnTo>
                <a:lnTo>
                  <a:pt x="3251200" y="4991100"/>
                </a:lnTo>
                <a:lnTo>
                  <a:pt x="0" y="4991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511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991139E-72F3-418D-AC25-A835DBCAC1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50092" y="1767982"/>
            <a:ext cx="1661020" cy="1661018"/>
          </a:xfrm>
          <a:custGeom>
            <a:avLst/>
            <a:gdLst>
              <a:gd name="connsiteX0" fmla="*/ 0 w 1661020"/>
              <a:gd name="connsiteY0" fmla="*/ 0 h 1661018"/>
              <a:gd name="connsiteX1" fmla="*/ 1661020 w 1661020"/>
              <a:gd name="connsiteY1" fmla="*/ 0 h 1661018"/>
              <a:gd name="connsiteX2" fmla="*/ 1661020 w 1661020"/>
              <a:gd name="connsiteY2" fmla="*/ 1661018 h 1661018"/>
              <a:gd name="connsiteX3" fmla="*/ 0 w 1661020"/>
              <a:gd name="connsiteY3" fmla="*/ 1661018 h 166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1020" h="1661018">
                <a:moveTo>
                  <a:pt x="0" y="0"/>
                </a:moveTo>
                <a:lnTo>
                  <a:pt x="1661020" y="0"/>
                </a:lnTo>
                <a:lnTo>
                  <a:pt x="1661020" y="1661018"/>
                </a:lnTo>
                <a:lnTo>
                  <a:pt x="0" y="16610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63D859F-B59E-40E2-82DF-79559E4D4F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53725" y="1767982"/>
            <a:ext cx="1661020" cy="1661018"/>
          </a:xfrm>
          <a:custGeom>
            <a:avLst/>
            <a:gdLst>
              <a:gd name="connsiteX0" fmla="*/ 0 w 1661020"/>
              <a:gd name="connsiteY0" fmla="*/ 0 h 1661018"/>
              <a:gd name="connsiteX1" fmla="*/ 1661020 w 1661020"/>
              <a:gd name="connsiteY1" fmla="*/ 0 h 1661018"/>
              <a:gd name="connsiteX2" fmla="*/ 1661020 w 1661020"/>
              <a:gd name="connsiteY2" fmla="*/ 1661018 h 1661018"/>
              <a:gd name="connsiteX3" fmla="*/ 0 w 1661020"/>
              <a:gd name="connsiteY3" fmla="*/ 1661018 h 166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1020" h="1661018">
                <a:moveTo>
                  <a:pt x="0" y="0"/>
                </a:moveTo>
                <a:lnTo>
                  <a:pt x="1661020" y="0"/>
                </a:lnTo>
                <a:lnTo>
                  <a:pt x="1661020" y="1661018"/>
                </a:lnTo>
                <a:lnTo>
                  <a:pt x="0" y="16610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F24C099-DA95-4583-B42B-DAEBEC6B05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46459" y="1767982"/>
            <a:ext cx="1661020" cy="1661018"/>
          </a:xfrm>
          <a:custGeom>
            <a:avLst/>
            <a:gdLst>
              <a:gd name="connsiteX0" fmla="*/ 0 w 1661020"/>
              <a:gd name="connsiteY0" fmla="*/ 0 h 1661018"/>
              <a:gd name="connsiteX1" fmla="*/ 1661020 w 1661020"/>
              <a:gd name="connsiteY1" fmla="*/ 0 h 1661018"/>
              <a:gd name="connsiteX2" fmla="*/ 1661020 w 1661020"/>
              <a:gd name="connsiteY2" fmla="*/ 1661018 h 1661018"/>
              <a:gd name="connsiteX3" fmla="*/ 0 w 1661020"/>
              <a:gd name="connsiteY3" fmla="*/ 1661018 h 166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1020" h="1661018">
                <a:moveTo>
                  <a:pt x="0" y="0"/>
                </a:moveTo>
                <a:lnTo>
                  <a:pt x="1661020" y="0"/>
                </a:lnTo>
                <a:lnTo>
                  <a:pt x="1661020" y="1661018"/>
                </a:lnTo>
                <a:lnTo>
                  <a:pt x="0" y="16610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499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39CE19D-1F8B-45A7-BA65-428D6FFDF5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7296" y="3685098"/>
            <a:ext cx="2334703" cy="2334703"/>
          </a:xfrm>
          <a:custGeom>
            <a:avLst/>
            <a:gdLst>
              <a:gd name="connsiteX0" fmla="*/ 0 w 2334703"/>
              <a:gd name="connsiteY0" fmla="*/ 0 h 2334703"/>
              <a:gd name="connsiteX1" fmla="*/ 2334703 w 2334703"/>
              <a:gd name="connsiteY1" fmla="*/ 0 h 2334703"/>
              <a:gd name="connsiteX2" fmla="*/ 2334703 w 2334703"/>
              <a:gd name="connsiteY2" fmla="*/ 2334703 h 2334703"/>
              <a:gd name="connsiteX3" fmla="*/ 0 w 2334703"/>
              <a:gd name="connsiteY3" fmla="*/ 2334703 h 233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4703" h="2334703">
                <a:moveTo>
                  <a:pt x="0" y="0"/>
                </a:moveTo>
                <a:lnTo>
                  <a:pt x="2334703" y="0"/>
                </a:lnTo>
                <a:lnTo>
                  <a:pt x="2334703" y="2334703"/>
                </a:lnTo>
                <a:lnTo>
                  <a:pt x="0" y="233470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CCC2374-4F2F-4560-AF75-224AF9F0AF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0700" y="838200"/>
            <a:ext cx="3251200" cy="5181600"/>
          </a:xfrm>
          <a:custGeom>
            <a:avLst/>
            <a:gdLst>
              <a:gd name="connsiteX0" fmla="*/ 0 w 3251200"/>
              <a:gd name="connsiteY0" fmla="*/ 0 h 5181600"/>
              <a:gd name="connsiteX1" fmla="*/ 3251200 w 3251200"/>
              <a:gd name="connsiteY1" fmla="*/ 0 h 5181600"/>
              <a:gd name="connsiteX2" fmla="*/ 3251200 w 3251200"/>
              <a:gd name="connsiteY2" fmla="*/ 5181600 h 5181600"/>
              <a:gd name="connsiteX3" fmla="*/ 0 w 3251200"/>
              <a:gd name="connsiteY3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1200" h="5181600">
                <a:moveTo>
                  <a:pt x="0" y="0"/>
                </a:moveTo>
                <a:lnTo>
                  <a:pt x="3251200" y="0"/>
                </a:lnTo>
                <a:lnTo>
                  <a:pt x="3251200" y="5181600"/>
                </a:lnTo>
                <a:lnTo>
                  <a:pt x="0" y="5181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152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E2BF015-4D1A-4426-A1FC-FF4263FFA9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11200"/>
            <a:ext cx="2679700" cy="3822700"/>
          </a:xfrm>
          <a:custGeom>
            <a:avLst/>
            <a:gdLst>
              <a:gd name="connsiteX0" fmla="*/ 0 w 2679700"/>
              <a:gd name="connsiteY0" fmla="*/ 0 h 3822700"/>
              <a:gd name="connsiteX1" fmla="*/ 2679700 w 2679700"/>
              <a:gd name="connsiteY1" fmla="*/ 0 h 3822700"/>
              <a:gd name="connsiteX2" fmla="*/ 2679700 w 2679700"/>
              <a:gd name="connsiteY2" fmla="*/ 3822700 h 3822700"/>
              <a:gd name="connsiteX3" fmla="*/ 0 w 2679700"/>
              <a:gd name="connsiteY3" fmla="*/ 3822700 h 382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700" h="3822700">
                <a:moveTo>
                  <a:pt x="0" y="0"/>
                </a:moveTo>
                <a:lnTo>
                  <a:pt x="2679700" y="0"/>
                </a:lnTo>
                <a:lnTo>
                  <a:pt x="2679700" y="3822700"/>
                </a:lnTo>
                <a:lnTo>
                  <a:pt x="0" y="3822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D9DE9E-AC14-449F-B8A6-1E8EA14A89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3600" y="2324100"/>
            <a:ext cx="2679700" cy="3822700"/>
          </a:xfrm>
          <a:custGeom>
            <a:avLst/>
            <a:gdLst>
              <a:gd name="connsiteX0" fmla="*/ 0 w 2679700"/>
              <a:gd name="connsiteY0" fmla="*/ 0 h 3822700"/>
              <a:gd name="connsiteX1" fmla="*/ 2679700 w 2679700"/>
              <a:gd name="connsiteY1" fmla="*/ 0 h 3822700"/>
              <a:gd name="connsiteX2" fmla="*/ 2679700 w 2679700"/>
              <a:gd name="connsiteY2" fmla="*/ 3822700 h 3822700"/>
              <a:gd name="connsiteX3" fmla="*/ 0 w 2679700"/>
              <a:gd name="connsiteY3" fmla="*/ 3822700 h 382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700" h="3822700">
                <a:moveTo>
                  <a:pt x="0" y="0"/>
                </a:moveTo>
                <a:lnTo>
                  <a:pt x="2679700" y="0"/>
                </a:lnTo>
                <a:lnTo>
                  <a:pt x="2679700" y="3822700"/>
                </a:lnTo>
                <a:lnTo>
                  <a:pt x="0" y="3822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105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BC8916E-30DE-431E-9970-06A2EB4D66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40915" y="3429000"/>
            <a:ext cx="3207658" cy="2206171"/>
          </a:xfrm>
          <a:custGeom>
            <a:avLst/>
            <a:gdLst>
              <a:gd name="connsiteX0" fmla="*/ 0 w 3207658"/>
              <a:gd name="connsiteY0" fmla="*/ 0 h 2206171"/>
              <a:gd name="connsiteX1" fmla="*/ 3207658 w 3207658"/>
              <a:gd name="connsiteY1" fmla="*/ 0 h 2206171"/>
              <a:gd name="connsiteX2" fmla="*/ 3207658 w 3207658"/>
              <a:gd name="connsiteY2" fmla="*/ 2206171 h 2206171"/>
              <a:gd name="connsiteX3" fmla="*/ 0 w 3207658"/>
              <a:gd name="connsiteY3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8" h="2206171">
                <a:moveTo>
                  <a:pt x="0" y="0"/>
                </a:moveTo>
                <a:lnTo>
                  <a:pt x="3207658" y="0"/>
                </a:lnTo>
                <a:lnTo>
                  <a:pt x="3207658" y="2206171"/>
                </a:lnTo>
                <a:lnTo>
                  <a:pt x="0" y="22061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0021227-323B-4456-95F4-42D5F6BEC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31657" y="3429000"/>
            <a:ext cx="3207658" cy="2206171"/>
          </a:xfrm>
          <a:custGeom>
            <a:avLst/>
            <a:gdLst>
              <a:gd name="connsiteX0" fmla="*/ 0 w 3207658"/>
              <a:gd name="connsiteY0" fmla="*/ 0 h 2206171"/>
              <a:gd name="connsiteX1" fmla="*/ 3207658 w 3207658"/>
              <a:gd name="connsiteY1" fmla="*/ 0 h 2206171"/>
              <a:gd name="connsiteX2" fmla="*/ 3207658 w 3207658"/>
              <a:gd name="connsiteY2" fmla="*/ 2206171 h 2206171"/>
              <a:gd name="connsiteX3" fmla="*/ 0 w 3207658"/>
              <a:gd name="connsiteY3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8" h="2206171">
                <a:moveTo>
                  <a:pt x="0" y="0"/>
                </a:moveTo>
                <a:lnTo>
                  <a:pt x="3207658" y="0"/>
                </a:lnTo>
                <a:lnTo>
                  <a:pt x="3207658" y="2206171"/>
                </a:lnTo>
                <a:lnTo>
                  <a:pt x="0" y="22061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1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42B4F2A-67AD-4F4B-B82E-4EC4EA58B0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77900" y="2895600"/>
            <a:ext cx="5118100" cy="3124200"/>
          </a:xfrm>
          <a:custGeom>
            <a:avLst/>
            <a:gdLst>
              <a:gd name="connsiteX0" fmla="*/ 0 w 5118100"/>
              <a:gd name="connsiteY0" fmla="*/ 0 h 3124200"/>
              <a:gd name="connsiteX1" fmla="*/ 5118100 w 5118100"/>
              <a:gd name="connsiteY1" fmla="*/ 0 h 3124200"/>
              <a:gd name="connsiteX2" fmla="*/ 5118100 w 5118100"/>
              <a:gd name="connsiteY2" fmla="*/ 3124200 h 3124200"/>
              <a:gd name="connsiteX3" fmla="*/ 0 w 511810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8100" h="3124200">
                <a:moveTo>
                  <a:pt x="0" y="0"/>
                </a:moveTo>
                <a:lnTo>
                  <a:pt x="5118100" y="0"/>
                </a:lnTo>
                <a:lnTo>
                  <a:pt x="5118100" y="3124200"/>
                </a:lnTo>
                <a:lnTo>
                  <a:pt x="0" y="31242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330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B948FC0-534E-4339-B43F-95DDF0BE7D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75443"/>
            <a:ext cx="2888342" cy="4307114"/>
          </a:xfrm>
          <a:custGeom>
            <a:avLst/>
            <a:gdLst>
              <a:gd name="connsiteX0" fmla="*/ 0 w 2888342"/>
              <a:gd name="connsiteY0" fmla="*/ 0 h 4307114"/>
              <a:gd name="connsiteX1" fmla="*/ 2888342 w 2888342"/>
              <a:gd name="connsiteY1" fmla="*/ 0 h 4307114"/>
              <a:gd name="connsiteX2" fmla="*/ 2888342 w 2888342"/>
              <a:gd name="connsiteY2" fmla="*/ 4307114 h 4307114"/>
              <a:gd name="connsiteX3" fmla="*/ 0 w 2888342"/>
              <a:gd name="connsiteY3" fmla="*/ 4307114 h 430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8342" h="4307114">
                <a:moveTo>
                  <a:pt x="0" y="0"/>
                </a:moveTo>
                <a:lnTo>
                  <a:pt x="2888342" y="0"/>
                </a:lnTo>
                <a:lnTo>
                  <a:pt x="2888342" y="4307114"/>
                </a:lnTo>
                <a:lnTo>
                  <a:pt x="0" y="43071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286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ED7BB51-2729-4568-8076-8DC97748D1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467100" cy="6858000"/>
          </a:xfrm>
          <a:custGeom>
            <a:avLst/>
            <a:gdLst>
              <a:gd name="connsiteX0" fmla="*/ 0 w 3467100"/>
              <a:gd name="connsiteY0" fmla="*/ 0 h 6858000"/>
              <a:gd name="connsiteX1" fmla="*/ 3467100 w 3467100"/>
              <a:gd name="connsiteY1" fmla="*/ 0 h 6858000"/>
              <a:gd name="connsiteX2" fmla="*/ 3467100 w 3467100"/>
              <a:gd name="connsiteY2" fmla="*/ 6858000 h 6858000"/>
              <a:gd name="connsiteX3" fmla="*/ 0 w 3467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6858000">
                <a:moveTo>
                  <a:pt x="0" y="0"/>
                </a:moveTo>
                <a:lnTo>
                  <a:pt x="3467100" y="0"/>
                </a:lnTo>
                <a:lnTo>
                  <a:pt x="34671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802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D33C0DF-571B-4B27-9635-7DEE45336B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48850" y="3429000"/>
            <a:ext cx="2343151" cy="3429000"/>
          </a:xfrm>
          <a:custGeom>
            <a:avLst/>
            <a:gdLst>
              <a:gd name="connsiteX0" fmla="*/ 0 w 2343151"/>
              <a:gd name="connsiteY0" fmla="*/ 0 h 3429000"/>
              <a:gd name="connsiteX1" fmla="*/ 2343151 w 2343151"/>
              <a:gd name="connsiteY1" fmla="*/ 0 h 3429000"/>
              <a:gd name="connsiteX2" fmla="*/ 2343151 w 2343151"/>
              <a:gd name="connsiteY2" fmla="*/ 3429000 h 3429000"/>
              <a:gd name="connsiteX3" fmla="*/ 0 w 2343151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151" h="3429000">
                <a:moveTo>
                  <a:pt x="0" y="0"/>
                </a:moveTo>
                <a:lnTo>
                  <a:pt x="2343151" y="0"/>
                </a:lnTo>
                <a:lnTo>
                  <a:pt x="2343151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D70BB3C-D135-4D38-85F6-A0B404017A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24425" y="0"/>
            <a:ext cx="4924425" cy="3429000"/>
          </a:xfrm>
          <a:custGeom>
            <a:avLst/>
            <a:gdLst>
              <a:gd name="connsiteX0" fmla="*/ 0 w 4924425"/>
              <a:gd name="connsiteY0" fmla="*/ 0 h 3429000"/>
              <a:gd name="connsiteX1" fmla="*/ 4924425 w 4924425"/>
              <a:gd name="connsiteY1" fmla="*/ 0 h 3429000"/>
              <a:gd name="connsiteX2" fmla="*/ 4924425 w 4924425"/>
              <a:gd name="connsiteY2" fmla="*/ 3429000 h 3429000"/>
              <a:gd name="connsiteX3" fmla="*/ 0 w 492442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4425" h="3429000">
                <a:moveTo>
                  <a:pt x="0" y="0"/>
                </a:moveTo>
                <a:lnTo>
                  <a:pt x="4924425" y="0"/>
                </a:lnTo>
                <a:lnTo>
                  <a:pt x="4924425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74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F40CA6-B485-4772-A172-78F22FB4F4A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79544" y="947057"/>
            <a:ext cx="3512457" cy="4963886"/>
          </a:xfrm>
          <a:custGeom>
            <a:avLst/>
            <a:gdLst>
              <a:gd name="connsiteX0" fmla="*/ 0 w 3512457"/>
              <a:gd name="connsiteY0" fmla="*/ 0 h 4963886"/>
              <a:gd name="connsiteX1" fmla="*/ 3512457 w 3512457"/>
              <a:gd name="connsiteY1" fmla="*/ 0 h 4963886"/>
              <a:gd name="connsiteX2" fmla="*/ 3512457 w 3512457"/>
              <a:gd name="connsiteY2" fmla="*/ 4963886 h 4963886"/>
              <a:gd name="connsiteX3" fmla="*/ 0 w 3512457"/>
              <a:gd name="connsiteY3" fmla="*/ 4963886 h 496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4963886">
                <a:moveTo>
                  <a:pt x="0" y="0"/>
                </a:moveTo>
                <a:lnTo>
                  <a:pt x="3512457" y="0"/>
                </a:lnTo>
                <a:lnTo>
                  <a:pt x="3512457" y="4963886"/>
                </a:lnTo>
                <a:lnTo>
                  <a:pt x="0" y="49638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25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4421287-F281-4296-AF66-914140F4A2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3700" y="2803160"/>
            <a:ext cx="5391150" cy="3143250"/>
          </a:xfrm>
          <a:custGeom>
            <a:avLst/>
            <a:gdLst>
              <a:gd name="connsiteX0" fmla="*/ 0 w 5391150"/>
              <a:gd name="connsiteY0" fmla="*/ 0 h 3143250"/>
              <a:gd name="connsiteX1" fmla="*/ 5391150 w 5391150"/>
              <a:gd name="connsiteY1" fmla="*/ 0 h 3143250"/>
              <a:gd name="connsiteX2" fmla="*/ 5391150 w 5391150"/>
              <a:gd name="connsiteY2" fmla="*/ 3143250 h 3143250"/>
              <a:gd name="connsiteX3" fmla="*/ 0 w 53911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1150" h="3143250">
                <a:moveTo>
                  <a:pt x="0" y="0"/>
                </a:moveTo>
                <a:lnTo>
                  <a:pt x="5391150" y="0"/>
                </a:lnTo>
                <a:lnTo>
                  <a:pt x="5391150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982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D7295C-9E33-4695-A727-0D9A36F7F3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48175" y="838200"/>
            <a:ext cx="3524250" cy="5181600"/>
          </a:xfrm>
          <a:custGeom>
            <a:avLst/>
            <a:gdLst>
              <a:gd name="connsiteX0" fmla="*/ 0 w 3524250"/>
              <a:gd name="connsiteY0" fmla="*/ 0 h 5181600"/>
              <a:gd name="connsiteX1" fmla="*/ 3524250 w 3524250"/>
              <a:gd name="connsiteY1" fmla="*/ 0 h 5181600"/>
              <a:gd name="connsiteX2" fmla="*/ 3524250 w 3524250"/>
              <a:gd name="connsiteY2" fmla="*/ 5181600 h 5181600"/>
              <a:gd name="connsiteX3" fmla="*/ 0 w 3524250"/>
              <a:gd name="connsiteY3" fmla="*/ 518160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0" h="5181600">
                <a:moveTo>
                  <a:pt x="0" y="0"/>
                </a:moveTo>
                <a:lnTo>
                  <a:pt x="3524250" y="0"/>
                </a:lnTo>
                <a:lnTo>
                  <a:pt x="3524250" y="5181600"/>
                </a:lnTo>
                <a:lnTo>
                  <a:pt x="0" y="5181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761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0824D9-8647-48D7-A5B0-4AE83E4178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14260" y="2409371"/>
            <a:ext cx="4002655" cy="4448629"/>
          </a:xfrm>
          <a:custGeom>
            <a:avLst/>
            <a:gdLst>
              <a:gd name="connsiteX0" fmla="*/ 0 w 4002655"/>
              <a:gd name="connsiteY0" fmla="*/ 0 h 4448629"/>
              <a:gd name="connsiteX1" fmla="*/ 4002655 w 4002655"/>
              <a:gd name="connsiteY1" fmla="*/ 0 h 4448629"/>
              <a:gd name="connsiteX2" fmla="*/ 4002655 w 4002655"/>
              <a:gd name="connsiteY2" fmla="*/ 4448629 h 4448629"/>
              <a:gd name="connsiteX3" fmla="*/ 0 w 4002655"/>
              <a:gd name="connsiteY3" fmla="*/ 4448629 h 444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2655" h="4448629">
                <a:moveTo>
                  <a:pt x="0" y="0"/>
                </a:moveTo>
                <a:lnTo>
                  <a:pt x="4002655" y="0"/>
                </a:lnTo>
                <a:lnTo>
                  <a:pt x="4002655" y="4448629"/>
                </a:lnTo>
                <a:lnTo>
                  <a:pt x="0" y="444862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038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6B23452-9EF4-48B9-B9E2-FEC8A6F005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6500" y="2851150"/>
            <a:ext cx="3016250" cy="3016250"/>
          </a:xfrm>
          <a:custGeom>
            <a:avLst/>
            <a:gdLst>
              <a:gd name="connsiteX0" fmla="*/ 0 w 3016250"/>
              <a:gd name="connsiteY0" fmla="*/ 0 h 3016250"/>
              <a:gd name="connsiteX1" fmla="*/ 3016250 w 3016250"/>
              <a:gd name="connsiteY1" fmla="*/ 0 h 3016250"/>
              <a:gd name="connsiteX2" fmla="*/ 3016250 w 3016250"/>
              <a:gd name="connsiteY2" fmla="*/ 3016250 h 3016250"/>
              <a:gd name="connsiteX3" fmla="*/ 0 w 3016250"/>
              <a:gd name="connsiteY3" fmla="*/ 3016250 h 30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50" h="3016250">
                <a:moveTo>
                  <a:pt x="0" y="0"/>
                </a:moveTo>
                <a:lnTo>
                  <a:pt x="3016250" y="0"/>
                </a:lnTo>
                <a:lnTo>
                  <a:pt x="3016250" y="3016250"/>
                </a:lnTo>
                <a:lnTo>
                  <a:pt x="0" y="3016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6625B04-6A7E-4A4E-9E7A-839627F6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75400" y="2851150"/>
            <a:ext cx="3016250" cy="3016250"/>
          </a:xfrm>
          <a:custGeom>
            <a:avLst/>
            <a:gdLst>
              <a:gd name="connsiteX0" fmla="*/ 0 w 3016250"/>
              <a:gd name="connsiteY0" fmla="*/ 0 h 3016250"/>
              <a:gd name="connsiteX1" fmla="*/ 3016250 w 3016250"/>
              <a:gd name="connsiteY1" fmla="*/ 0 h 3016250"/>
              <a:gd name="connsiteX2" fmla="*/ 3016250 w 3016250"/>
              <a:gd name="connsiteY2" fmla="*/ 3016250 h 3016250"/>
              <a:gd name="connsiteX3" fmla="*/ 0 w 3016250"/>
              <a:gd name="connsiteY3" fmla="*/ 3016250 h 30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50" h="3016250">
                <a:moveTo>
                  <a:pt x="0" y="0"/>
                </a:moveTo>
                <a:lnTo>
                  <a:pt x="3016250" y="0"/>
                </a:lnTo>
                <a:lnTo>
                  <a:pt x="3016250" y="3016250"/>
                </a:lnTo>
                <a:lnTo>
                  <a:pt x="0" y="3016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379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7CF892E-CF3B-4843-9A88-91A16A9DF3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303868"/>
            <a:ext cx="4002655" cy="4554132"/>
          </a:xfrm>
          <a:custGeom>
            <a:avLst/>
            <a:gdLst>
              <a:gd name="connsiteX0" fmla="*/ 0 w 4002655"/>
              <a:gd name="connsiteY0" fmla="*/ 0 h 4554132"/>
              <a:gd name="connsiteX1" fmla="*/ 4002655 w 4002655"/>
              <a:gd name="connsiteY1" fmla="*/ 0 h 4554132"/>
              <a:gd name="connsiteX2" fmla="*/ 4002655 w 4002655"/>
              <a:gd name="connsiteY2" fmla="*/ 4554132 h 4554132"/>
              <a:gd name="connsiteX3" fmla="*/ 0 w 4002655"/>
              <a:gd name="connsiteY3" fmla="*/ 4554132 h 455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2655" h="4554132">
                <a:moveTo>
                  <a:pt x="0" y="0"/>
                </a:moveTo>
                <a:lnTo>
                  <a:pt x="4002655" y="0"/>
                </a:lnTo>
                <a:lnTo>
                  <a:pt x="4002655" y="4554132"/>
                </a:lnTo>
                <a:lnTo>
                  <a:pt x="0" y="45541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367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456BC3-538F-4A04-B6BD-2A5D261D5D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217443"/>
            <a:ext cx="5740400" cy="3640557"/>
          </a:xfrm>
          <a:custGeom>
            <a:avLst/>
            <a:gdLst>
              <a:gd name="connsiteX0" fmla="*/ 0 w 5740400"/>
              <a:gd name="connsiteY0" fmla="*/ 0 h 3640557"/>
              <a:gd name="connsiteX1" fmla="*/ 5740400 w 5740400"/>
              <a:gd name="connsiteY1" fmla="*/ 0 h 3640557"/>
              <a:gd name="connsiteX2" fmla="*/ 5740400 w 5740400"/>
              <a:gd name="connsiteY2" fmla="*/ 3640557 h 3640557"/>
              <a:gd name="connsiteX3" fmla="*/ 0 w 5740400"/>
              <a:gd name="connsiteY3" fmla="*/ 3640557 h 364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0400" h="3640557">
                <a:moveTo>
                  <a:pt x="0" y="0"/>
                </a:moveTo>
                <a:lnTo>
                  <a:pt x="5740400" y="0"/>
                </a:lnTo>
                <a:lnTo>
                  <a:pt x="5740400" y="3640557"/>
                </a:lnTo>
                <a:lnTo>
                  <a:pt x="0" y="36405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041EC19-D093-434D-9F3E-888A47AAF4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69200" y="1841500"/>
            <a:ext cx="3378200" cy="2142452"/>
          </a:xfrm>
          <a:custGeom>
            <a:avLst/>
            <a:gdLst>
              <a:gd name="connsiteX0" fmla="*/ 0 w 3378200"/>
              <a:gd name="connsiteY0" fmla="*/ 0 h 2142452"/>
              <a:gd name="connsiteX1" fmla="*/ 3378200 w 3378200"/>
              <a:gd name="connsiteY1" fmla="*/ 0 h 2142452"/>
              <a:gd name="connsiteX2" fmla="*/ 3378200 w 3378200"/>
              <a:gd name="connsiteY2" fmla="*/ 2142452 h 2142452"/>
              <a:gd name="connsiteX3" fmla="*/ 0 w 3378200"/>
              <a:gd name="connsiteY3" fmla="*/ 2142452 h 214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200" h="2142452">
                <a:moveTo>
                  <a:pt x="0" y="0"/>
                </a:moveTo>
                <a:lnTo>
                  <a:pt x="3378200" y="0"/>
                </a:lnTo>
                <a:lnTo>
                  <a:pt x="3378200" y="2142452"/>
                </a:lnTo>
                <a:lnTo>
                  <a:pt x="0" y="214245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387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597B339-AD67-4DC2-A1DF-492B3E57A5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00925" y="2085657"/>
            <a:ext cx="1562100" cy="1562100"/>
          </a:xfrm>
          <a:custGeom>
            <a:avLst/>
            <a:gdLst>
              <a:gd name="connsiteX0" fmla="*/ 0 w 1562100"/>
              <a:gd name="connsiteY0" fmla="*/ 0 h 1562100"/>
              <a:gd name="connsiteX1" fmla="*/ 1562100 w 1562100"/>
              <a:gd name="connsiteY1" fmla="*/ 0 h 1562100"/>
              <a:gd name="connsiteX2" fmla="*/ 1562100 w 1562100"/>
              <a:gd name="connsiteY2" fmla="*/ 1562100 h 1562100"/>
              <a:gd name="connsiteX3" fmla="*/ 0 w 1562100"/>
              <a:gd name="connsiteY3" fmla="*/ 156210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562100">
                <a:moveTo>
                  <a:pt x="0" y="0"/>
                </a:moveTo>
                <a:lnTo>
                  <a:pt x="1562100" y="0"/>
                </a:lnTo>
                <a:lnTo>
                  <a:pt x="1562100" y="1562100"/>
                </a:lnTo>
                <a:lnTo>
                  <a:pt x="0" y="1562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2134D2D-714C-4813-87D2-C0E2CBB34C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20200" y="2085657"/>
            <a:ext cx="1562100" cy="1562100"/>
          </a:xfrm>
          <a:custGeom>
            <a:avLst/>
            <a:gdLst>
              <a:gd name="connsiteX0" fmla="*/ 0 w 1562100"/>
              <a:gd name="connsiteY0" fmla="*/ 0 h 1562100"/>
              <a:gd name="connsiteX1" fmla="*/ 1562100 w 1562100"/>
              <a:gd name="connsiteY1" fmla="*/ 0 h 1562100"/>
              <a:gd name="connsiteX2" fmla="*/ 1562100 w 1562100"/>
              <a:gd name="connsiteY2" fmla="*/ 1562100 h 1562100"/>
              <a:gd name="connsiteX3" fmla="*/ 0 w 1562100"/>
              <a:gd name="connsiteY3" fmla="*/ 156210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562100">
                <a:moveTo>
                  <a:pt x="0" y="0"/>
                </a:moveTo>
                <a:lnTo>
                  <a:pt x="1562100" y="0"/>
                </a:lnTo>
                <a:lnTo>
                  <a:pt x="1562100" y="1562100"/>
                </a:lnTo>
                <a:lnTo>
                  <a:pt x="0" y="1562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7E60E7F-6B9A-455D-9846-2CC595A101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1650" y="2085657"/>
            <a:ext cx="1562100" cy="1562100"/>
          </a:xfrm>
          <a:custGeom>
            <a:avLst/>
            <a:gdLst>
              <a:gd name="connsiteX0" fmla="*/ 0 w 1562100"/>
              <a:gd name="connsiteY0" fmla="*/ 0 h 1562100"/>
              <a:gd name="connsiteX1" fmla="*/ 1562100 w 1562100"/>
              <a:gd name="connsiteY1" fmla="*/ 0 h 1562100"/>
              <a:gd name="connsiteX2" fmla="*/ 1562100 w 1562100"/>
              <a:gd name="connsiteY2" fmla="*/ 1562100 h 1562100"/>
              <a:gd name="connsiteX3" fmla="*/ 0 w 1562100"/>
              <a:gd name="connsiteY3" fmla="*/ 1562100 h 156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562100">
                <a:moveTo>
                  <a:pt x="0" y="0"/>
                </a:moveTo>
                <a:lnTo>
                  <a:pt x="1562100" y="0"/>
                </a:lnTo>
                <a:lnTo>
                  <a:pt x="1562100" y="1562100"/>
                </a:lnTo>
                <a:lnTo>
                  <a:pt x="0" y="1562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588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322CA5-6290-4271-8913-9F04A19E0D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952750"/>
            <a:ext cx="6095999" cy="3905250"/>
          </a:xfrm>
          <a:custGeom>
            <a:avLst/>
            <a:gdLst>
              <a:gd name="connsiteX0" fmla="*/ 0 w 6095999"/>
              <a:gd name="connsiteY0" fmla="*/ 0 h 3905250"/>
              <a:gd name="connsiteX1" fmla="*/ 6095999 w 6095999"/>
              <a:gd name="connsiteY1" fmla="*/ 0 h 3905250"/>
              <a:gd name="connsiteX2" fmla="*/ 6095999 w 6095999"/>
              <a:gd name="connsiteY2" fmla="*/ 3905250 h 3905250"/>
              <a:gd name="connsiteX3" fmla="*/ 0 w 6095999"/>
              <a:gd name="connsiteY3" fmla="*/ 39052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3905250">
                <a:moveTo>
                  <a:pt x="0" y="0"/>
                </a:moveTo>
                <a:lnTo>
                  <a:pt x="6095999" y="0"/>
                </a:lnTo>
                <a:lnTo>
                  <a:pt x="6095999" y="3905250"/>
                </a:lnTo>
                <a:lnTo>
                  <a:pt x="0" y="39052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263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E7AC2E-22A1-4C26-94E8-6084B9C858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29700" y="1879600"/>
            <a:ext cx="2336800" cy="4064000"/>
          </a:xfrm>
          <a:custGeom>
            <a:avLst/>
            <a:gdLst>
              <a:gd name="connsiteX0" fmla="*/ 0 w 2336800"/>
              <a:gd name="connsiteY0" fmla="*/ 0 h 4064000"/>
              <a:gd name="connsiteX1" fmla="*/ 2336800 w 2336800"/>
              <a:gd name="connsiteY1" fmla="*/ 0 h 4064000"/>
              <a:gd name="connsiteX2" fmla="*/ 2336800 w 2336800"/>
              <a:gd name="connsiteY2" fmla="*/ 4064000 h 4064000"/>
              <a:gd name="connsiteX3" fmla="*/ 0 w 2336800"/>
              <a:gd name="connsiteY3" fmla="*/ 406400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4064000">
                <a:moveTo>
                  <a:pt x="0" y="0"/>
                </a:moveTo>
                <a:lnTo>
                  <a:pt x="2336800" y="0"/>
                </a:lnTo>
                <a:lnTo>
                  <a:pt x="2336800" y="4064000"/>
                </a:lnTo>
                <a:lnTo>
                  <a:pt x="0" y="4064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1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2E95BB-1FE3-4804-B790-6149C55B9F9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38875" y="2394621"/>
            <a:ext cx="2066925" cy="2066925"/>
          </a:xfrm>
          <a:custGeom>
            <a:avLst/>
            <a:gdLst>
              <a:gd name="connsiteX0" fmla="*/ 0 w 2066925"/>
              <a:gd name="connsiteY0" fmla="*/ 0 h 2066925"/>
              <a:gd name="connsiteX1" fmla="*/ 2066925 w 2066925"/>
              <a:gd name="connsiteY1" fmla="*/ 0 h 2066925"/>
              <a:gd name="connsiteX2" fmla="*/ 2066925 w 2066925"/>
              <a:gd name="connsiteY2" fmla="*/ 2066925 h 2066925"/>
              <a:gd name="connsiteX3" fmla="*/ 0 w 2066925"/>
              <a:gd name="connsiteY3" fmla="*/ 2066925 h 206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6925" h="2066925">
                <a:moveTo>
                  <a:pt x="0" y="0"/>
                </a:moveTo>
                <a:lnTo>
                  <a:pt x="2066925" y="0"/>
                </a:lnTo>
                <a:lnTo>
                  <a:pt x="2066925" y="2066925"/>
                </a:lnTo>
                <a:lnTo>
                  <a:pt x="0" y="20669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69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>
            <a:extLst>
              <a:ext uri="{FF2B5EF4-FFF2-40B4-BE49-F238E27FC236}">
                <a16:creationId xmlns:a16="http://schemas.microsoft.com/office/drawing/2014/main" id="{512DDD3D-2897-4077-9088-2BAFE3D6E6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00" y="1712072"/>
            <a:ext cx="2876550" cy="4307047"/>
          </a:xfrm>
          <a:custGeom>
            <a:avLst/>
            <a:gdLst>
              <a:gd name="connsiteX0" fmla="*/ 0 w 3028950"/>
              <a:gd name="connsiteY0" fmla="*/ 0 h 4307047"/>
              <a:gd name="connsiteX1" fmla="*/ 3028950 w 3028950"/>
              <a:gd name="connsiteY1" fmla="*/ 0 h 4307047"/>
              <a:gd name="connsiteX2" fmla="*/ 3028950 w 3028950"/>
              <a:gd name="connsiteY2" fmla="*/ 4307047 h 4307047"/>
              <a:gd name="connsiteX3" fmla="*/ 0 w 3028950"/>
              <a:gd name="connsiteY3" fmla="*/ 4307047 h 430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0" h="4307047">
                <a:moveTo>
                  <a:pt x="0" y="0"/>
                </a:moveTo>
                <a:lnTo>
                  <a:pt x="3028950" y="0"/>
                </a:lnTo>
                <a:lnTo>
                  <a:pt x="3028950" y="4307047"/>
                </a:lnTo>
                <a:lnTo>
                  <a:pt x="0" y="43070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911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7D65B67-F45A-4FB1-982B-5F46ABBE6A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03725" y="2324100"/>
            <a:ext cx="2009775" cy="2857500"/>
          </a:xfrm>
          <a:custGeom>
            <a:avLst/>
            <a:gdLst>
              <a:gd name="connsiteX0" fmla="*/ 0 w 2009775"/>
              <a:gd name="connsiteY0" fmla="*/ 0 h 2857500"/>
              <a:gd name="connsiteX1" fmla="*/ 2009775 w 2009775"/>
              <a:gd name="connsiteY1" fmla="*/ 0 h 2857500"/>
              <a:gd name="connsiteX2" fmla="*/ 2009775 w 2009775"/>
              <a:gd name="connsiteY2" fmla="*/ 2857500 h 2857500"/>
              <a:gd name="connsiteX3" fmla="*/ 0 w 2009775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775" h="2857500">
                <a:moveTo>
                  <a:pt x="0" y="0"/>
                </a:moveTo>
                <a:lnTo>
                  <a:pt x="2009775" y="0"/>
                </a:lnTo>
                <a:lnTo>
                  <a:pt x="2009775" y="2857500"/>
                </a:lnTo>
                <a:lnTo>
                  <a:pt x="0" y="2857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541CBC6-6B71-4B35-90BF-89158778DF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16725" y="2324100"/>
            <a:ext cx="2009775" cy="2857500"/>
          </a:xfrm>
          <a:custGeom>
            <a:avLst/>
            <a:gdLst>
              <a:gd name="connsiteX0" fmla="*/ 0 w 2009775"/>
              <a:gd name="connsiteY0" fmla="*/ 0 h 2857500"/>
              <a:gd name="connsiteX1" fmla="*/ 2009775 w 2009775"/>
              <a:gd name="connsiteY1" fmla="*/ 0 h 2857500"/>
              <a:gd name="connsiteX2" fmla="*/ 2009775 w 2009775"/>
              <a:gd name="connsiteY2" fmla="*/ 2857500 h 2857500"/>
              <a:gd name="connsiteX3" fmla="*/ 0 w 2009775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775" h="2857500">
                <a:moveTo>
                  <a:pt x="0" y="0"/>
                </a:moveTo>
                <a:lnTo>
                  <a:pt x="2009775" y="0"/>
                </a:lnTo>
                <a:lnTo>
                  <a:pt x="2009775" y="2857500"/>
                </a:lnTo>
                <a:lnTo>
                  <a:pt x="0" y="2857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277990-1936-4E17-9B5A-2AE345D12C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29725" y="2324100"/>
            <a:ext cx="2009775" cy="2857500"/>
          </a:xfrm>
          <a:custGeom>
            <a:avLst/>
            <a:gdLst>
              <a:gd name="connsiteX0" fmla="*/ 0 w 2009775"/>
              <a:gd name="connsiteY0" fmla="*/ 0 h 2857500"/>
              <a:gd name="connsiteX1" fmla="*/ 2009775 w 2009775"/>
              <a:gd name="connsiteY1" fmla="*/ 0 h 2857500"/>
              <a:gd name="connsiteX2" fmla="*/ 2009775 w 2009775"/>
              <a:gd name="connsiteY2" fmla="*/ 2857500 h 2857500"/>
              <a:gd name="connsiteX3" fmla="*/ 0 w 2009775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775" h="2857500">
                <a:moveTo>
                  <a:pt x="0" y="0"/>
                </a:moveTo>
                <a:lnTo>
                  <a:pt x="2009775" y="0"/>
                </a:lnTo>
                <a:lnTo>
                  <a:pt x="2009775" y="2857500"/>
                </a:lnTo>
                <a:lnTo>
                  <a:pt x="0" y="2857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7D24FF4-AB4C-465D-B26E-62E305EDAF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90725" y="2324100"/>
            <a:ext cx="2009775" cy="2857500"/>
          </a:xfrm>
          <a:custGeom>
            <a:avLst/>
            <a:gdLst>
              <a:gd name="connsiteX0" fmla="*/ 0 w 2009775"/>
              <a:gd name="connsiteY0" fmla="*/ 0 h 2857500"/>
              <a:gd name="connsiteX1" fmla="*/ 2009775 w 2009775"/>
              <a:gd name="connsiteY1" fmla="*/ 0 h 2857500"/>
              <a:gd name="connsiteX2" fmla="*/ 2009775 w 2009775"/>
              <a:gd name="connsiteY2" fmla="*/ 2857500 h 2857500"/>
              <a:gd name="connsiteX3" fmla="*/ 0 w 2009775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775" h="2857500">
                <a:moveTo>
                  <a:pt x="0" y="0"/>
                </a:moveTo>
                <a:lnTo>
                  <a:pt x="2009775" y="0"/>
                </a:lnTo>
                <a:lnTo>
                  <a:pt x="2009775" y="2857500"/>
                </a:lnTo>
                <a:lnTo>
                  <a:pt x="0" y="2857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774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C0F29039-9617-4B83-81D4-EC8D797ED7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1535" y="2386206"/>
            <a:ext cx="1767469" cy="1767469"/>
          </a:xfrm>
          <a:custGeom>
            <a:avLst/>
            <a:gdLst>
              <a:gd name="connsiteX0" fmla="*/ 972108 w 1944216"/>
              <a:gd name="connsiteY0" fmla="*/ 0 h 1944216"/>
              <a:gd name="connsiteX1" fmla="*/ 1944216 w 1944216"/>
              <a:gd name="connsiteY1" fmla="*/ 972108 h 1944216"/>
              <a:gd name="connsiteX2" fmla="*/ 972108 w 1944216"/>
              <a:gd name="connsiteY2" fmla="*/ 1944216 h 1944216"/>
              <a:gd name="connsiteX3" fmla="*/ 0 w 1944216"/>
              <a:gd name="connsiteY3" fmla="*/ 972108 h 1944216"/>
              <a:gd name="connsiteX4" fmla="*/ 972108 w 1944216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216" h="1944216">
                <a:moveTo>
                  <a:pt x="972108" y="0"/>
                </a:moveTo>
                <a:cubicBezTo>
                  <a:pt x="1508988" y="0"/>
                  <a:pt x="1944216" y="435228"/>
                  <a:pt x="1944216" y="972108"/>
                </a:cubicBezTo>
                <a:cubicBezTo>
                  <a:pt x="1944216" y="1508988"/>
                  <a:pt x="1508988" y="1944216"/>
                  <a:pt x="972108" y="1944216"/>
                </a:cubicBezTo>
                <a:cubicBezTo>
                  <a:pt x="435228" y="1944216"/>
                  <a:pt x="0" y="1508988"/>
                  <a:pt x="0" y="972108"/>
                </a:cubicBezTo>
                <a:cubicBezTo>
                  <a:pt x="0" y="435228"/>
                  <a:pt x="435228" y="0"/>
                  <a:pt x="9721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Picture Placeholder 23">
            <a:extLst>
              <a:ext uri="{FF2B5EF4-FFF2-40B4-BE49-F238E27FC236}">
                <a16:creationId xmlns:a16="http://schemas.microsoft.com/office/drawing/2014/main" id="{C83EB741-F68F-4B6C-BE0E-BF80CF9FC5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55356" y="2386206"/>
            <a:ext cx="1767469" cy="1767469"/>
          </a:xfrm>
          <a:custGeom>
            <a:avLst/>
            <a:gdLst>
              <a:gd name="connsiteX0" fmla="*/ 972108 w 1944216"/>
              <a:gd name="connsiteY0" fmla="*/ 0 h 1944216"/>
              <a:gd name="connsiteX1" fmla="*/ 1944216 w 1944216"/>
              <a:gd name="connsiteY1" fmla="*/ 972108 h 1944216"/>
              <a:gd name="connsiteX2" fmla="*/ 972108 w 1944216"/>
              <a:gd name="connsiteY2" fmla="*/ 1944216 h 1944216"/>
              <a:gd name="connsiteX3" fmla="*/ 0 w 1944216"/>
              <a:gd name="connsiteY3" fmla="*/ 972108 h 1944216"/>
              <a:gd name="connsiteX4" fmla="*/ 972108 w 1944216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216" h="1944216">
                <a:moveTo>
                  <a:pt x="972108" y="0"/>
                </a:moveTo>
                <a:cubicBezTo>
                  <a:pt x="1508988" y="0"/>
                  <a:pt x="1944216" y="435228"/>
                  <a:pt x="1944216" y="972108"/>
                </a:cubicBezTo>
                <a:cubicBezTo>
                  <a:pt x="1944216" y="1508988"/>
                  <a:pt x="1508988" y="1944216"/>
                  <a:pt x="972108" y="1944216"/>
                </a:cubicBezTo>
                <a:cubicBezTo>
                  <a:pt x="435228" y="1944216"/>
                  <a:pt x="0" y="1508988"/>
                  <a:pt x="0" y="972108"/>
                </a:cubicBezTo>
                <a:cubicBezTo>
                  <a:pt x="0" y="435228"/>
                  <a:pt x="435228" y="0"/>
                  <a:pt x="9721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Picture Placeholder 24">
            <a:extLst>
              <a:ext uri="{FF2B5EF4-FFF2-40B4-BE49-F238E27FC236}">
                <a16:creationId xmlns:a16="http://schemas.microsoft.com/office/drawing/2014/main" id="{479599AB-39BB-4E95-81E2-924E99EFEE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69177" y="2386206"/>
            <a:ext cx="1767469" cy="1767469"/>
          </a:xfrm>
          <a:custGeom>
            <a:avLst/>
            <a:gdLst>
              <a:gd name="connsiteX0" fmla="*/ 972108 w 1944216"/>
              <a:gd name="connsiteY0" fmla="*/ 0 h 1944216"/>
              <a:gd name="connsiteX1" fmla="*/ 1944216 w 1944216"/>
              <a:gd name="connsiteY1" fmla="*/ 972108 h 1944216"/>
              <a:gd name="connsiteX2" fmla="*/ 972108 w 1944216"/>
              <a:gd name="connsiteY2" fmla="*/ 1944216 h 1944216"/>
              <a:gd name="connsiteX3" fmla="*/ 0 w 1944216"/>
              <a:gd name="connsiteY3" fmla="*/ 972108 h 1944216"/>
              <a:gd name="connsiteX4" fmla="*/ 972108 w 1944216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216" h="1944216">
                <a:moveTo>
                  <a:pt x="972108" y="0"/>
                </a:moveTo>
                <a:cubicBezTo>
                  <a:pt x="1508988" y="0"/>
                  <a:pt x="1944216" y="435228"/>
                  <a:pt x="1944216" y="972108"/>
                </a:cubicBezTo>
                <a:cubicBezTo>
                  <a:pt x="1944216" y="1508988"/>
                  <a:pt x="1508988" y="1944216"/>
                  <a:pt x="972108" y="1944216"/>
                </a:cubicBezTo>
                <a:cubicBezTo>
                  <a:pt x="435228" y="1944216"/>
                  <a:pt x="0" y="1508988"/>
                  <a:pt x="0" y="972108"/>
                </a:cubicBezTo>
                <a:cubicBezTo>
                  <a:pt x="0" y="435228"/>
                  <a:pt x="435228" y="0"/>
                  <a:pt x="9721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Picture Placeholder 25">
            <a:extLst>
              <a:ext uri="{FF2B5EF4-FFF2-40B4-BE49-F238E27FC236}">
                <a16:creationId xmlns:a16="http://schemas.microsoft.com/office/drawing/2014/main" id="{D6A7926C-2ECD-47B4-856E-475773169B5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82997" y="2386206"/>
            <a:ext cx="1767469" cy="1767469"/>
          </a:xfrm>
          <a:custGeom>
            <a:avLst/>
            <a:gdLst>
              <a:gd name="connsiteX0" fmla="*/ 972108 w 1944216"/>
              <a:gd name="connsiteY0" fmla="*/ 0 h 1944216"/>
              <a:gd name="connsiteX1" fmla="*/ 1944216 w 1944216"/>
              <a:gd name="connsiteY1" fmla="*/ 972108 h 1944216"/>
              <a:gd name="connsiteX2" fmla="*/ 972108 w 1944216"/>
              <a:gd name="connsiteY2" fmla="*/ 1944216 h 1944216"/>
              <a:gd name="connsiteX3" fmla="*/ 0 w 1944216"/>
              <a:gd name="connsiteY3" fmla="*/ 972108 h 1944216"/>
              <a:gd name="connsiteX4" fmla="*/ 972108 w 1944216"/>
              <a:gd name="connsiteY4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216" h="1944216">
                <a:moveTo>
                  <a:pt x="972108" y="0"/>
                </a:moveTo>
                <a:cubicBezTo>
                  <a:pt x="1508988" y="0"/>
                  <a:pt x="1944216" y="435228"/>
                  <a:pt x="1944216" y="972108"/>
                </a:cubicBezTo>
                <a:cubicBezTo>
                  <a:pt x="1944216" y="1508988"/>
                  <a:pt x="1508988" y="1944216"/>
                  <a:pt x="972108" y="1944216"/>
                </a:cubicBezTo>
                <a:cubicBezTo>
                  <a:pt x="435228" y="1944216"/>
                  <a:pt x="0" y="1508988"/>
                  <a:pt x="0" y="972108"/>
                </a:cubicBezTo>
                <a:cubicBezTo>
                  <a:pt x="0" y="435228"/>
                  <a:pt x="435228" y="0"/>
                  <a:pt x="9721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00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4B6C8D5-790D-4838-AC96-EF8051EC8B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29549" y="1509713"/>
            <a:ext cx="2628902" cy="3838575"/>
          </a:xfrm>
          <a:custGeom>
            <a:avLst/>
            <a:gdLst>
              <a:gd name="connsiteX0" fmla="*/ 0 w 2628902"/>
              <a:gd name="connsiteY0" fmla="*/ 0 h 3838575"/>
              <a:gd name="connsiteX1" fmla="*/ 2628902 w 2628902"/>
              <a:gd name="connsiteY1" fmla="*/ 0 h 3838575"/>
              <a:gd name="connsiteX2" fmla="*/ 2628902 w 2628902"/>
              <a:gd name="connsiteY2" fmla="*/ 3838575 h 3838575"/>
              <a:gd name="connsiteX3" fmla="*/ 0 w 2628902"/>
              <a:gd name="connsiteY3" fmla="*/ 3838575 h 383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2" h="3838575">
                <a:moveTo>
                  <a:pt x="0" y="0"/>
                </a:moveTo>
                <a:lnTo>
                  <a:pt x="2628902" y="0"/>
                </a:lnTo>
                <a:lnTo>
                  <a:pt x="2628902" y="3838575"/>
                </a:lnTo>
                <a:lnTo>
                  <a:pt x="0" y="38385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20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0C2AE3D-6C0D-417B-8A22-12BB69C9AD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0125" y="2352675"/>
            <a:ext cx="5095875" cy="3476625"/>
          </a:xfrm>
          <a:custGeom>
            <a:avLst/>
            <a:gdLst>
              <a:gd name="connsiteX0" fmla="*/ 0 w 5095875"/>
              <a:gd name="connsiteY0" fmla="*/ 0 h 3476625"/>
              <a:gd name="connsiteX1" fmla="*/ 5095875 w 5095875"/>
              <a:gd name="connsiteY1" fmla="*/ 0 h 3476625"/>
              <a:gd name="connsiteX2" fmla="*/ 5095875 w 5095875"/>
              <a:gd name="connsiteY2" fmla="*/ 3476625 h 3476625"/>
              <a:gd name="connsiteX3" fmla="*/ 0 w 5095875"/>
              <a:gd name="connsiteY3" fmla="*/ 3476625 h 347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5875" h="3476625">
                <a:moveTo>
                  <a:pt x="0" y="0"/>
                </a:moveTo>
                <a:lnTo>
                  <a:pt x="5095875" y="0"/>
                </a:lnTo>
                <a:lnTo>
                  <a:pt x="5095875" y="3476625"/>
                </a:lnTo>
                <a:lnTo>
                  <a:pt x="0" y="3476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838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9AED0526-8CFC-49E9-A578-71BF15C64B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47658" y="0"/>
            <a:ext cx="2743200" cy="2743200"/>
          </a:xfrm>
          <a:custGeom>
            <a:avLst/>
            <a:gdLst>
              <a:gd name="connsiteX0" fmla="*/ 0 w 2216995"/>
              <a:gd name="connsiteY0" fmla="*/ 0 h 2216995"/>
              <a:gd name="connsiteX1" fmla="*/ 2216995 w 2216995"/>
              <a:gd name="connsiteY1" fmla="*/ 0 h 2216995"/>
              <a:gd name="connsiteX2" fmla="*/ 2216995 w 2216995"/>
              <a:gd name="connsiteY2" fmla="*/ 2216995 h 2216995"/>
              <a:gd name="connsiteX3" fmla="*/ 0 w 2216995"/>
              <a:gd name="connsiteY3" fmla="*/ 2216995 h 221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6995" h="2216995">
                <a:moveTo>
                  <a:pt x="0" y="0"/>
                </a:moveTo>
                <a:lnTo>
                  <a:pt x="2216995" y="0"/>
                </a:lnTo>
                <a:lnTo>
                  <a:pt x="2216995" y="2216995"/>
                </a:lnTo>
                <a:lnTo>
                  <a:pt x="0" y="221699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FF4F94B2-F1C0-4283-BA59-EF479F438D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79770" y="2743200"/>
            <a:ext cx="1611086" cy="1611086"/>
          </a:xfrm>
          <a:custGeom>
            <a:avLst/>
            <a:gdLst>
              <a:gd name="connsiteX0" fmla="*/ 0 w 1095594"/>
              <a:gd name="connsiteY0" fmla="*/ 0 h 1095594"/>
              <a:gd name="connsiteX1" fmla="*/ 1095594 w 1095594"/>
              <a:gd name="connsiteY1" fmla="*/ 0 h 1095594"/>
              <a:gd name="connsiteX2" fmla="*/ 1095594 w 1095594"/>
              <a:gd name="connsiteY2" fmla="*/ 1095594 h 1095594"/>
              <a:gd name="connsiteX3" fmla="*/ 0 w 1095594"/>
              <a:gd name="connsiteY3" fmla="*/ 1095594 h 109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5594" h="1095594">
                <a:moveTo>
                  <a:pt x="0" y="0"/>
                </a:moveTo>
                <a:lnTo>
                  <a:pt x="1095594" y="0"/>
                </a:lnTo>
                <a:lnTo>
                  <a:pt x="1095594" y="1095594"/>
                </a:lnTo>
                <a:lnTo>
                  <a:pt x="0" y="109559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8F777606-007A-4704-B8AF-31F26F3808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90857" y="0"/>
            <a:ext cx="3701143" cy="6857999"/>
          </a:xfrm>
          <a:custGeom>
            <a:avLst/>
            <a:gdLst>
              <a:gd name="connsiteX0" fmla="*/ 0 w 3259879"/>
              <a:gd name="connsiteY0" fmla="*/ 0 h 4430803"/>
              <a:gd name="connsiteX1" fmla="*/ 3259879 w 3259879"/>
              <a:gd name="connsiteY1" fmla="*/ 0 h 4430803"/>
              <a:gd name="connsiteX2" fmla="*/ 3259879 w 3259879"/>
              <a:gd name="connsiteY2" fmla="*/ 4430803 h 4430803"/>
              <a:gd name="connsiteX3" fmla="*/ 0 w 3259879"/>
              <a:gd name="connsiteY3" fmla="*/ 4430803 h 443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879" h="4430803">
                <a:moveTo>
                  <a:pt x="0" y="0"/>
                </a:moveTo>
                <a:lnTo>
                  <a:pt x="3259879" y="0"/>
                </a:lnTo>
                <a:lnTo>
                  <a:pt x="3259879" y="4430803"/>
                </a:lnTo>
                <a:lnTo>
                  <a:pt x="0" y="443080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68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A1AF43AA-1FAF-4736-A9E9-C84D60C059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5564" y="1664009"/>
            <a:ext cx="3846877" cy="4429060"/>
          </a:xfrm>
          <a:custGeom>
            <a:avLst/>
            <a:gdLst>
              <a:gd name="connsiteX0" fmla="*/ 0 w 3846877"/>
              <a:gd name="connsiteY0" fmla="*/ 0 h 4429060"/>
              <a:gd name="connsiteX1" fmla="*/ 3846877 w 3846877"/>
              <a:gd name="connsiteY1" fmla="*/ 2216769 h 4429060"/>
              <a:gd name="connsiteX2" fmla="*/ 0 w 3846877"/>
              <a:gd name="connsiteY2" fmla="*/ 4429060 h 442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6877" h="4429060">
                <a:moveTo>
                  <a:pt x="0" y="0"/>
                </a:moveTo>
                <a:lnTo>
                  <a:pt x="3846877" y="2216769"/>
                </a:lnTo>
                <a:lnTo>
                  <a:pt x="0" y="44290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873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03C2497F-40D9-422A-A348-729BED25D0E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15278" y="743622"/>
            <a:ext cx="6133772" cy="2489936"/>
          </a:xfrm>
          <a:custGeom>
            <a:avLst/>
            <a:gdLst>
              <a:gd name="connsiteX0" fmla="*/ 0 w 6133772"/>
              <a:gd name="connsiteY0" fmla="*/ 0 h 2738930"/>
              <a:gd name="connsiteX1" fmla="*/ 6133772 w 6133772"/>
              <a:gd name="connsiteY1" fmla="*/ 0 h 2738930"/>
              <a:gd name="connsiteX2" fmla="*/ 6133772 w 6133772"/>
              <a:gd name="connsiteY2" fmla="*/ 2738930 h 2738930"/>
              <a:gd name="connsiteX3" fmla="*/ 0 w 6133772"/>
              <a:gd name="connsiteY3" fmla="*/ 2738930 h 27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772" h="2738930">
                <a:moveTo>
                  <a:pt x="0" y="0"/>
                </a:moveTo>
                <a:lnTo>
                  <a:pt x="6133772" y="0"/>
                </a:lnTo>
                <a:lnTo>
                  <a:pt x="6133772" y="2738930"/>
                </a:lnTo>
                <a:lnTo>
                  <a:pt x="0" y="273893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C96FB431-5A29-4A28-ADC3-6FF789ECE7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15278" y="3624442"/>
            <a:ext cx="6133772" cy="2489936"/>
          </a:xfrm>
          <a:custGeom>
            <a:avLst/>
            <a:gdLst>
              <a:gd name="connsiteX0" fmla="*/ 0 w 6133772"/>
              <a:gd name="connsiteY0" fmla="*/ 0 h 2738930"/>
              <a:gd name="connsiteX1" fmla="*/ 6133772 w 6133772"/>
              <a:gd name="connsiteY1" fmla="*/ 0 h 2738930"/>
              <a:gd name="connsiteX2" fmla="*/ 6133772 w 6133772"/>
              <a:gd name="connsiteY2" fmla="*/ 2738930 h 2738930"/>
              <a:gd name="connsiteX3" fmla="*/ 0 w 6133772"/>
              <a:gd name="connsiteY3" fmla="*/ 2738930 h 27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3772" h="2738930">
                <a:moveTo>
                  <a:pt x="0" y="0"/>
                </a:moveTo>
                <a:lnTo>
                  <a:pt x="6133772" y="0"/>
                </a:lnTo>
                <a:lnTo>
                  <a:pt x="6133772" y="2738930"/>
                </a:lnTo>
                <a:lnTo>
                  <a:pt x="0" y="273893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04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94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video" Target="../media/media1.avi"/><Relationship Id="rId16" Type="http://schemas.openxmlformats.org/officeDocument/2006/relationships/image" Target="../media/image56.svg"/><Relationship Id="rId1" Type="http://schemas.microsoft.com/office/2007/relationships/media" Target="../media/media1.avi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sv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62.wmf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6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7.pn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s://www.medus.unisa.it/" TargetMode="External"/><Relationship Id="rId1" Type="http://schemas.openxmlformats.org/officeDocument/2006/relationships/slideLayout" Target="../slideLayouts/slideLayout14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microsoft.com/office/2007/relationships/hdphoto" Target="../media/hdphoto2.wdp"/><Relationship Id="rId4" Type="http://schemas.openxmlformats.org/officeDocument/2006/relationships/image" Target="../media/image11.sv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1" descr="E:\Università\Ricercatore\Dipartimento\Sito MEDUS\logo-MEDUS-senza-sfondo-con.gif">
            <a:extLst>
              <a:ext uri="{FF2B5EF4-FFF2-40B4-BE49-F238E27FC236}">
                <a16:creationId xmlns:a16="http://schemas.microsoft.com/office/drawing/2014/main" id="{88E48DE4-0D4A-BADE-62FA-68E44A27B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 amt="35000"/>
          </a:blip>
          <a:srcRect r="2879"/>
          <a:stretch>
            <a:fillRect/>
          </a:stretch>
        </p:blipFill>
        <p:spPr bwMode="auto">
          <a:xfrm>
            <a:off x="1686164" y="5778104"/>
            <a:ext cx="2466324" cy="1041168"/>
          </a:xfrm>
          <a:prstGeom prst="rect">
            <a:avLst/>
          </a:prstGeom>
          <a:noFill/>
        </p:spPr>
      </p:pic>
      <p:pic>
        <p:nvPicPr>
          <p:cNvPr id="21" name="Segnaposto immagine 20">
            <a:extLst>
              <a:ext uri="{FF2B5EF4-FFF2-40B4-BE49-F238E27FC236}">
                <a16:creationId xmlns:a16="http://schemas.microsoft.com/office/drawing/2014/main" id="{81B4A9A5-BE27-E3FF-EE4F-D489B8E566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50000"/>
          </a:blip>
          <a:srcRect l="22720" r="22720"/>
          <a:stretch>
            <a:fillRect/>
          </a:stretch>
        </p:blipFill>
        <p:spPr>
          <a:xfrm>
            <a:off x="7123523" y="53974"/>
            <a:ext cx="4907469" cy="3106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44856-518A-4CF5-B007-D24F6C6C90D7}"/>
              </a:ext>
            </a:extLst>
          </p:cNvPr>
          <p:cNvSpPr txBox="1"/>
          <p:nvPr/>
        </p:nvSpPr>
        <p:spPr>
          <a:xfrm>
            <a:off x="439483" y="3068522"/>
            <a:ext cx="5561265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Tecniche</a:t>
            </a:r>
            <a:r>
              <a:rPr lang="en-US" altLang="it-IT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numeriche</a:t>
            </a:r>
            <a:r>
              <a:rPr lang="en-US" altLang="it-IT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per il </a:t>
            </a:r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calcolo</a:t>
            </a:r>
            <a:r>
              <a:rPr lang="en-US" altLang="it-IT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dell’impatto</a:t>
            </a:r>
            <a:r>
              <a:rPr lang="en-US" altLang="it-IT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delle</a:t>
            </a:r>
            <a:r>
              <a:rPr lang="en-US" altLang="it-IT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r>
              <a:rPr lang="en-US" altLang="it-IT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onde</a:t>
            </a:r>
            <a:endParaRPr lang="it-IT" sz="3200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E86747-7FD5-4FE1-911E-455753C0568C}"/>
              </a:ext>
            </a:extLst>
          </p:cNvPr>
          <p:cNvGrpSpPr/>
          <p:nvPr/>
        </p:nvGrpSpPr>
        <p:grpSpPr>
          <a:xfrm>
            <a:off x="539939" y="5275562"/>
            <a:ext cx="3253127" cy="642368"/>
            <a:chOff x="4889499" y="5052259"/>
            <a:chExt cx="2706643" cy="64236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727E912-E3D0-4E2C-9834-A51E0F7C6D40}"/>
                </a:ext>
              </a:extLst>
            </p:cNvPr>
            <p:cNvSpPr txBox="1"/>
            <p:nvPr/>
          </p:nvSpPr>
          <p:spPr>
            <a:xfrm>
              <a:off x="4889499" y="5052259"/>
              <a:ext cx="270664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857873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Dott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857873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. Ing. Angela Di Leo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55680C-0D9E-4427-A504-1C698AEE3C8F}"/>
                </a:ext>
              </a:extLst>
            </p:cNvPr>
            <p:cNvSpPr txBox="1"/>
            <p:nvPr/>
          </p:nvSpPr>
          <p:spPr>
            <a:xfrm>
              <a:off x="4889500" y="5433017"/>
              <a:ext cx="203835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ABACAA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andileo@unisa.it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7C92AC0-AA5F-4D07-80A5-9CF692A11246}"/>
              </a:ext>
            </a:extLst>
          </p:cNvPr>
          <p:cNvGrpSpPr/>
          <p:nvPr/>
        </p:nvGrpSpPr>
        <p:grpSpPr>
          <a:xfrm>
            <a:off x="6333666" y="2747707"/>
            <a:ext cx="1113470" cy="769441"/>
            <a:chOff x="6622417" y="1044893"/>
            <a:chExt cx="1113470" cy="769441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7BA37F3-5A28-4B88-AA14-47DAD193241E}"/>
                </a:ext>
              </a:extLst>
            </p:cNvPr>
            <p:cNvSpPr/>
            <p:nvPr/>
          </p:nvSpPr>
          <p:spPr>
            <a:xfrm>
              <a:off x="7066038" y="1117600"/>
              <a:ext cx="669849" cy="6698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B41A7AD-AE21-4357-B3D7-3D6603E48048}"/>
                </a:ext>
              </a:extLst>
            </p:cNvPr>
            <p:cNvSpPr txBox="1"/>
            <p:nvPr/>
          </p:nvSpPr>
          <p:spPr>
            <a:xfrm>
              <a:off x="6622417" y="1044893"/>
              <a:ext cx="102933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303538"/>
                </a:solidFill>
                <a:effectLst/>
                <a:uLnTx/>
                <a:uFillTx/>
                <a:latin typeface="Oswald Light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1">
            <a:extLst>
              <a:ext uri="{FF2B5EF4-FFF2-40B4-BE49-F238E27FC236}">
                <a16:creationId xmlns:a16="http://schemas.microsoft.com/office/drawing/2014/main" id="{B87EF797-52B0-D847-9AFC-4E9ACE176F7D}"/>
              </a:ext>
            </a:extLst>
          </p:cNvPr>
          <p:cNvGrpSpPr/>
          <p:nvPr/>
        </p:nvGrpSpPr>
        <p:grpSpPr>
          <a:xfrm>
            <a:off x="3793067" y="5281200"/>
            <a:ext cx="2706643" cy="642368"/>
            <a:chOff x="4889499" y="5052259"/>
            <a:chExt cx="2706643" cy="642368"/>
          </a:xfrm>
        </p:grpSpPr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524962AF-2314-20B7-4327-CF7C8015A693}"/>
                </a:ext>
              </a:extLst>
            </p:cNvPr>
            <p:cNvSpPr txBox="1"/>
            <p:nvPr/>
          </p:nvSpPr>
          <p:spPr>
            <a:xfrm>
              <a:off x="4889499" y="5052259"/>
              <a:ext cx="270664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857873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Prof. Ing. Fabio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857873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Dentale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857873"/>
                </a:solidFill>
                <a:effectLst/>
                <a:uLnTx/>
                <a:uFillTx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7930AA60-E8C2-9778-FFCE-C769380BC29A}"/>
                </a:ext>
              </a:extLst>
            </p:cNvPr>
            <p:cNvSpPr txBox="1"/>
            <p:nvPr/>
          </p:nvSpPr>
          <p:spPr>
            <a:xfrm>
              <a:off x="4889500" y="5433017"/>
              <a:ext cx="203835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ABACAA"/>
                  </a:solidFill>
                  <a:effectLst/>
                  <a:uLnTx/>
                  <a:uFillTx/>
                  <a:latin typeface="Bell MT" panose="02020503060305020303" pitchFamily="18" charset="0"/>
                  <a:ea typeface="Open Sans" panose="020B0606030504020204" pitchFamily="34" charset="0"/>
                  <a:cs typeface="Open Sans" panose="020B0606030504020204" pitchFamily="34" charset="0"/>
                </a:rPr>
                <a:t>fdentale@unisa.it</a:t>
              </a:r>
            </a:p>
          </p:txBody>
        </p:sp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357E66E-A3FA-7FB9-EDBB-06E421FB5EAF}"/>
              </a:ext>
            </a:extLst>
          </p:cNvPr>
          <p:cNvSpPr txBox="1"/>
          <p:nvPr/>
        </p:nvSpPr>
        <p:spPr>
          <a:xfrm>
            <a:off x="255461" y="1188326"/>
            <a:ext cx="6119812" cy="66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800" kern="1200" dirty="0">
                <a:ea typeface="+mj-ea"/>
                <a:cs typeface="Arial" panose="020B0604020202020204" pitchFamily="34" charset="0"/>
              </a:rPr>
              <a:t>“TEMPESTE ESTREME”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800" kern="1200" dirty="0" err="1">
                <a:ea typeface="+mj-ea"/>
                <a:cs typeface="Arial" panose="020B0604020202020204" pitchFamily="34" charset="0"/>
              </a:rPr>
              <a:t>Aspetti</a:t>
            </a:r>
            <a:r>
              <a:rPr lang="en-US" sz="1800" kern="1200" dirty="0">
                <a:ea typeface="+mj-ea"/>
                <a:cs typeface="Arial" panose="020B0604020202020204" pitchFamily="34" charset="0"/>
              </a:rPr>
              <a:t> </a:t>
            </a:r>
            <a:r>
              <a:rPr lang="en-US" sz="1800" kern="1200" dirty="0" err="1">
                <a:ea typeface="+mj-ea"/>
                <a:cs typeface="Arial" panose="020B0604020202020204" pitchFamily="34" charset="0"/>
              </a:rPr>
              <a:t>Tecnici</a:t>
            </a:r>
            <a:r>
              <a:rPr lang="en-US" sz="1800" kern="1200" dirty="0">
                <a:ea typeface="+mj-ea"/>
                <a:cs typeface="Arial" panose="020B0604020202020204" pitchFamily="34" charset="0"/>
              </a:rPr>
              <a:t>, </a:t>
            </a:r>
            <a:r>
              <a:rPr lang="en-US" sz="1800" kern="1200" dirty="0" err="1">
                <a:ea typeface="+mj-ea"/>
                <a:cs typeface="Arial" panose="020B0604020202020204" pitchFamily="34" charset="0"/>
              </a:rPr>
              <a:t>gestionali</a:t>
            </a:r>
            <a:r>
              <a:rPr lang="en-US" sz="1800" kern="1200" dirty="0">
                <a:ea typeface="+mj-ea"/>
                <a:cs typeface="Arial" panose="020B0604020202020204" pitchFamily="34" charset="0"/>
              </a:rPr>
              <a:t> ed </a:t>
            </a:r>
            <a:r>
              <a:rPr lang="en-US" sz="1800" kern="1200" dirty="0" err="1">
                <a:ea typeface="+mj-ea"/>
                <a:cs typeface="Arial" panose="020B0604020202020204" pitchFamily="34" charset="0"/>
              </a:rPr>
              <a:t>assicurativi</a:t>
            </a:r>
            <a:endParaRPr lang="en-US" sz="1800" kern="1200" dirty="0"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D4F4E73-449A-F855-1766-7A9C503380D4}"/>
              </a:ext>
            </a:extLst>
          </p:cNvPr>
          <p:cNvSpPr txBox="1"/>
          <p:nvPr/>
        </p:nvSpPr>
        <p:spPr>
          <a:xfrm>
            <a:off x="-683290" y="1894206"/>
            <a:ext cx="7806813" cy="4739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1100" dirty="0"/>
              <a:t>Martedì 27 settembre  2022 - Ore 14:00</a:t>
            </a:r>
          </a:p>
          <a:p>
            <a:r>
              <a:rPr lang="it-IT" sz="1100" dirty="0"/>
              <a:t>Stazione Marittima di Salerno </a:t>
            </a:r>
          </a:p>
        </p:txBody>
      </p:sp>
      <p:pic>
        <p:nvPicPr>
          <p:cNvPr id="22" name="Immagine 2" descr="Risultati immagini per atena navale">
            <a:extLst>
              <a:ext uri="{FF2B5EF4-FFF2-40B4-BE49-F238E27FC236}">
                <a16:creationId xmlns:a16="http://schemas.microsoft.com/office/drawing/2014/main" id="{9251F19D-401A-5BC9-E03D-EF6A9D276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5" y="190460"/>
            <a:ext cx="2185403" cy="78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2283AC4A-7DCD-068E-3BF5-BC204E0A6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209" y="121577"/>
            <a:ext cx="816279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Potrebbe essere un'immagine raffigurante il seguente testo &quot;The INTERNATIONAL PROPELLER CLUB Port of Salerno&quot;">
            <a:extLst>
              <a:ext uri="{FF2B5EF4-FFF2-40B4-BE49-F238E27FC236}">
                <a16:creationId xmlns:a16="http://schemas.microsoft.com/office/drawing/2014/main" id="{D8E929FB-D559-8B72-1412-AC8543E4B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158" y="164527"/>
            <a:ext cx="2489447" cy="616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Nessuna descrizione della foto disponibile.">
            <a:extLst>
              <a:ext uri="{FF2B5EF4-FFF2-40B4-BE49-F238E27FC236}">
                <a16:creationId xmlns:a16="http://schemas.microsoft.com/office/drawing/2014/main" id="{2593B676-B411-1BC2-E234-EBE967B3B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5" y="121577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a più grande macchina di calcolo basata sulla luce - Villaggio Globale">
            <a:extLst>
              <a:ext uri="{FF2B5EF4-FFF2-40B4-BE49-F238E27FC236}">
                <a16:creationId xmlns:a16="http://schemas.microsoft.com/office/drawing/2014/main" id="{5A9AC66C-7BDD-3A90-43E4-BA2EEEE11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734" y="3659122"/>
            <a:ext cx="2706643" cy="198383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ista sul faro di Felgueiras e Oceano Atlantico onde che si infrangono  sulle rocce in Foz do Douro distretto della città di Porto, la seconda più  grande città in Portogallo Foto stock -">
            <a:extLst>
              <a:ext uri="{FF2B5EF4-FFF2-40B4-BE49-F238E27FC236}">
                <a16:creationId xmlns:a16="http://schemas.microsoft.com/office/drawing/2014/main" id="{CF90A7C4-A4A1-38F7-F822-8ECBCA8FB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0"/>
          <a:stretch/>
        </p:blipFill>
        <p:spPr bwMode="auto">
          <a:xfrm>
            <a:off x="6346081" y="4309580"/>
            <a:ext cx="3576075" cy="2332074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511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88CB9234-E481-7190-9A00-DD6C28C17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972"/>
            <a:ext cx="5747077" cy="2756033"/>
          </a:xfrm>
          <a:prstGeom prst="rect">
            <a:avLst/>
          </a:prstGeom>
        </p:spPr>
      </p:pic>
      <p:sp>
        <p:nvSpPr>
          <p:cNvPr id="163" name="Freeform 15">
            <a:extLst>
              <a:ext uri="{FF2B5EF4-FFF2-40B4-BE49-F238E27FC236}">
                <a16:creationId xmlns:a16="http://schemas.microsoft.com/office/drawing/2014/main" id="{FCA4F35B-336D-4B40-B2FD-B521E2F724FD}"/>
              </a:ext>
            </a:extLst>
          </p:cNvPr>
          <p:cNvSpPr>
            <a:spLocks/>
          </p:cNvSpPr>
          <p:nvPr/>
        </p:nvSpPr>
        <p:spPr bwMode="auto">
          <a:xfrm>
            <a:off x="827179" y="1889554"/>
            <a:ext cx="4837059" cy="4203513"/>
          </a:xfrm>
          <a:custGeom>
            <a:avLst/>
            <a:gdLst>
              <a:gd name="T0" fmla="*/ 0 w 3283"/>
              <a:gd name="T1" fmla="*/ 2853 h 2853"/>
              <a:gd name="T2" fmla="*/ 1642 w 3283"/>
              <a:gd name="T3" fmla="*/ 0 h 2853"/>
              <a:gd name="T4" fmla="*/ 3283 w 3283"/>
              <a:gd name="T5" fmla="*/ 2853 h 2853"/>
              <a:gd name="T6" fmla="*/ 0 w 3283"/>
              <a:gd name="T7" fmla="*/ 2853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83" h="2853">
                <a:moveTo>
                  <a:pt x="0" y="2853"/>
                </a:moveTo>
                <a:lnTo>
                  <a:pt x="1642" y="0"/>
                </a:lnTo>
                <a:lnTo>
                  <a:pt x="3283" y="2853"/>
                </a:lnTo>
                <a:lnTo>
                  <a:pt x="0" y="28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B80B57E4-2635-41C9-A744-0B14E1C90EFF}"/>
              </a:ext>
            </a:extLst>
          </p:cNvPr>
          <p:cNvSpPr txBox="1"/>
          <p:nvPr/>
        </p:nvSpPr>
        <p:spPr>
          <a:xfrm>
            <a:off x="6096000" y="722290"/>
            <a:ext cx="5268821" cy="12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Stabilità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delle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strutture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parete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verticale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C58CB9E-9FF5-E512-8371-C0D6916D23A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3654" y="2012812"/>
            <a:ext cx="2000656" cy="1090271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</p:spPr>
      </p:pic>
      <p:grpSp>
        <p:nvGrpSpPr>
          <p:cNvPr id="14" name="Gruppo 13">
            <a:extLst>
              <a:ext uri="{FF2B5EF4-FFF2-40B4-BE49-F238E27FC236}">
                <a16:creationId xmlns:a16="http://schemas.microsoft.com/office/drawing/2014/main" id="{0089787E-BF20-A428-9FC6-8EECE296D985}"/>
              </a:ext>
            </a:extLst>
          </p:cNvPr>
          <p:cNvGrpSpPr/>
          <p:nvPr/>
        </p:nvGrpSpPr>
        <p:grpSpPr>
          <a:xfrm>
            <a:off x="41086" y="5160659"/>
            <a:ext cx="2545056" cy="1697342"/>
            <a:chOff x="710169" y="2615482"/>
            <a:chExt cx="1908175" cy="1732215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0ECD9C86-CA18-1D87-8380-E21B28FA7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0169" y="2615482"/>
              <a:ext cx="1908175" cy="1732215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69E4D137-077C-BC83-3100-0A34E625316D}"/>
                </a:ext>
              </a:extLst>
            </p:cNvPr>
            <p:cNvSpPr txBox="1"/>
            <p:nvPr/>
          </p:nvSpPr>
          <p:spPr>
            <a:xfrm>
              <a:off x="1529641" y="4158420"/>
              <a:ext cx="370840" cy="1347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it-IT" sz="800" b="1" dirty="0">
                  <a:solidFill>
                    <a:sysClr val="windowText" lastClr="000000"/>
                  </a:solidFill>
                  <a:latin typeface="Calibri" pitchFamily="34" charset="0"/>
                  <a:cs typeface="Calibri" pitchFamily="34" charset="0"/>
                </a:rPr>
                <a:t>t[s]</a:t>
              </a:r>
            </a:p>
          </p:txBody>
        </p:sp>
      </p:grpSp>
      <p:pic>
        <p:nvPicPr>
          <p:cNvPr id="10" name="Immagine 9">
            <a:extLst>
              <a:ext uri="{FF2B5EF4-FFF2-40B4-BE49-F238E27FC236}">
                <a16:creationId xmlns:a16="http://schemas.microsoft.com/office/drawing/2014/main" id="{0DBDEDF3-F487-D254-5467-7A387DF211E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29" y="3756648"/>
            <a:ext cx="2540171" cy="140401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3DAF52A5-C4EF-244B-6FDA-CF03B33AC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30210" r="14885"/>
          <a:stretch>
            <a:fillRect/>
          </a:stretch>
        </p:blipFill>
        <p:spPr bwMode="auto">
          <a:xfrm>
            <a:off x="480766" y="1756381"/>
            <a:ext cx="1555313" cy="1710533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725843E-8CEB-C0D8-F4A2-C19CEAE29208}"/>
              </a:ext>
            </a:extLst>
          </p:cNvPr>
          <p:cNvSpPr txBox="1"/>
          <p:nvPr/>
        </p:nvSpPr>
        <p:spPr>
          <a:xfrm>
            <a:off x="6057356" y="1923187"/>
            <a:ext cx="6096000" cy="44525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t-IT"/>
            </a:defPPr>
            <a:lvl1pPr>
              <a:lnSpc>
                <a:spcPts val="2000"/>
              </a:lnSpc>
              <a:defRPr i="1">
                <a:solidFill>
                  <a:schemeClr val="bg1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defRPr>
            </a:lvl1pPr>
          </a:lstStyle>
          <a:p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causa più importante dei cedimenti dei cassoni è lo scorrimento del cassone e la rottura per pressioni di onda impulsiva.</a:t>
            </a:r>
          </a:p>
          <a:p>
            <a:endParaRPr lang="it-IT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Altri tipi di rottura possono essere dovuti a:</a:t>
            </a:r>
          </a:p>
          <a:p>
            <a:endParaRPr lang="it-IT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Scorrimento dovuto all'amplificazione locale delle onde non frangenti per rifrazione della struttura;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Rottura e spostamento di unità corazzate nelle berme poste per dissipare energia davanti a cassone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dispersione dell'armatura nel caso di  fondazioni in massi a causa della forte corrente indotta dalle onde che agiscono intorno alla testata;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erosione del fondale anteriore;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cedimento della fondazione e del sottosuolo</a:t>
            </a:r>
          </a:p>
        </p:txBody>
      </p:sp>
      <p:pic>
        <p:nvPicPr>
          <p:cNvPr id="20" name="Picture 5" descr="J:\IDRA14\CALCOLI\Masso_par.gif">
            <a:extLst>
              <a:ext uri="{FF2B5EF4-FFF2-40B4-BE49-F238E27FC236}">
                <a16:creationId xmlns:a16="http://schemas.microsoft.com/office/drawing/2014/main" id="{4536EB73-784F-1DC3-A938-0F1376EC67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83700" y="4778680"/>
            <a:ext cx="3259027" cy="1967952"/>
          </a:xfrm>
          <a:prstGeom prst="rect">
            <a:avLst/>
          </a:prstGeom>
          <a:noFill/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FC3AE6C8-6F8D-2A53-2174-4EB794F0D50B}"/>
              </a:ext>
            </a:extLst>
          </p:cNvPr>
          <p:cNvSpPr/>
          <p:nvPr/>
        </p:nvSpPr>
        <p:spPr>
          <a:xfrm>
            <a:off x="6096000" y="4254325"/>
            <a:ext cx="6022884" cy="754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E126C820-CD8B-CE4A-484A-7F5049DD04B6}"/>
              </a:ext>
            </a:extLst>
          </p:cNvPr>
          <p:cNvSpPr/>
          <p:nvPr/>
        </p:nvSpPr>
        <p:spPr>
          <a:xfrm>
            <a:off x="6057355" y="1889554"/>
            <a:ext cx="6096000" cy="8360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 descr="J:\IDRA14\CALCOLI\Masso_Com.gif">
            <a:extLst>
              <a:ext uri="{FF2B5EF4-FFF2-40B4-BE49-F238E27FC236}">
                <a16:creationId xmlns:a16="http://schemas.microsoft.com/office/drawing/2014/main" id="{EAE69FFE-4C97-63BF-0C38-ABBDF66576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63969" y="2139162"/>
            <a:ext cx="4320000" cy="26086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754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EF33D5C5-B9BC-44A2-B0BC-0804FE41B099}"/>
              </a:ext>
            </a:extLst>
          </p:cNvPr>
          <p:cNvSpPr/>
          <p:nvPr/>
        </p:nvSpPr>
        <p:spPr>
          <a:xfrm>
            <a:off x="3188328" y="3013929"/>
            <a:ext cx="1011805" cy="101180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9212791-8E39-4D20-AED0-4594D28CC305}"/>
              </a:ext>
            </a:extLst>
          </p:cNvPr>
          <p:cNvSpPr/>
          <p:nvPr/>
        </p:nvSpPr>
        <p:spPr>
          <a:xfrm>
            <a:off x="372576" y="2960523"/>
            <a:ext cx="1011805" cy="10118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633831-8FFD-48D6-9BDE-D54D1CF65D5E}"/>
              </a:ext>
            </a:extLst>
          </p:cNvPr>
          <p:cNvSpPr/>
          <p:nvPr/>
        </p:nvSpPr>
        <p:spPr>
          <a:xfrm>
            <a:off x="2921070" y="4154732"/>
            <a:ext cx="2380146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Bold" panose="020F0502020204030203" pitchFamily="34" charset="0"/>
                <a:cs typeface="Lato Bold" panose="020F0502020204030203" pitchFamily="34" charset="0"/>
              </a:rPr>
              <a:t>OVERTOPPING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FBFEA79-558E-433A-969B-972B4CBC9E0B}"/>
              </a:ext>
            </a:extLst>
          </p:cNvPr>
          <p:cNvSpPr/>
          <p:nvPr/>
        </p:nvSpPr>
        <p:spPr>
          <a:xfrm>
            <a:off x="230074" y="4160022"/>
            <a:ext cx="2380146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Bold" panose="020F0502020204030203" pitchFamily="34" charset="0"/>
                <a:cs typeface="Lato Bold" panose="020F0502020204030203" pitchFamily="34" charset="0"/>
              </a:rPr>
              <a:t>PRESSIONI</a:t>
            </a:r>
            <a:endParaRPr lang="en-US" sz="17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pic>
        <p:nvPicPr>
          <p:cNvPr id="2" name="AN">
            <a:hlinkClick r:id="" action="ppaction://media"/>
            <a:extLst>
              <a:ext uri="{FF2B5EF4-FFF2-40B4-BE49-F238E27FC236}">
                <a16:creationId xmlns:a16="http://schemas.microsoft.com/office/drawing/2014/main" id="{A36B5D43-F6BE-D86D-130B-484FB32DF1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44979" y="217725"/>
            <a:ext cx="6792639" cy="42454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ECB0085-9CC0-97E7-3295-63A8B2BD8D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238"/>
          <a:stretch/>
        </p:blipFill>
        <p:spPr>
          <a:xfrm>
            <a:off x="1528222" y="699173"/>
            <a:ext cx="2272071" cy="197467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9D8E3E9-6E90-8D5E-7FDF-62570EBBE1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3955" y="4795151"/>
            <a:ext cx="3261580" cy="160210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E9C1F9B-07B3-8DD7-35B9-5BC3FF1471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29680" y="4795151"/>
            <a:ext cx="3507282" cy="1700900"/>
          </a:xfrm>
          <a:prstGeom prst="rect">
            <a:avLst/>
          </a:prstGeom>
        </p:spPr>
      </p:pic>
      <p:pic>
        <p:nvPicPr>
          <p:cNvPr id="15" name="Elemento grafico 14" descr="Bandiera1 con riempimento a tinta unita">
            <a:extLst>
              <a:ext uri="{FF2B5EF4-FFF2-40B4-BE49-F238E27FC236}">
                <a16:creationId xmlns:a16="http://schemas.microsoft.com/office/drawing/2014/main" id="{7D960AD5-4E00-E34E-ADF0-BC2E07B7E8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17258" y="3363041"/>
            <a:ext cx="353943" cy="353943"/>
          </a:xfrm>
          <a:prstGeom prst="rect">
            <a:avLst/>
          </a:prstGeom>
        </p:spPr>
      </p:pic>
      <p:pic>
        <p:nvPicPr>
          <p:cNvPr id="19" name="Elemento grafico 18" descr="Freccia linea: rotazione a destra con riempimento a tinta unita">
            <a:extLst>
              <a:ext uri="{FF2B5EF4-FFF2-40B4-BE49-F238E27FC236}">
                <a16:creationId xmlns:a16="http://schemas.microsoft.com/office/drawing/2014/main" id="{EB8EEFD5-79FB-2399-EF1C-F67DFBCA73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05035" y="2987175"/>
            <a:ext cx="914400" cy="914400"/>
          </a:xfrm>
          <a:prstGeom prst="rect">
            <a:avLst/>
          </a:prstGeom>
        </p:spPr>
      </p:pic>
      <p:sp>
        <p:nvSpPr>
          <p:cNvPr id="25" name="TextBox 181">
            <a:extLst>
              <a:ext uri="{FF2B5EF4-FFF2-40B4-BE49-F238E27FC236}">
                <a16:creationId xmlns:a16="http://schemas.microsoft.com/office/drawing/2014/main" id="{6EB5B440-CEFA-7B32-36AB-7F2F62E2749E}"/>
              </a:ext>
            </a:extLst>
          </p:cNvPr>
          <p:cNvSpPr txBox="1"/>
          <p:nvPr/>
        </p:nvSpPr>
        <p:spPr>
          <a:xfrm>
            <a:off x="704173" y="155662"/>
            <a:ext cx="6340572" cy="672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 err="1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Strutture</a:t>
            </a:r>
            <a:r>
              <a:rPr lang="en-US" sz="4000" i="0" u="none" strike="noStrike" dirty="0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a Cassone</a:t>
            </a:r>
            <a:endParaRPr lang="en-US" sz="4000" dirty="0">
              <a:solidFill>
                <a:schemeClr val="tx2"/>
              </a:solidFill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66FB0947-C7BF-2B5C-5BB9-7829934863F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72839" y="4513965"/>
            <a:ext cx="2728377" cy="2080387"/>
          </a:xfrm>
          <a:prstGeom prst="rect">
            <a:avLst/>
          </a:prstGeom>
        </p:spPr>
      </p:pic>
      <p:pic>
        <p:nvPicPr>
          <p:cNvPr id="31" name="Immagine 30">
            <a:extLst>
              <a:ext uri="{FF2B5EF4-FFF2-40B4-BE49-F238E27FC236}">
                <a16:creationId xmlns:a16="http://schemas.microsoft.com/office/drawing/2014/main" id="{7BB5AC07-321B-C9EE-6BF0-A9D677AE9653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944" t="1272" r="1297" b="1080"/>
          <a:stretch/>
        </p:blipFill>
        <p:spPr>
          <a:xfrm>
            <a:off x="276025" y="4661614"/>
            <a:ext cx="2165506" cy="1782912"/>
          </a:xfrm>
          <a:prstGeom prst="rect">
            <a:avLst/>
          </a:prstGeom>
        </p:spPr>
      </p:pic>
      <p:pic>
        <p:nvPicPr>
          <p:cNvPr id="33" name="Elemento grafico 32" descr="Grafico della curva del bastone da Hockey contorno">
            <a:extLst>
              <a:ext uri="{FF2B5EF4-FFF2-40B4-BE49-F238E27FC236}">
                <a16:creationId xmlns:a16="http://schemas.microsoft.com/office/drawing/2014/main" id="{15275D15-2CE5-E460-6B83-6431435BFD9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3971" y="3089730"/>
            <a:ext cx="753389" cy="753389"/>
          </a:xfrm>
          <a:prstGeom prst="rect">
            <a:avLst/>
          </a:prstGeom>
        </p:spPr>
      </p:pic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31318F91-C9E8-444F-A9CE-CF663A0EF2E6}"/>
              </a:ext>
            </a:extLst>
          </p:cNvPr>
          <p:cNvCxnSpPr/>
          <p:nvPr/>
        </p:nvCxnSpPr>
        <p:spPr>
          <a:xfrm>
            <a:off x="3088328" y="1428750"/>
            <a:ext cx="5217472" cy="2667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42EF91-F62B-C00B-03B9-04DC80D67CAA}"/>
              </a:ext>
            </a:extLst>
          </p:cNvPr>
          <p:cNvSpPr txBox="1"/>
          <p:nvPr/>
        </p:nvSpPr>
        <p:spPr>
          <a:xfrm>
            <a:off x="4057650" y="1205600"/>
            <a:ext cx="24198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0000"/>
                </a:solidFill>
              </a:rPr>
              <a:t>Trasduttori di pressione</a:t>
            </a:r>
          </a:p>
        </p:txBody>
      </p:sp>
    </p:spTree>
    <p:extLst>
      <p:ext uri="{BB962C8B-B14F-4D97-AF65-F5344CB8AC3E}">
        <p14:creationId xmlns:p14="http://schemas.microsoft.com/office/powerpoint/2010/main" val="183537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2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 animBg="1"/>
      <p:bldP spid="12" grpId="0" animBg="1"/>
      <p:bldP spid="18" grpId="0"/>
      <p:bldP spid="21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51A042CB-97FD-403D-B218-93B4619CF724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10C9DE8-18A0-4BD2-B133-0E3E25D1508E}"/>
              </a:ext>
            </a:extLst>
          </p:cNvPr>
          <p:cNvSpPr txBox="1"/>
          <p:nvPr/>
        </p:nvSpPr>
        <p:spPr>
          <a:xfrm>
            <a:off x="5617936" y="968829"/>
            <a:ext cx="9561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i="0" u="none" strike="noStrike" dirty="0">
                <a:solidFill>
                  <a:schemeClr val="bg1"/>
                </a:solidFill>
                <a:effectLst/>
                <a:latin typeface="Oswa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sz="4000" dirty="0">
              <a:solidFill>
                <a:schemeClr val="bg1"/>
              </a:solidFill>
              <a:latin typeface="Oswald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ED1E36-42E2-4A91-840D-C15586DA8FC3}"/>
              </a:ext>
            </a:extLst>
          </p:cNvPr>
          <p:cNvSpPr txBox="1"/>
          <p:nvPr/>
        </p:nvSpPr>
        <p:spPr>
          <a:xfrm>
            <a:off x="5744369" y="1989132"/>
            <a:ext cx="3436870" cy="112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sz="3700" dirty="0">
                <a:solidFill>
                  <a:schemeClr val="bg1"/>
                </a:solidFill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OPERE  A GETTATA</a:t>
            </a:r>
            <a:endParaRPr lang="en-US" sz="3700" dirty="0">
              <a:solidFill>
                <a:schemeClr val="bg1"/>
              </a:solidFill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Segnaposto immagine 13">
            <a:extLst>
              <a:ext uri="{FF2B5EF4-FFF2-40B4-BE49-F238E27FC236}">
                <a16:creationId xmlns:a16="http://schemas.microsoft.com/office/drawing/2014/main" id="{49DB21F1-5DA3-B701-573D-23BF5CD509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5701" r="25701"/>
          <a:stretch>
            <a:fillRect/>
          </a:stretch>
        </p:blipFill>
        <p:spPr>
          <a:xfrm>
            <a:off x="1277938" y="968375"/>
            <a:ext cx="3308350" cy="492125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C044E1-1CA8-B419-ADD3-5DDD1755D2F8}"/>
              </a:ext>
            </a:extLst>
          </p:cNvPr>
          <p:cNvSpPr txBox="1"/>
          <p:nvPr/>
        </p:nvSpPr>
        <p:spPr>
          <a:xfrm>
            <a:off x="5744368" y="3031438"/>
            <a:ext cx="631555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Le azioni dinamiche delle onde che impattano contro questo tipo di strutture possono causare movimenti delle unità di armatura generando “instabilità idraulica”.</a:t>
            </a:r>
          </a:p>
          <a:p>
            <a:r>
              <a:rPr lang="it-IT" dirty="0">
                <a:solidFill>
                  <a:schemeClr val="bg1"/>
                </a:solidFill>
              </a:rPr>
              <a:t>La rottura strutturale delle singole unità, invece, rappresenta un’altra tipologia di instabilità che viene indicata come “instabilità strutturale”.</a:t>
            </a:r>
          </a:p>
        </p:txBody>
      </p:sp>
    </p:spTree>
    <p:extLst>
      <p:ext uri="{BB962C8B-B14F-4D97-AF65-F5344CB8AC3E}">
        <p14:creationId xmlns:p14="http://schemas.microsoft.com/office/powerpoint/2010/main" val="2084478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Box 244">
            <a:extLst>
              <a:ext uri="{FF2B5EF4-FFF2-40B4-BE49-F238E27FC236}">
                <a16:creationId xmlns:a16="http://schemas.microsoft.com/office/drawing/2014/main" id="{1BCCE4AE-6506-4E69-99AD-2AF8A732148C}"/>
              </a:ext>
            </a:extLst>
          </p:cNvPr>
          <p:cNvSpPr txBox="1"/>
          <p:nvPr/>
        </p:nvSpPr>
        <p:spPr>
          <a:xfrm>
            <a:off x="883670" y="838200"/>
            <a:ext cx="4002655" cy="124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Solution</a:t>
            </a:r>
          </a:p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Definition</a:t>
            </a:r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86ABCC18-344C-4AAD-87D4-6419B2E39359}"/>
              </a:ext>
            </a:extLst>
          </p:cNvPr>
          <p:cNvSpPr/>
          <p:nvPr/>
        </p:nvSpPr>
        <p:spPr>
          <a:xfrm>
            <a:off x="516692" y="4484080"/>
            <a:ext cx="1593743" cy="145646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C17E6BCB-390E-46E8-9BDA-7D9AC786B317}"/>
              </a:ext>
            </a:extLst>
          </p:cNvPr>
          <p:cNvGrpSpPr/>
          <p:nvPr/>
        </p:nvGrpSpPr>
        <p:grpSpPr>
          <a:xfrm>
            <a:off x="1062424" y="5074462"/>
            <a:ext cx="1789799" cy="1682926"/>
            <a:chOff x="5438775" y="2747963"/>
            <a:chExt cx="1317625" cy="1355725"/>
          </a:xfrm>
          <a:solidFill>
            <a:schemeClr val="accent3"/>
          </a:solidFill>
        </p:grpSpPr>
        <p:sp>
          <p:nvSpPr>
            <p:cNvPr id="254" name="Freeform 5">
              <a:extLst>
                <a:ext uri="{FF2B5EF4-FFF2-40B4-BE49-F238E27FC236}">
                  <a16:creationId xmlns:a16="http://schemas.microsoft.com/office/drawing/2014/main" id="{3D6CC8D2-9E89-45D8-AEDD-647CDC1745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8775" y="3643313"/>
              <a:ext cx="1158875" cy="460375"/>
            </a:xfrm>
            <a:custGeom>
              <a:avLst/>
              <a:gdLst>
                <a:gd name="T0" fmla="*/ 266 w 305"/>
                <a:gd name="T1" fmla="*/ 10 h 121"/>
                <a:gd name="T2" fmla="*/ 214 w 305"/>
                <a:gd name="T3" fmla="*/ 37 h 121"/>
                <a:gd name="T4" fmla="*/ 197 w 305"/>
                <a:gd name="T5" fmla="*/ 30 h 121"/>
                <a:gd name="T6" fmla="*/ 162 w 305"/>
                <a:gd name="T7" fmla="*/ 30 h 121"/>
                <a:gd name="T8" fmla="*/ 159 w 305"/>
                <a:gd name="T9" fmla="*/ 29 h 121"/>
                <a:gd name="T10" fmla="*/ 158 w 305"/>
                <a:gd name="T11" fmla="*/ 28 h 121"/>
                <a:gd name="T12" fmla="*/ 157 w 305"/>
                <a:gd name="T13" fmla="*/ 28 h 121"/>
                <a:gd name="T14" fmla="*/ 77 w 305"/>
                <a:gd name="T15" fmla="*/ 13 h 121"/>
                <a:gd name="T16" fmla="*/ 68 w 305"/>
                <a:gd name="T17" fmla="*/ 15 h 121"/>
                <a:gd name="T18" fmla="*/ 60 w 305"/>
                <a:gd name="T19" fmla="*/ 15 h 121"/>
                <a:gd name="T20" fmla="*/ 44 w 305"/>
                <a:gd name="T21" fmla="*/ 3 h 121"/>
                <a:gd name="T22" fmla="*/ 18 w 305"/>
                <a:gd name="T23" fmla="*/ 3 h 121"/>
                <a:gd name="T24" fmla="*/ 0 w 305"/>
                <a:gd name="T25" fmla="*/ 21 h 121"/>
                <a:gd name="T26" fmla="*/ 0 w 305"/>
                <a:gd name="T27" fmla="*/ 89 h 121"/>
                <a:gd name="T28" fmla="*/ 18 w 305"/>
                <a:gd name="T29" fmla="*/ 107 h 121"/>
                <a:gd name="T30" fmla="*/ 44 w 305"/>
                <a:gd name="T31" fmla="*/ 107 h 121"/>
                <a:gd name="T32" fmla="*/ 60 w 305"/>
                <a:gd name="T33" fmla="*/ 95 h 121"/>
                <a:gd name="T34" fmla="*/ 75 w 305"/>
                <a:gd name="T35" fmla="*/ 95 h 121"/>
                <a:gd name="T36" fmla="*/ 79 w 305"/>
                <a:gd name="T37" fmla="*/ 96 h 121"/>
                <a:gd name="T38" fmla="*/ 146 w 305"/>
                <a:gd name="T39" fmla="*/ 114 h 121"/>
                <a:gd name="T40" fmla="*/ 155 w 305"/>
                <a:gd name="T41" fmla="*/ 116 h 121"/>
                <a:gd name="T42" fmla="*/ 178 w 305"/>
                <a:gd name="T43" fmla="*/ 121 h 121"/>
                <a:gd name="T44" fmla="*/ 208 w 305"/>
                <a:gd name="T45" fmla="*/ 110 h 121"/>
                <a:gd name="T46" fmla="*/ 208 w 305"/>
                <a:gd name="T47" fmla="*/ 110 h 121"/>
                <a:gd name="T48" fmla="*/ 291 w 305"/>
                <a:gd name="T49" fmla="*/ 51 h 121"/>
                <a:gd name="T50" fmla="*/ 298 w 305"/>
                <a:gd name="T51" fmla="*/ 18 h 121"/>
                <a:gd name="T52" fmla="*/ 266 w 305"/>
                <a:gd name="T53" fmla="*/ 10 h 121"/>
                <a:gd name="T54" fmla="*/ 47 w 305"/>
                <a:gd name="T55" fmla="*/ 89 h 121"/>
                <a:gd name="T56" fmla="*/ 44 w 305"/>
                <a:gd name="T57" fmla="*/ 93 h 121"/>
                <a:gd name="T58" fmla="*/ 18 w 305"/>
                <a:gd name="T59" fmla="*/ 93 h 121"/>
                <a:gd name="T60" fmla="*/ 14 w 305"/>
                <a:gd name="T61" fmla="*/ 89 h 121"/>
                <a:gd name="T62" fmla="*/ 14 w 305"/>
                <a:gd name="T63" fmla="*/ 21 h 121"/>
                <a:gd name="T64" fmla="*/ 18 w 305"/>
                <a:gd name="T65" fmla="*/ 17 h 121"/>
                <a:gd name="T66" fmla="*/ 44 w 305"/>
                <a:gd name="T67" fmla="*/ 17 h 121"/>
                <a:gd name="T68" fmla="*/ 47 w 305"/>
                <a:gd name="T69" fmla="*/ 21 h 121"/>
                <a:gd name="T70" fmla="*/ 47 w 305"/>
                <a:gd name="T71" fmla="*/ 89 h 121"/>
                <a:gd name="T72" fmla="*/ 283 w 305"/>
                <a:gd name="T73" fmla="*/ 40 h 121"/>
                <a:gd name="T74" fmla="*/ 200 w 305"/>
                <a:gd name="T75" fmla="*/ 99 h 121"/>
                <a:gd name="T76" fmla="*/ 159 w 305"/>
                <a:gd name="T77" fmla="*/ 103 h 121"/>
                <a:gd name="T78" fmla="*/ 150 w 305"/>
                <a:gd name="T79" fmla="*/ 100 h 121"/>
                <a:gd name="T80" fmla="*/ 83 w 305"/>
                <a:gd name="T81" fmla="*/ 82 h 121"/>
                <a:gd name="T82" fmla="*/ 75 w 305"/>
                <a:gd name="T83" fmla="*/ 81 h 121"/>
                <a:gd name="T84" fmla="*/ 61 w 305"/>
                <a:gd name="T85" fmla="*/ 81 h 121"/>
                <a:gd name="T86" fmla="*/ 61 w 305"/>
                <a:gd name="T87" fmla="*/ 29 h 121"/>
                <a:gd name="T88" fmla="*/ 69 w 305"/>
                <a:gd name="T89" fmla="*/ 29 h 121"/>
                <a:gd name="T90" fmla="*/ 82 w 305"/>
                <a:gd name="T91" fmla="*/ 26 h 121"/>
                <a:gd name="T92" fmla="*/ 148 w 305"/>
                <a:gd name="T93" fmla="*/ 38 h 121"/>
                <a:gd name="T94" fmla="*/ 148 w 305"/>
                <a:gd name="T95" fmla="*/ 38 h 121"/>
                <a:gd name="T96" fmla="*/ 162 w 305"/>
                <a:gd name="T97" fmla="*/ 43 h 121"/>
                <a:gd name="T98" fmla="*/ 197 w 305"/>
                <a:gd name="T99" fmla="*/ 43 h 121"/>
                <a:gd name="T100" fmla="*/ 208 w 305"/>
                <a:gd name="T101" fmla="*/ 54 h 121"/>
                <a:gd name="T102" fmla="*/ 197 w 305"/>
                <a:gd name="T103" fmla="*/ 65 h 121"/>
                <a:gd name="T104" fmla="*/ 140 w 305"/>
                <a:gd name="T105" fmla="*/ 65 h 121"/>
                <a:gd name="T106" fmla="*/ 133 w 305"/>
                <a:gd name="T107" fmla="*/ 72 h 121"/>
                <a:gd name="T108" fmla="*/ 140 w 305"/>
                <a:gd name="T109" fmla="*/ 78 h 121"/>
                <a:gd name="T110" fmla="*/ 197 w 305"/>
                <a:gd name="T111" fmla="*/ 78 h 121"/>
                <a:gd name="T112" fmla="*/ 222 w 305"/>
                <a:gd name="T113" fmla="*/ 54 h 121"/>
                <a:gd name="T114" fmla="*/ 221 w 305"/>
                <a:gd name="T115" fmla="*/ 49 h 121"/>
                <a:gd name="T116" fmla="*/ 272 w 305"/>
                <a:gd name="T117" fmla="*/ 23 h 121"/>
                <a:gd name="T118" fmla="*/ 286 w 305"/>
                <a:gd name="T119" fmla="*/ 26 h 121"/>
                <a:gd name="T120" fmla="*/ 283 w 305"/>
                <a:gd name="T121" fmla="*/ 40 h 121"/>
                <a:gd name="T122" fmla="*/ 283 w 305"/>
                <a:gd name="T123" fmla="*/ 40 h 121"/>
                <a:gd name="T124" fmla="*/ 283 w 305"/>
                <a:gd name="T125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5" h="121">
                  <a:moveTo>
                    <a:pt x="266" y="10"/>
                  </a:moveTo>
                  <a:cubicBezTo>
                    <a:pt x="214" y="37"/>
                    <a:pt x="214" y="37"/>
                    <a:pt x="214" y="37"/>
                  </a:cubicBezTo>
                  <a:cubicBezTo>
                    <a:pt x="210" y="32"/>
                    <a:pt x="204" y="30"/>
                    <a:pt x="197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0" y="30"/>
                    <a:pt x="160" y="29"/>
                    <a:pt x="159" y="29"/>
                  </a:cubicBezTo>
                  <a:cubicBezTo>
                    <a:pt x="159" y="29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29" y="0"/>
                    <a:pt x="104" y="2"/>
                    <a:pt x="77" y="13"/>
                  </a:cubicBezTo>
                  <a:cubicBezTo>
                    <a:pt x="72" y="15"/>
                    <a:pt x="72" y="15"/>
                    <a:pt x="68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8"/>
                    <a:pt x="51" y="3"/>
                    <a:pt x="44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8" y="3"/>
                    <a:pt x="0" y="11"/>
                    <a:pt x="0" y="2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9"/>
                    <a:pt x="8" y="107"/>
                    <a:pt x="18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51" y="107"/>
                    <a:pt x="58" y="102"/>
                    <a:pt x="60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8" y="95"/>
                    <a:pt x="79" y="96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9" y="115"/>
                    <a:pt x="152" y="115"/>
                    <a:pt x="155" y="116"/>
                  </a:cubicBezTo>
                  <a:cubicBezTo>
                    <a:pt x="163" y="119"/>
                    <a:pt x="171" y="121"/>
                    <a:pt x="178" y="121"/>
                  </a:cubicBezTo>
                  <a:cubicBezTo>
                    <a:pt x="187" y="121"/>
                    <a:pt x="196" y="118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301" y="43"/>
                    <a:pt x="305" y="29"/>
                    <a:pt x="298" y="18"/>
                  </a:cubicBezTo>
                  <a:cubicBezTo>
                    <a:pt x="291" y="8"/>
                    <a:pt x="277" y="4"/>
                    <a:pt x="266" y="10"/>
                  </a:cubicBezTo>
                  <a:close/>
                  <a:moveTo>
                    <a:pt x="47" y="89"/>
                  </a:moveTo>
                  <a:cubicBezTo>
                    <a:pt x="47" y="91"/>
                    <a:pt x="46" y="93"/>
                    <a:pt x="44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6" y="93"/>
                    <a:pt x="14" y="91"/>
                    <a:pt x="14" y="89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9"/>
                    <a:pt x="16" y="17"/>
                    <a:pt x="18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7"/>
                    <a:pt x="47" y="19"/>
                    <a:pt x="47" y="21"/>
                  </a:cubicBezTo>
                  <a:lnTo>
                    <a:pt x="47" y="89"/>
                  </a:lnTo>
                  <a:close/>
                  <a:moveTo>
                    <a:pt x="283" y="40"/>
                  </a:moveTo>
                  <a:cubicBezTo>
                    <a:pt x="200" y="99"/>
                    <a:pt x="200" y="99"/>
                    <a:pt x="200" y="99"/>
                  </a:cubicBezTo>
                  <a:cubicBezTo>
                    <a:pt x="183" y="110"/>
                    <a:pt x="176" y="108"/>
                    <a:pt x="159" y="103"/>
                  </a:cubicBezTo>
                  <a:cubicBezTo>
                    <a:pt x="156" y="102"/>
                    <a:pt x="153" y="101"/>
                    <a:pt x="150" y="10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0" y="82"/>
                    <a:pt x="77" y="81"/>
                    <a:pt x="75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4" y="29"/>
                    <a:pt x="76" y="28"/>
                    <a:pt x="82" y="26"/>
                  </a:cubicBezTo>
                  <a:cubicBezTo>
                    <a:pt x="106" y="17"/>
                    <a:pt x="124" y="15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52" y="42"/>
                    <a:pt x="155" y="43"/>
                    <a:pt x="162" y="43"/>
                  </a:cubicBezTo>
                  <a:cubicBezTo>
                    <a:pt x="197" y="43"/>
                    <a:pt x="197" y="43"/>
                    <a:pt x="197" y="43"/>
                  </a:cubicBezTo>
                  <a:cubicBezTo>
                    <a:pt x="203" y="43"/>
                    <a:pt x="208" y="48"/>
                    <a:pt x="208" y="54"/>
                  </a:cubicBezTo>
                  <a:cubicBezTo>
                    <a:pt x="208" y="60"/>
                    <a:pt x="203" y="65"/>
                    <a:pt x="197" y="65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6" y="65"/>
                    <a:pt x="133" y="68"/>
                    <a:pt x="133" y="72"/>
                  </a:cubicBezTo>
                  <a:cubicBezTo>
                    <a:pt x="133" y="75"/>
                    <a:pt x="136" y="78"/>
                    <a:pt x="140" y="78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211" y="78"/>
                    <a:pt x="222" y="67"/>
                    <a:pt x="222" y="54"/>
                  </a:cubicBezTo>
                  <a:cubicBezTo>
                    <a:pt x="222" y="52"/>
                    <a:pt x="221" y="51"/>
                    <a:pt x="221" y="49"/>
                  </a:cubicBezTo>
                  <a:cubicBezTo>
                    <a:pt x="272" y="23"/>
                    <a:pt x="272" y="23"/>
                    <a:pt x="272" y="23"/>
                  </a:cubicBezTo>
                  <a:cubicBezTo>
                    <a:pt x="277" y="20"/>
                    <a:pt x="283" y="21"/>
                    <a:pt x="286" y="26"/>
                  </a:cubicBezTo>
                  <a:cubicBezTo>
                    <a:pt x="289" y="30"/>
                    <a:pt x="287" y="36"/>
                    <a:pt x="283" y="40"/>
                  </a:cubicBezTo>
                  <a:close/>
                  <a:moveTo>
                    <a:pt x="283" y="40"/>
                  </a:moveTo>
                  <a:cubicBezTo>
                    <a:pt x="283" y="40"/>
                    <a:pt x="283" y="40"/>
                    <a:pt x="283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5" name="Freeform 6">
              <a:extLst>
                <a:ext uri="{FF2B5EF4-FFF2-40B4-BE49-F238E27FC236}">
                  <a16:creationId xmlns:a16="http://schemas.microsoft.com/office/drawing/2014/main" id="{8CF7BA26-C725-4981-A1DC-A928B9DA0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500" y="2747963"/>
              <a:ext cx="592138" cy="911225"/>
            </a:xfrm>
            <a:custGeom>
              <a:avLst/>
              <a:gdLst>
                <a:gd name="T0" fmla="*/ 37 w 156"/>
                <a:gd name="T1" fmla="*/ 165 h 240"/>
                <a:gd name="T2" fmla="*/ 24 w 156"/>
                <a:gd name="T3" fmla="*/ 185 h 240"/>
                <a:gd name="T4" fmla="*/ 39 w 156"/>
                <a:gd name="T5" fmla="*/ 207 h 240"/>
                <a:gd name="T6" fmla="*/ 39 w 156"/>
                <a:gd name="T7" fmla="*/ 217 h 240"/>
                <a:gd name="T8" fmla="*/ 62 w 156"/>
                <a:gd name="T9" fmla="*/ 240 h 240"/>
                <a:gd name="T10" fmla="*/ 93 w 156"/>
                <a:gd name="T11" fmla="*/ 240 h 240"/>
                <a:gd name="T12" fmla="*/ 116 w 156"/>
                <a:gd name="T13" fmla="*/ 217 h 240"/>
                <a:gd name="T14" fmla="*/ 116 w 156"/>
                <a:gd name="T15" fmla="*/ 207 h 240"/>
                <a:gd name="T16" fmla="*/ 131 w 156"/>
                <a:gd name="T17" fmla="*/ 185 h 240"/>
                <a:gd name="T18" fmla="*/ 119 w 156"/>
                <a:gd name="T19" fmla="*/ 165 h 240"/>
                <a:gd name="T20" fmla="*/ 134 w 156"/>
                <a:gd name="T21" fmla="*/ 137 h 240"/>
                <a:gd name="T22" fmla="*/ 156 w 156"/>
                <a:gd name="T23" fmla="*/ 80 h 240"/>
                <a:gd name="T24" fmla="*/ 155 w 156"/>
                <a:gd name="T25" fmla="*/ 73 h 240"/>
                <a:gd name="T26" fmla="*/ 148 w 156"/>
                <a:gd name="T27" fmla="*/ 67 h 240"/>
                <a:gd name="T28" fmla="*/ 142 w 156"/>
                <a:gd name="T29" fmla="*/ 74 h 240"/>
                <a:gd name="T30" fmla="*/ 142 w 156"/>
                <a:gd name="T31" fmla="*/ 80 h 240"/>
                <a:gd name="T32" fmla="*/ 123 w 156"/>
                <a:gd name="T33" fmla="*/ 128 h 240"/>
                <a:gd name="T34" fmla="*/ 105 w 156"/>
                <a:gd name="T35" fmla="*/ 163 h 240"/>
                <a:gd name="T36" fmla="*/ 51 w 156"/>
                <a:gd name="T37" fmla="*/ 163 h 240"/>
                <a:gd name="T38" fmla="*/ 33 w 156"/>
                <a:gd name="T39" fmla="*/ 128 h 240"/>
                <a:gd name="T40" fmla="*/ 14 w 156"/>
                <a:gd name="T41" fmla="*/ 80 h 240"/>
                <a:gd name="T42" fmla="*/ 33 w 156"/>
                <a:gd name="T43" fmla="*/ 33 h 240"/>
                <a:gd name="T44" fmla="*/ 78 w 156"/>
                <a:gd name="T45" fmla="*/ 15 h 240"/>
                <a:gd name="T46" fmla="*/ 78 w 156"/>
                <a:gd name="T47" fmla="*/ 15 h 240"/>
                <a:gd name="T48" fmla="*/ 116 w 156"/>
                <a:gd name="T49" fmla="*/ 27 h 240"/>
                <a:gd name="T50" fmla="*/ 126 w 156"/>
                <a:gd name="T51" fmla="*/ 25 h 240"/>
                <a:gd name="T52" fmla="*/ 124 w 156"/>
                <a:gd name="T53" fmla="*/ 16 h 240"/>
                <a:gd name="T54" fmla="*/ 78 w 156"/>
                <a:gd name="T55" fmla="*/ 1 h 240"/>
                <a:gd name="T56" fmla="*/ 23 w 156"/>
                <a:gd name="T57" fmla="*/ 23 h 240"/>
                <a:gd name="T58" fmla="*/ 0 w 156"/>
                <a:gd name="T59" fmla="*/ 80 h 240"/>
                <a:gd name="T60" fmla="*/ 21 w 156"/>
                <a:gd name="T61" fmla="*/ 137 h 240"/>
                <a:gd name="T62" fmla="*/ 37 w 156"/>
                <a:gd name="T63" fmla="*/ 165 h 240"/>
                <a:gd name="T64" fmla="*/ 102 w 156"/>
                <a:gd name="T65" fmla="*/ 217 h 240"/>
                <a:gd name="T66" fmla="*/ 93 w 156"/>
                <a:gd name="T67" fmla="*/ 226 h 240"/>
                <a:gd name="T68" fmla="*/ 62 w 156"/>
                <a:gd name="T69" fmla="*/ 226 h 240"/>
                <a:gd name="T70" fmla="*/ 53 w 156"/>
                <a:gd name="T71" fmla="*/ 217 h 240"/>
                <a:gd name="T72" fmla="*/ 53 w 156"/>
                <a:gd name="T73" fmla="*/ 208 h 240"/>
                <a:gd name="T74" fmla="*/ 102 w 156"/>
                <a:gd name="T75" fmla="*/ 208 h 240"/>
                <a:gd name="T76" fmla="*/ 102 w 156"/>
                <a:gd name="T77" fmla="*/ 217 h 240"/>
                <a:gd name="T78" fmla="*/ 47 w 156"/>
                <a:gd name="T79" fmla="*/ 177 h 240"/>
                <a:gd name="T80" fmla="*/ 109 w 156"/>
                <a:gd name="T81" fmla="*/ 177 h 240"/>
                <a:gd name="T82" fmla="*/ 118 w 156"/>
                <a:gd name="T83" fmla="*/ 185 h 240"/>
                <a:gd name="T84" fmla="*/ 109 w 156"/>
                <a:gd name="T85" fmla="*/ 194 h 240"/>
                <a:gd name="T86" fmla="*/ 47 w 156"/>
                <a:gd name="T87" fmla="*/ 194 h 240"/>
                <a:gd name="T88" fmla="*/ 38 w 156"/>
                <a:gd name="T89" fmla="*/ 185 h 240"/>
                <a:gd name="T90" fmla="*/ 47 w 156"/>
                <a:gd name="T91" fmla="*/ 177 h 240"/>
                <a:gd name="T92" fmla="*/ 47 w 156"/>
                <a:gd name="T93" fmla="*/ 177 h 240"/>
                <a:gd name="T94" fmla="*/ 47 w 156"/>
                <a:gd name="T95" fmla="*/ 17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240">
                  <a:moveTo>
                    <a:pt x="37" y="165"/>
                  </a:moveTo>
                  <a:cubicBezTo>
                    <a:pt x="30" y="169"/>
                    <a:pt x="24" y="177"/>
                    <a:pt x="24" y="185"/>
                  </a:cubicBezTo>
                  <a:cubicBezTo>
                    <a:pt x="24" y="195"/>
                    <a:pt x="31" y="204"/>
                    <a:pt x="39" y="207"/>
                  </a:cubicBezTo>
                  <a:cubicBezTo>
                    <a:pt x="39" y="217"/>
                    <a:pt x="39" y="217"/>
                    <a:pt x="39" y="217"/>
                  </a:cubicBezTo>
                  <a:cubicBezTo>
                    <a:pt x="39" y="230"/>
                    <a:pt x="50" y="240"/>
                    <a:pt x="62" y="240"/>
                  </a:cubicBezTo>
                  <a:cubicBezTo>
                    <a:pt x="93" y="240"/>
                    <a:pt x="93" y="240"/>
                    <a:pt x="93" y="240"/>
                  </a:cubicBezTo>
                  <a:cubicBezTo>
                    <a:pt x="106" y="240"/>
                    <a:pt x="116" y="230"/>
                    <a:pt x="116" y="21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25" y="204"/>
                    <a:pt x="131" y="195"/>
                    <a:pt x="131" y="185"/>
                  </a:cubicBezTo>
                  <a:cubicBezTo>
                    <a:pt x="131" y="177"/>
                    <a:pt x="126" y="169"/>
                    <a:pt x="119" y="165"/>
                  </a:cubicBezTo>
                  <a:cubicBezTo>
                    <a:pt x="122" y="154"/>
                    <a:pt x="128" y="145"/>
                    <a:pt x="134" y="137"/>
                  </a:cubicBezTo>
                  <a:cubicBezTo>
                    <a:pt x="144" y="123"/>
                    <a:pt x="156" y="108"/>
                    <a:pt x="156" y="80"/>
                  </a:cubicBezTo>
                  <a:cubicBezTo>
                    <a:pt x="156" y="78"/>
                    <a:pt x="156" y="76"/>
                    <a:pt x="155" y="73"/>
                  </a:cubicBezTo>
                  <a:cubicBezTo>
                    <a:pt x="155" y="69"/>
                    <a:pt x="152" y="66"/>
                    <a:pt x="148" y="67"/>
                  </a:cubicBezTo>
                  <a:cubicBezTo>
                    <a:pt x="144" y="67"/>
                    <a:pt x="141" y="70"/>
                    <a:pt x="142" y="74"/>
                  </a:cubicBezTo>
                  <a:cubicBezTo>
                    <a:pt x="142" y="76"/>
                    <a:pt x="142" y="78"/>
                    <a:pt x="142" y="80"/>
                  </a:cubicBezTo>
                  <a:cubicBezTo>
                    <a:pt x="142" y="103"/>
                    <a:pt x="133" y="115"/>
                    <a:pt x="123" y="128"/>
                  </a:cubicBezTo>
                  <a:cubicBezTo>
                    <a:pt x="116" y="138"/>
                    <a:pt x="108" y="148"/>
                    <a:pt x="105" y="163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47" y="148"/>
                    <a:pt x="40" y="138"/>
                    <a:pt x="33" y="128"/>
                  </a:cubicBezTo>
                  <a:cubicBezTo>
                    <a:pt x="23" y="115"/>
                    <a:pt x="14" y="103"/>
                    <a:pt x="14" y="80"/>
                  </a:cubicBezTo>
                  <a:cubicBezTo>
                    <a:pt x="14" y="56"/>
                    <a:pt x="24" y="41"/>
                    <a:pt x="33" y="33"/>
                  </a:cubicBezTo>
                  <a:cubicBezTo>
                    <a:pt x="45" y="21"/>
                    <a:pt x="61" y="14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91" y="14"/>
                    <a:pt x="105" y="19"/>
                    <a:pt x="116" y="27"/>
                  </a:cubicBezTo>
                  <a:cubicBezTo>
                    <a:pt x="119" y="29"/>
                    <a:pt x="124" y="29"/>
                    <a:pt x="126" y="25"/>
                  </a:cubicBezTo>
                  <a:cubicBezTo>
                    <a:pt x="128" y="22"/>
                    <a:pt x="127" y="18"/>
                    <a:pt x="124" y="16"/>
                  </a:cubicBezTo>
                  <a:cubicBezTo>
                    <a:pt x="111" y="6"/>
                    <a:pt x="94" y="0"/>
                    <a:pt x="78" y="1"/>
                  </a:cubicBezTo>
                  <a:cubicBezTo>
                    <a:pt x="58" y="0"/>
                    <a:pt x="38" y="8"/>
                    <a:pt x="23" y="23"/>
                  </a:cubicBezTo>
                  <a:cubicBezTo>
                    <a:pt x="8" y="38"/>
                    <a:pt x="0" y="58"/>
                    <a:pt x="0" y="80"/>
                  </a:cubicBezTo>
                  <a:cubicBezTo>
                    <a:pt x="0" y="108"/>
                    <a:pt x="11" y="123"/>
                    <a:pt x="21" y="137"/>
                  </a:cubicBezTo>
                  <a:cubicBezTo>
                    <a:pt x="28" y="145"/>
                    <a:pt x="34" y="154"/>
                    <a:pt x="37" y="165"/>
                  </a:cubicBezTo>
                  <a:close/>
                  <a:moveTo>
                    <a:pt x="102" y="217"/>
                  </a:moveTo>
                  <a:cubicBezTo>
                    <a:pt x="102" y="222"/>
                    <a:pt x="98" y="226"/>
                    <a:pt x="93" y="226"/>
                  </a:cubicBezTo>
                  <a:cubicBezTo>
                    <a:pt x="62" y="226"/>
                    <a:pt x="62" y="226"/>
                    <a:pt x="62" y="226"/>
                  </a:cubicBezTo>
                  <a:cubicBezTo>
                    <a:pt x="57" y="226"/>
                    <a:pt x="53" y="222"/>
                    <a:pt x="53" y="217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102" y="208"/>
                    <a:pt x="102" y="208"/>
                    <a:pt x="102" y="208"/>
                  </a:cubicBezTo>
                  <a:lnTo>
                    <a:pt x="102" y="217"/>
                  </a:lnTo>
                  <a:close/>
                  <a:moveTo>
                    <a:pt x="47" y="177"/>
                  </a:move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81"/>
                    <a:pt x="118" y="185"/>
                  </a:cubicBezTo>
                  <a:cubicBezTo>
                    <a:pt x="118" y="190"/>
                    <a:pt x="114" y="194"/>
                    <a:pt x="109" y="194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2" y="194"/>
                    <a:pt x="38" y="190"/>
                    <a:pt x="38" y="185"/>
                  </a:cubicBezTo>
                  <a:cubicBezTo>
                    <a:pt x="38" y="181"/>
                    <a:pt x="42" y="177"/>
                    <a:pt x="47" y="177"/>
                  </a:cubicBezTo>
                  <a:close/>
                  <a:moveTo>
                    <a:pt x="47" y="177"/>
                  </a:moveTo>
                  <a:cubicBezTo>
                    <a:pt x="47" y="177"/>
                    <a:pt x="47" y="177"/>
                    <a:pt x="47" y="1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6" name="Freeform 7">
              <a:extLst>
                <a:ext uri="{FF2B5EF4-FFF2-40B4-BE49-F238E27FC236}">
                  <a16:creationId xmlns:a16="http://schemas.microsoft.com/office/drawing/2014/main" id="{03C01DAE-7C36-4CAB-8E8D-685A3EE186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2914651"/>
              <a:ext cx="53975" cy="220663"/>
            </a:xfrm>
            <a:custGeom>
              <a:avLst/>
              <a:gdLst>
                <a:gd name="T0" fmla="*/ 14 w 14"/>
                <a:gd name="T1" fmla="*/ 7 h 58"/>
                <a:gd name="T2" fmla="*/ 7 w 14"/>
                <a:gd name="T3" fmla="*/ 0 h 58"/>
                <a:gd name="T4" fmla="*/ 0 w 14"/>
                <a:gd name="T5" fmla="*/ 7 h 58"/>
                <a:gd name="T6" fmla="*/ 0 w 14"/>
                <a:gd name="T7" fmla="*/ 51 h 58"/>
                <a:gd name="T8" fmla="*/ 7 w 14"/>
                <a:gd name="T9" fmla="*/ 58 h 58"/>
                <a:gd name="T10" fmla="*/ 14 w 14"/>
                <a:gd name="T11" fmla="*/ 51 h 58"/>
                <a:gd name="T12" fmla="*/ 14 w 14"/>
                <a:gd name="T13" fmla="*/ 7 h 58"/>
                <a:gd name="T14" fmla="*/ 14 w 14"/>
                <a:gd name="T15" fmla="*/ 7 h 58"/>
                <a:gd name="T16" fmla="*/ 14 w 14"/>
                <a:gd name="T17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58">
                  <a:moveTo>
                    <a:pt x="14" y="7"/>
                  </a:moveTo>
                  <a:cubicBezTo>
                    <a:pt x="14" y="4"/>
                    <a:pt x="11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4" y="54"/>
                    <a:pt x="14" y="51"/>
                  </a:cubicBezTo>
                  <a:lnTo>
                    <a:pt x="14" y="7"/>
                  </a:ln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7" name="Freeform 8">
              <a:extLst>
                <a:ext uri="{FF2B5EF4-FFF2-40B4-BE49-F238E27FC236}">
                  <a16:creationId xmlns:a16="http://schemas.microsoft.com/office/drawing/2014/main" id="{9647C01B-4D88-4057-8522-186089B30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3198813"/>
              <a:ext cx="53975" cy="53975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0 w 14"/>
                <a:gd name="T5" fmla="*/ 7 h 14"/>
                <a:gd name="T6" fmla="*/ 7 w 14"/>
                <a:gd name="T7" fmla="*/ 14 h 14"/>
                <a:gd name="T8" fmla="*/ 14 w 14"/>
                <a:gd name="T9" fmla="*/ 7 h 14"/>
                <a:gd name="T10" fmla="*/ 7 w 14"/>
                <a:gd name="T11" fmla="*/ 0 h 14"/>
                <a:gd name="T12" fmla="*/ 7 w 14"/>
                <a:gd name="T13" fmla="*/ 0 h 14"/>
                <a:gd name="T14" fmla="*/ 7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8" name="Freeform 9">
              <a:extLst>
                <a:ext uri="{FF2B5EF4-FFF2-40B4-BE49-F238E27FC236}">
                  <a16:creationId xmlns:a16="http://schemas.microsoft.com/office/drawing/2014/main" id="{A86565FE-539C-4A99-A474-546B9C3EA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7650" y="3051176"/>
              <a:ext cx="158750" cy="53975"/>
            </a:xfrm>
            <a:custGeom>
              <a:avLst/>
              <a:gdLst>
                <a:gd name="T0" fmla="*/ 35 w 42"/>
                <a:gd name="T1" fmla="*/ 0 h 14"/>
                <a:gd name="T2" fmla="*/ 7 w 42"/>
                <a:gd name="T3" fmla="*/ 0 h 14"/>
                <a:gd name="T4" fmla="*/ 0 w 42"/>
                <a:gd name="T5" fmla="*/ 7 h 14"/>
                <a:gd name="T6" fmla="*/ 7 w 42"/>
                <a:gd name="T7" fmla="*/ 14 h 14"/>
                <a:gd name="T8" fmla="*/ 35 w 42"/>
                <a:gd name="T9" fmla="*/ 14 h 14"/>
                <a:gd name="T10" fmla="*/ 42 w 42"/>
                <a:gd name="T11" fmla="*/ 7 h 14"/>
                <a:gd name="T12" fmla="*/ 35 w 42"/>
                <a:gd name="T13" fmla="*/ 0 h 14"/>
                <a:gd name="T14" fmla="*/ 35 w 42"/>
                <a:gd name="T15" fmla="*/ 0 h 14"/>
                <a:gd name="T16" fmla="*/ 35 w 4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">
                  <a:moveTo>
                    <a:pt x="3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4"/>
                    <a:pt x="42" y="11"/>
                    <a:pt x="42" y="7"/>
                  </a:cubicBezTo>
                  <a:cubicBezTo>
                    <a:pt x="42" y="3"/>
                    <a:pt x="39" y="0"/>
                    <a:pt x="35" y="0"/>
                  </a:cubicBezTo>
                  <a:close/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9" name="Freeform 10">
              <a:extLst>
                <a:ext uri="{FF2B5EF4-FFF2-40B4-BE49-F238E27FC236}">
                  <a16:creationId xmlns:a16="http://schemas.microsoft.com/office/drawing/2014/main" id="{0CB754C4-B486-4CE7-9FFC-DC0CE14D2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8438" y="2767013"/>
              <a:ext cx="147638" cy="117475"/>
            </a:xfrm>
            <a:custGeom>
              <a:avLst/>
              <a:gdLst>
                <a:gd name="T0" fmla="*/ 8 w 39"/>
                <a:gd name="T1" fmla="*/ 31 h 31"/>
                <a:gd name="T2" fmla="*/ 12 w 39"/>
                <a:gd name="T3" fmla="*/ 29 h 31"/>
                <a:gd name="T4" fmla="*/ 35 w 39"/>
                <a:gd name="T5" fmla="*/ 14 h 31"/>
                <a:gd name="T6" fmla="*/ 37 w 39"/>
                <a:gd name="T7" fmla="*/ 4 h 31"/>
                <a:gd name="T8" fmla="*/ 28 w 39"/>
                <a:gd name="T9" fmla="*/ 2 h 31"/>
                <a:gd name="T10" fmla="*/ 4 w 39"/>
                <a:gd name="T11" fmla="*/ 18 h 31"/>
                <a:gd name="T12" fmla="*/ 2 w 39"/>
                <a:gd name="T13" fmla="*/ 27 h 31"/>
                <a:gd name="T14" fmla="*/ 8 w 39"/>
                <a:gd name="T15" fmla="*/ 31 h 31"/>
                <a:gd name="T16" fmla="*/ 8 w 39"/>
                <a:gd name="T17" fmla="*/ 31 h 31"/>
                <a:gd name="T18" fmla="*/ 8 w 39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1">
                  <a:moveTo>
                    <a:pt x="8" y="31"/>
                  </a:moveTo>
                  <a:cubicBezTo>
                    <a:pt x="9" y="31"/>
                    <a:pt x="11" y="30"/>
                    <a:pt x="12" y="2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2"/>
                    <a:pt x="39" y="7"/>
                    <a:pt x="37" y="4"/>
                  </a:cubicBezTo>
                  <a:cubicBezTo>
                    <a:pt x="35" y="1"/>
                    <a:pt x="31" y="0"/>
                    <a:pt x="28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4"/>
                    <a:pt x="2" y="27"/>
                  </a:cubicBezTo>
                  <a:cubicBezTo>
                    <a:pt x="4" y="29"/>
                    <a:pt x="6" y="31"/>
                    <a:pt x="8" y="31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0" name="Freeform 11">
              <a:extLst>
                <a:ext uri="{FF2B5EF4-FFF2-40B4-BE49-F238E27FC236}">
                  <a16:creationId xmlns:a16="http://schemas.microsoft.com/office/drawing/2014/main" id="{5D8D82BE-35BA-4B89-9587-2B6425EDB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8438" y="3271838"/>
              <a:ext cx="147638" cy="117475"/>
            </a:xfrm>
            <a:custGeom>
              <a:avLst/>
              <a:gdLst>
                <a:gd name="T0" fmla="*/ 35 w 39"/>
                <a:gd name="T1" fmla="*/ 18 h 31"/>
                <a:gd name="T2" fmla="*/ 12 w 39"/>
                <a:gd name="T3" fmla="*/ 2 h 31"/>
                <a:gd name="T4" fmla="*/ 2 w 39"/>
                <a:gd name="T5" fmla="*/ 4 h 31"/>
                <a:gd name="T6" fmla="*/ 4 w 39"/>
                <a:gd name="T7" fmla="*/ 14 h 31"/>
                <a:gd name="T8" fmla="*/ 28 w 39"/>
                <a:gd name="T9" fmla="*/ 30 h 31"/>
                <a:gd name="T10" fmla="*/ 31 w 39"/>
                <a:gd name="T11" fmla="*/ 31 h 31"/>
                <a:gd name="T12" fmla="*/ 37 w 39"/>
                <a:gd name="T13" fmla="*/ 28 h 31"/>
                <a:gd name="T14" fmla="*/ 35 w 39"/>
                <a:gd name="T15" fmla="*/ 18 h 31"/>
                <a:gd name="T16" fmla="*/ 35 w 39"/>
                <a:gd name="T17" fmla="*/ 18 h 31"/>
                <a:gd name="T18" fmla="*/ 35 w 39"/>
                <a:gd name="T1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1">
                  <a:moveTo>
                    <a:pt x="35" y="18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4" y="1"/>
                    <a:pt x="2" y="4"/>
                  </a:cubicBezTo>
                  <a:cubicBezTo>
                    <a:pt x="0" y="7"/>
                    <a:pt x="1" y="12"/>
                    <a:pt x="4" y="14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30" y="31"/>
                    <a:pt x="31" y="31"/>
                  </a:cubicBezTo>
                  <a:cubicBezTo>
                    <a:pt x="34" y="31"/>
                    <a:pt x="36" y="30"/>
                    <a:pt x="37" y="28"/>
                  </a:cubicBezTo>
                  <a:cubicBezTo>
                    <a:pt x="39" y="24"/>
                    <a:pt x="39" y="20"/>
                    <a:pt x="35" y="18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1" name="Freeform 12">
              <a:extLst>
                <a:ext uri="{FF2B5EF4-FFF2-40B4-BE49-F238E27FC236}">
                  <a16:creationId xmlns:a16="http://schemas.microsoft.com/office/drawing/2014/main" id="{1407EABF-F986-467F-853B-D8CB8B597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8325" y="3051176"/>
              <a:ext cx="158750" cy="53975"/>
            </a:xfrm>
            <a:custGeom>
              <a:avLst/>
              <a:gdLst>
                <a:gd name="T0" fmla="*/ 7 w 42"/>
                <a:gd name="T1" fmla="*/ 14 h 14"/>
                <a:gd name="T2" fmla="*/ 35 w 42"/>
                <a:gd name="T3" fmla="*/ 14 h 14"/>
                <a:gd name="T4" fmla="*/ 42 w 42"/>
                <a:gd name="T5" fmla="*/ 7 h 14"/>
                <a:gd name="T6" fmla="*/ 35 w 42"/>
                <a:gd name="T7" fmla="*/ 0 h 14"/>
                <a:gd name="T8" fmla="*/ 7 w 42"/>
                <a:gd name="T9" fmla="*/ 0 h 14"/>
                <a:gd name="T10" fmla="*/ 0 w 42"/>
                <a:gd name="T11" fmla="*/ 7 h 14"/>
                <a:gd name="T12" fmla="*/ 7 w 42"/>
                <a:gd name="T13" fmla="*/ 14 h 14"/>
                <a:gd name="T14" fmla="*/ 7 w 42"/>
                <a:gd name="T15" fmla="*/ 14 h 14"/>
                <a:gd name="T16" fmla="*/ 7 w 42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">
                  <a:moveTo>
                    <a:pt x="7" y="1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9" y="14"/>
                    <a:pt x="42" y="11"/>
                    <a:pt x="42" y="7"/>
                  </a:cubicBezTo>
                  <a:cubicBezTo>
                    <a:pt x="42" y="3"/>
                    <a:pt x="39" y="0"/>
                    <a:pt x="3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2" name="Freeform 13">
              <a:extLst>
                <a:ext uri="{FF2B5EF4-FFF2-40B4-BE49-F238E27FC236}">
                  <a16:creationId xmlns:a16="http://schemas.microsoft.com/office/drawing/2014/main" id="{EE16C37A-9CD2-42C4-9547-94D4825D6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5" y="2767013"/>
              <a:ext cx="150813" cy="117475"/>
            </a:xfrm>
            <a:custGeom>
              <a:avLst/>
              <a:gdLst>
                <a:gd name="T0" fmla="*/ 4 w 40"/>
                <a:gd name="T1" fmla="*/ 14 h 31"/>
                <a:gd name="T2" fmla="*/ 28 w 40"/>
                <a:gd name="T3" fmla="*/ 29 h 31"/>
                <a:gd name="T4" fmla="*/ 32 w 40"/>
                <a:gd name="T5" fmla="*/ 31 h 31"/>
                <a:gd name="T6" fmla="*/ 37 w 40"/>
                <a:gd name="T7" fmla="*/ 27 h 31"/>
                <a:gd name="T8" fmla="*/ 36 w 40"/>
                <a:gd name="T9" fmla="*/ 18 h 31"/>
                <a:gd name="T10" fmla="*/ 12 w 40"/>
                <a:gd name="T11" fmla="*/ 2 h 31"/>
                <a:gd name="T12" fmla="*/ 2 w 40"/>
                <a:gd name="T13" fmla="*/ 4 h 31"/>
                <a:gd name="T14" fmla="*/ 4 w 40"/>
                <a:gd name="T15" fmla="*/ 14 h 31"/>
                <a:gd name="T16" fmla="*/ 4 w 40"/>
                <a:gd name="T17" fmla="*/ 14 h 31"/>
                <a:gd name="T18" fmla="*/ 4 w 40"/>
                <a:gd name="T1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1">
                  <a:moveTo>
                    <a:pt x="4" y="14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30" y="31"/>
                    <a:pt x="32" y="31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40" y="24"/>
                    <a:pt x="39" y="20"/>
                    <a:pt x="36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1"/>
                    <a:pt x="2" y="4"/>
                  </a:cubicBezTo>
                  <a:cubicBezTo>
                    <a:pt x="0" y="7"/>
                    <a:pt x="1" y="12"/>
                    <a:pt x="4" y="14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3" name="Freeform 14">
              <a:extLst>
                <a:ext uri="{FF2B5EF4-FFF2-40B4-BE49-F238E27FC236}">
                  <a16:creationId xmlns:a16="http://schemas.microsoft.com/office/drawing/2014/main" id="{FFAB07D0-FBF0-47CA-8E42-22A224773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5" y="3271838"/>
              <a:ext cx="150813" cy="117475"/>
            </a:xfrm>
            <a:custGeom>
              <a:avLst/>
              <a:gdLst>
                <a:gd name="T0" fmla="*/ 28 w 40"/>
                <a:gd name="T1" fmla="*/ 2 h 31"/>
                <a:gd name="T2" fmla="*/ 4 w 40"/>
                <a:gd name="T3" fmla="*/ 18 h 31"/>
                <a:gd name="T4" fmla="*/ 2 w 40"/>
                <a:gd name="T5" fmla="*/ 28 h 31"/>
                <a:gd name="T6" fmla="*/ 8 w 40"/>
                <a:gd name="T7" fmla="*/ 31 h 31"/>
                <a:gd name="T8" fmla="*/ 12 w 40"/>
                <a:gd name="T9" fmla="*/ 30 h 31"/>
                <a:gd name="T10" fmla="*/ 36 w 40"/>
                <a:gd name="T11" fmla="*/ 14 h 31"/>
                <a:gd name="T12" fmla="*/ 37 w 40"/>
                <a:gd name="T13" fmla="*/ 4 h 31"/>
                <a:gd name="T14" fmla="*/ 28 w 40"/>
                <a:gd name="T15" fmla="*/ 2 h 31"/>
                <a:gd name="T16" fmla="*/ 28 w 40"/>
                <a:gd name="T17" fmla="*/ 2 h 31"/>
                <a:gd name="T18" fmla="*/ 28 w 40"/>
                <a:gd name="T1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1">
                  <a:moveTo>
                    <a:pt x="28" y="2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4"/>
                    <a:pt x="2" y="28"/>
                  </a:cubicBezTo>
                  <a:cubicBezTo>
                    <a:pt x="4" y="30"/>
                    <a:pt x="6" y="31"/>
                    <a:pt x="8" y="31"/>
                  </a:cubicBezTo>
                  <a:cubicBezTo>
                    <a:pt x="10" y="31"/>
                    <a:pt x="11" y="30"/>
                    <a:pt x="12" y="3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12"/>
                    <a:pt x="40" y="7"/>
                    <a:pt x="37" y="4"/>
                  </a:cubicBezTo>
                  <a:cubicBezTo>
                    <a:pt x="35" y="1"/>
                    <a:pt x="31" y="0"/>
                    <a:pt x="28" y="2"/>
                  </a:cubicBezTo>
                  <a:close/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4" name="Freeform 15">
              <a:extLst>
                <a:ext uri="{FF2B5EF4-FFF2-40B4-BE49-F238E27FC236}">
                  <a16:creationId xmlns:a16="http://schemas.microsoft.com/office/drawing/2014/main" id="{56A6E741-E1A5-4E4E-8A88-459166FAD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7150" y="2884488"/>
              <a:ext cx="57150" cy="57150"/>
            </a:xfrm>
            <a:custGeom>
              <a:avLst/>
              <a:gdLst>
                <a:gd name="T0" fmla="*/ 3 w 15"/>
                <a:gd name="T1" fmla="*/ 13 h 15"/>
                <a:gd name="T2" fmla="*/ 8 w 15"/>
                <a:gd name="T3" fmla="*/ 15 h 15"/>
                <a:gd name="T4" fmla="*/ 13 w 15"/>
                <a:gd name="T5" fmla="*/ 13 h 15"/>
                <a:gd name="T6" fmla="*/ 13 w 15"/>
                <a:gd name="T7" fmla="*/ 3 h 15"/>
                <a:gd name="T8" fmla="*/ 3 w 15"/>
                <a:gd name="T9" fmla="*/ 3 h 15"/>
                <a:gd name="T10" fmla="*/ 3 w 15"/>
                <a:gd name="T11" fmla="*/ 13 h 15"/>
                <a:gd name="T12" fmla="*/ 3 w 15"/>
                <a:gd name="T13" fmla="*/ 13 h 15"/>
                <a:gd name="T14" fmla="*/ 3 w 15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3" y="13"/>
                  </a:moveTo>
                  <a:cubicBezTo>
                    <a:pt x="4" y="14"/>
                    <a:pt x="6" y="15"/>
                    <a:pt x="8" y="15"/>
                  </a:cubicBezTo>
                  <a:cubicBezTo>
                    <a:pt x="10" y="15"/>
                    <a:pt x="11" y="14"/>
                    <a:pt x="13" y="13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3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272" name="Rectangle 271">
            <a:extLst>
              <a:ext uri="{FF2B5EF4-FFF2-40B4-BE49-F238E27FC236}">
                <a16:creationId xmlns:a16="http://schemas.microsoft.com/office/drawing/2014/main" id="{B0B95B40-547C-4E1B-A1FD-43142FAC350F}"/>
              </a:ext>
            </a:extLst>
          </p:cNvPr>
          <p:cNvSpPr/>
          <p:nvPr/>
        </p:nvSpPr>
        <p:spPr>
          <a:xfrm>
            <a:off x="8046159" y="838200"/>
            <a:ext cx="2634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Company Project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Solution /01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6ADCCC03-7777-409B-9C1E-0E451D3F65AB}"/>
              </a:ext>
            </a:extLst>
          </p:cNvPr>
          <p:cNvSpPr txBox="1"/>
          <p:nvPr/>
        </p:nvSpPr>
        <p:spPr>
          <a:xfrm>
            <a:off x="8046158" y="1496625"/>
            <a:ext cx="2865682" cy="934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Hampden-Sydney College in that a it’s be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classical Latin literature from 45 making it meet great creative team. College in that a classical this great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Latin that creative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0D3AC19-4B0C-4ECC-96BF-3CA7F5FC938C}"/>
              </a:ext>
            </a:extLst>
          </p:cNvPr>
          <p:cNvSpPr/>
          <p:nvPr/>
        </p:nvSpPr>
        <p:spPr>
          <a:xfrm>
            <a:off x="8046159" y="2735530"/>
            <a:ext cx="2634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Company Project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Solution /02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0397E0D1-237E-4E2C-8E86-D6BC6F48B3A4}"/>
              </a:ext>
            </a:extLst>
          </p:cNvPr>
          <p:cNvSpPr txBox="1"/>
          <p:nvPr/>
        </p:nvSpPr>
        <p:spPr>
          <a:xfrm>
            <a:off x="8046158" y="3393955"/>
            <a:ext cx="2865682" cy="934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Hampden-Sydney College in that a it’s be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classical Latin literature from 45 making it meet great creative team. College in that a classical this great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Latin that creative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9273E31E-34BE-4046-9D5E-B1C2DE5C78A0}"/>
              </a:ext>
            </a:extLst>
          </p:cNvPr>
          <p:cNvSpPr/>
          <p:nvPr/>
        </p:nvSpPr>
        <p:spPr>
          <a:xfrm>
            <a:off x="8046159" y="4622800"/>
            <a:ext cx="2634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Company Project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Solution /03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6A3353F7-A158-4052-BEAA-57E59CAA0743}"/>
              </a:ext>
            </a:extLst>
          </p:cNvPr>
          <p:cNvSpPr txBox="1"/>
          <p:nvPr/>
        </p:nvSpPr>
        <p:spPr>
          <a:xfrm>
            <a:off x="8046158" y="5281225"/>
            <a:ext cx="2865682" cy="934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Hampden-Sydney College in that a it’s be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classical Latin literature from 45 making it meet great creative team. College in that a classical this great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Latin that creative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E1D34B-6724-6129-9181-643D845605C2}"/>
              </a:ext>
            </a:extLst>
          </p:cNvPr>
          <p:cNvSpPr txBox="1"/>
          <p:nvPr/>
        </p:nvSpPr>
        <p:spPr>
          <a:xfrm>
            <a:off x="73947" y="2565842"/>
            <a:ext cx="5340913" cy="1903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BLOCCHI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         VIRTUALI</a:t>
            </a:r>
            <a:endParaRPr lang="en-US" sz="4800" kern="1200" dirty="0">
              <a:solidFill>
                <a:schemeClr val="tx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B8D58EAB-5220-EA02-CE14-E7FEEE7F1110}"/>
              </a:ext>
            </a:extLst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7786" y="202234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FAD62124-0A76-4D4A-9FFF-200F190A4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7786" y="2164955"/>
            <a:ext cx="2357437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200" b="1" dirty="0">
                <a:latin typeface="+mj-lt"/>
              </a:rPr>
              <a:t>ANTIFER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4794FED-CDC2-B75D-851F-6736FEACE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3558" t="6943" r="7117" b="3471"/>
          <a:stretch>
            <a:fillRect/>
          </a:stretch>
        </p:blipFill>
        <p:spPr bwMode="auto">
          <a:xfrm>
            <a:off x="7268417" y="934685"/>
            <a:ext cx="2357437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0EFD386-AE9C-F16A-3EB0-8481954D0B71}"/>
              </a:ext>
            </a:extLst>
          </p:cNvPr>
          <p:cNvPicPr>
            <a:picLocks noChangeArrowheads="1"/>
          </p:cNvPicPr>
          <p:nvPr/>
        </p:nvPicPr>
        <p:blipFill>
          <a:blip r:embed="rId4" cstate="print"/>
          <a:srcRect l="5309" t="5328" r="8493" b="2132"/>
          <a:stretch>
            <a:fillRect/>
          </a:stretch>
        </p:blipFill>
        <p:spPr bwMode="auto">
          <a:xfrm>
            <a:off x="4679033" y="4395884"/>
            <a:ext cx="23574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78698B4-077E-7C84-D70D-AA64069DD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3581" y="2867192"/>
            <a:ext cx="23574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TETRAPOD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BD736DF-D93A-7C67-6F49-10550C78E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810" y="6428395"/>
            <a:ext cx="2357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XBLOC</a:t>
            </a:r>
            <a:r>
              <a:rPr lang="en-GB" sz="2400" b="1" baseline="30000" dirty="0">
                <a:latin typeface="+mj-lt"/>
              </a:rPr>
              <a:t>®</a:t>
            </a:r>
            <a:endParaRPr lang="it-IT" sz="2200" b="1" dirty="0">
              <a:latin typeface="+mj-lt"/>
            </a:endParaRPr>
          </a:p>
        </p:txBody>
      </p:sp>
      <p:pic>
        <p:nvPicPr>
          <p:cNvPr id="9" name="Picture 2" descr="render coreloc unico">
            <a:extLst>
              <a:ext uri="{FF2B5EF4-FFF2-40B4-BE49-F238E27FC236}">
                <a16:creationId xmlns:a16="http://schemas.microsoft.com/office/drawing/2014/main" id="{713D0296-49A8-CB8A-4554-EF356035C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4810" y="202234"/>
            <a:ext cx="2304256" cy="193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086E5937-E17F-A39B-5576-603368C6E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047" y="2088645"/>
            <a:ext cx="2357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CORE-LOC</a:t>
            </a:r>
            <a:r>
              <a:rPr lang="en-GB" sz="2400" b="1" baseline="30000" dirty="0">
                <a:latin typeface="+mj-lt"/>
              </a:rPr>
              <a:t>TM</a:t>
            </a:r>
            <a:endParaRPr lang="it-IT" sz="2200" b="1" dirty="0">
              <a:latin typeface="+mj-lt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ED53E5A-2EFA-02DB-3344-563D97046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621" y="6412009"/>
            <a:ext cx="235743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SEABEES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id="{DEB37682-EA6E-DE1A-864C-234F4A1D0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contrast="40000"/>
          </a:blip>
          <a:srcRect t="1413" r="75996" b="69412"/>
          <a:stretch>
            <a:fillRect/>
          </a:stretch>
        </p:blipFill>
        <p:spPr bwMode="auto">
          <a:xfrm>
            <a:off x="9577786" y="4484080"/>
            <a:ext cx="2343741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1B22AFB-E87B-9B79-13F5-E4114733D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6467" t="12228" r="6467" b="7780"/>
          <a:stretch>
            <a:fillRect/>
          </a:stretch>
        </p:blipFill>
        <p:spPr bwMode="auto">
          <a:xfrm>
            <a:off x="7335859" y="3585337"/>
            <a:ext cx="235743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1212B758-C0C3-C885-EF37-534D7B752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3844" y="5628662"/>
            <a:ext cx="2357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ACCROPODE</a:t>
            </a:r>
            <a:r>
              <a:rPr lang="en-GB" sz="2400" b="1" baseline="30000" dirty="0">
                <a:latin typeface="+mj-lt"/>
              </a:rPr>
              <a:t>TM</a:t>
            </a:r>
            <a:endParaRPr lang="it-IT" sz="2200" b="1" dirty="0">
              <a:latin typeface="+mj-lt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0616CFA5-85FD-BBC2-7A36-0F632D487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709" y="1549255"/>
            <a:ext cx="23574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it-IT" sz="2200" b="1" dirty="0">
                <a:latin typeface="+mj-lt"/>
              </a:rPr>
              <a:t>ROCCE NATURALI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0FFAEA70-2A80-AD06-9318-212D58058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1926" t="25122" r="3299" b="33546"/>
          <a:stretch>
            <a:fillRect/>
          </a:stretch>
        </p:blipFill>
        <p:spPr bwMode="auto">
          <a:xfrm>
            <a:off x="576655" y="455367"/>
            <a:ext cx="3384376" cy="1107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080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10" grpId="0"/>
      <p:bldP spid="11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EA99A89-29DD-40F8-8ADB-51B1742FF65F}"/>
              </a:ext>
            </a:extLst>
          </p:cNvPr>
          <p:cNvSpPr/>
          <p:nvPr/>
        </p:nvSpPr>
        <p:spPr>
          <a:xfrm>
            <a:off x="0" y="0"/>
            <a:ext cx="83248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DCDD5B-C393-4990-B04E-F2D59056AC4D}"/>
              </a:ext>
            </a:extLst>
          </p:cNvPr>
          <p:cNvSpPr txBox="1"/>
          <p:nvPr/>
        </p:nvSpPr>
        <p:spPr>
          <a:xfrm>
            <a:off x="8721318" y="3236640"/>
            <a:ext cx="3337333" cy="32470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Analisi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dell’interazione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fluido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struttura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endParaRPr lang="en-GB" sz="2000" dirty="0">
              <a:solidFill>
                <a:schemeClr val="bg1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Parametri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caratteristici</a:t>
            </a: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Run-up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Riflessione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Trasmissione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Overtopping</a:t>
            </a:r>
          </a:p>
          <a:p>
            <a:pPr>
              <a:lnSpc>
                <a:spcPts val="1800"/>
              </a:lnSpc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038BD9C-2ED3-35CC-21A2-13A1FC5E0F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72974" y="128164"/>
            <a:ext cx="3642676" cy="250595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E1E5393-9C26-048D-5B03-83BC1EC78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00" y="128164"/>
            <a:ext cx="3231947" cy="2532772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8CE2666C-F0FB-0485-963F-94334D37340F}"/>
              </a:ext>
            </a:extLst>
          </p:cNvPr>
          <p:cNvSpPr txBox="1"/>
          <p:nvPr/>
        </p:nvSpPr>
        <p:spPr>
          <a:xfrm>
            <a:off x="5987143" y="2603133"/>
            <a:ext cx="6029782" cy="626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3200" dirty="0" err="1">
                <a:solidFill>
                  <a:schemeClr val="tx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Strutture</a:t>
            </a:r>
            <a:r>
              <a:rPr lang="en-US" sz="3200" dirty="0">
                <a:solidFill>
                  <a:schemeClr val="tx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3200" dirty="0" err="1">
                <a:solidFill>
                  <a:schemeClr val="tx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Gettata</a:t>
            </a:r>
            <a:r>
              <a:rPr lang="en-US" sz="3200" dirty="0">
                <a:solidFill>
                  <a:schemeClr val="tx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US" sz="3200" dirty="0" err="1">
                <a:solidFill>
                  <a:schemeClr val="tx2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Berme</a:t>
            </a:r>
            <a:endParaRPr lang="en-US" sz="3200" dirty="0">
              <a:solidFill>
                <a:schemeClr val="tx2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berma">
            <a:hlinkClick r:id="" action="ppaction://media"/>
            <a:extLst>
              <a:ext uri="{FF2B5EF4-FFF2-40B4-BE49-F238E27FC236}">
                <a16:creationId xmlns:a16="http://schemas.microsoft.com/office/drawing/2014/main" id="{956F6F6B-5AC6-380A-4067-61A61E1D78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349" y="2736346"/>
            <a:ext cx="4887528" cy="3835904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4FC8B819-0A59-A8F8-7DCB-CA6BE2E081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2250" y="3236640"/>
            <a:ext cx="3564596" cy="232727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5016CDC5-1868-88DC-E046-F17C38DAE18A}"/>
              </a:ext>
            </a:extLst>
          </p:cNvPr>
          <p:cNvSpPr/>
          <p:nvPr/>
        </p:nvSpPr>
        <p:spPr>
          <a:xfrm>
            <a:off x="9017876" y="5738648"/>
            <a:ext cx="1897774" cy="4729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335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2A425E0-5A3E-44CB-880A-292D08F8DF32}"/>
              </a:ext>
            </a:extLst>
          </p:cNvPr>
          <p:cNvSpPr/>
          <p:nvPr/>
        </p:nvSpPr>
        <p:spPr>
          <a:xfrm>
            <a:off x="1000125" y="0"/>
            <a:ext cx="2390775" cy="266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6E7FA9-2359-4439-9385-798AA3172934}"/>
              </a:ext>
            </a:extLst>
          </p:cNvPr>
          <p:cNvSpPr txBox="1"/>
          <p:nvPr/>
        </p:nvSpPr>
        <p:spPr>
          <a:xfrm>
            <a:off x="9622528" y="620859"/>
            <a:ext cx="3078730" cy="464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sz="1500" dirty="0"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RUN-UP</a:t>
            </a:r>
            <a:endParaRPr lang="en-US" sz="15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1CE5BD-1CE0-4EB3-8F8E-40BBB93D6783}"/>
              </a:ext>
            </a:extLst>
          </p:cNvPr>
          <p:cNvSpPr txBox="1"/>
          <p:nvPr/>
        </p:nvSpPr>
        <p:spPr>
          <a:xfrm>
            <a:off x="883670" y="722290"/>
            <a:ext cx="6679180" cy="12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Analisi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dei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parametri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fondamentali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" name="Segnaposto immagine 17">
            <a:extLst>
              <a:ext uri="{FF2B5EF4-FFF2-40B4-BE49-F238E27FC236}">
                <a16:creationId xmlns:a16="http://schemas.microsoft.com/office/drawing/2014/main" id="{91422C70-4908-38BD-9FA7-CBC7D4CB08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4875" r="4875"/>
          <a:stretch>
            <a:fillRect/>
          </a:stretch>
        </p:blipFill>
        <p:spPr>
          <a:xfrm>
            <a:off x="1000125" y="2352675"/>
            <a:ext cx="4300538" cy="3476625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3B3D1E03-D44A-F3C3-1D94-6B6B188B1A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72" y="4798250"/>
            <a:ext cx="594360" cy="66675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EA6430CB-69B2-9011-AC3E-CCCDC5C655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45329"/>
            <a:ext cx="2879725" cy="18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EB00DF3A-D36C-CA2A-CF1E-E7C059CC65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839" y="3865222"/>
            <a:ext cx="2879725" cy="18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D4CBCD8E-0DB7-91EF-692B-0E0C1000FB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3881" y="1219996"/>
            <a:ext cx="3168119" cy="1827255"/>
          </a:xfrm>
          <a:prstGeom prst="rect">
            <a:avLst/>
          </a:prstGeom>
        </p:spPr>
      </p:pic>
      <p:sp>
        <p:nvSpPr>
          <p:cNvPr id="25" name="Ovale 24">
            <a:extLst>
              <a:ext uri="{FF2B5EF4-FFF2-40B4-BE49-F238E27FC236}">
                <a16:creationId xmlns:a16="http://schemas.microsoft.com/office/drawing/2014/main" id="{32C88BEB-4988-A58A-C08E-963A968AE43D}"/>
              </a:ext>
            </a:extLst>
          </p:cNvPr>
          <p:cNvSpPr/>
          <p:nvPr/>
        </p:nvSpPr>
        <p:spPr>
          <a:xfrm>
            <a:off x="3184786" y="3952091"/>
            <a:ext cx="914882" cy="596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id="{60A5182E-09D1-2F58-8A2C-D95C6C933D7C}"/>
              </a:ext>
            </a:extLst>
          </p:cNvPr>
          <p:cNvSpPr txBox="1"/>
          <p:nvPr/>
        </p:nvSpPr>
        <p:spPr>
          <a:xfrm>
            <a:off x="8363174" y="3414241"/>
            <a:ext cx="3078730" cy="464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sz="1500" dirty="0"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FORZE AGENTI</a:t>
            </a:r>
            <a:endParaRPr lang="en-US" sz="15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59329A22-7CC3-7406-8E88-7180EB7BE2B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168" t="33528" r="24636" b="32038"/>
          <a:stretch/>
        </p:blipFill>
        <p:spPr>
          <a:xfrm>
            <a:off x="5965210" y="1046480"/>
            <a:ext cx="3179131" cy="203919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C2C8E3B4-3707-D80C-16F1-6C79332FB247}"/>
              </a:ext>
            </a:extLst>
          </p:cNvPr>
          <p:cNvSpPr txBox="1"/>
          <p:nvPr/>
        </p:nvSpPr>
        <p:spPr>
          <a:xfrm>
            <a:off x="160180" y="5956005"/>
            <a:ext cx="119013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chemeClr val="accent1">
                    <a:lumMod val="50000"/>
                  </a:schemeClr>
                </a:solidFill>
              </a:rPr>
              <a:t>I movimenti delle unità di armatura possono essere rappresentati da oscillazioni, dislocamenti di singole unità che vengono portate al di fuori dello strato della mantellata, scivolamenti in blocco della mantellata, o da semplici assestamenti dei massi di mantellata per un effetto di compattamento.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E0633585-F7D4-0D59-CB6E-2ACF9244FEE6}"/>
              </a:ext>
            </a:extLst>
          </p:cNvPr>
          <p:cNvSpPr txBox="1"/>
          <p:nvPr/>
        </p:nvSpPr>
        <p:spPr>
          <a:xfrm>
            <a:off x="6254504" y="662710"/>
            <a:ext cx="3078730" cy="464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sz="1500" dirty="0"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ONDE INCIDENTI/</a:t>
            </a:r>
            <a:r>
              <a:rPr lang="en-US" sz="1500" dirty="0" err="1"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riflessione</a:t>
            </a:r>
            <a:endParaRPr lang="en-US" sz="15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DFFEE787-D440-D4D1-6010-8BDED6B69D0A}"/>
              </a:ext>
            </a:extLst>
          </p:cNvPr>
          <p:cNvCxnSpPr>
            <a:stCxn id="26" idx="1"/>
          </p:cNvCxnSpPr>
          <p:nvPr/>
        </p:nvCxnSpPr>
        <p:spPr>
          <a:xfrm flipH="1">
            <a:off x="4099668" y="3646388"/>
            <a:ext cx="4263506" cy="4510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0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 animBg="1"/>
      <p:bldP spid="26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roup 200">
            <a:extLst>
              <a:ext uri="{FF2B5EF4-FFF2-40B4-BE49-F238E27FC236}">
                <a16:creationId xmlns:a16="http://schemas.microsoft.com/office/drawing/2014/main" id="{4A3C8EF5-49E7-4530-B6BF-06E5F63E717F}"/>
              </a:ext>
            </a:extLst>
          </p:cNvPr>
          <p:cNvGrpSpPr/>
          <p:nvPr/>
        </p:nvGrpSpPr>
        <p:grpSpPr>
          <a:xfrm>
            <a:off x="6844674" y="3803749"/>
            <a:ext cx="5347326" cy="1164713"/>
            <a:chOff x="6329607" y="5042281"/>
            <a:chExt cx="5862394" cy="1164713"/>
          </a:xfrm>
        </p:grpSpPr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908F4617-2FA2-48F2-BCAF-DA6530EE97AB}"/>
                </a:ext>
              </a:extLst>
            </p:cNvPr>
            <p:cNvSpPr/>
            <p:nvPr/>
          </p:nvSpPr>
          <p:spPr>
            <a:xfrm>
              <a:off x="6329607" y="5042281"/>
              <a:ext cx="1069572" cy="975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BFFA7CB4-32DA-4E73-88B6-92AF8A95350A}"/>
                </a:ext>
              </a:extLst>
            </p:cNvPr>
            <p:cNvGrpSpPr/>
            <p:nvPr/>
          </p:nvGrpSpPr>
          <p:grpSpPr>
            <a:xfrm>
              <a:off x="7813728" y="5144134"/>
              <a:ext cx="4378273" cy="1062860"/>
              <a:chOff x="8113958" y="2345485"/>
              <a:chExt cx="4378273" cy="1062860"/>
            </a:xfrm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9C61E8C9-2536-4F31-AF4F-49A9B0C8E6F4}"/>
                  </a:ext>
                </a:extLst>
              </p:cNvPr>
              <p:cNvSpPr/>
              <p:nvPr/>
            </p:nvSpPr>
            <p:spPr>
              <a:xfrm>
                <a:off x="8113959" y="2345485"/>
                <a:ext cx="23801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ell MT bold" panose="0203070306050A020303" pitchFamily="18" charset="0"/>
                    <a:ea typeface="Lato Bold" panose="020F0502020204030203" pitchFamily="34" charset="0"/>
                    <a:cs typeface="Lato Bold" panose="020F0502020204030203" pitchFamily="34" charset="0"/>
                  </a:rPr>
                  <a:t>Applicazione</a:t>
                </a:r>
                <a:r>
                  <a:rPr lang="en-GB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ell MT bold" panose="0203070306050A020303" pitchFamily="18" charset="0"/>
                    <a:ea typeface="Lato Bold" panose="020F0502020204030203" pitchFamily="34" charset="0"/>
                    <a:cs typeface="Lato Bold" panose="020F0502020204030203" pitchFamily="34" charset="0"/>
                  </a:rPr>
                  <a:t> </a:t>
                </a:r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9A5F9EB6-62FB-443E-A364-CAD48F53CE43}"/>
                  </a:ext>
                </a:extLst>
              </p:cNvPr>
              <p:cNvSpPr txBox="1"/>
              <p:nvPr/>
            </p:nvSpPr>
            <p:spPr>
              <a:xfrm>
                <a:off x="8113958" y="2669681"/>
                <a:ext cx="437827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dirty="0"/>
                  <a:t>Analisi  degli effetti del moto ondoso durante i vari stadi di costruzione del nucleo. </a:t>
                </a:r>
              </a:p>
            </p:txBody>
          </p:sp>
        </p:grpSp>
      </p:grpSp>
      <p:sp>
        <p:nvSpPr>
          <p:cNvPr id="163" name="Freeform 15">
            <a:extLst>
              <a:ext uri="{FF2B5EF4-FFF2-40B4-BE49-F238E27FC236}">
                <a16:creationId xmlns:a16="http://schemas.microsoft.com/office/drawing/2014/main" id="{FCA4F35B-336D-4B40-B2FD-B521E2F724FD}"/>
              </a:ext>
            </a:extLst>
          </p:cNvPr>
          <p:cNvSpPr>
            <a:spLocks/>
          </p:cNvSpPr>
          <p:nvPr/>
        </p:nvSpPr>
        <p:spPr bwMode="auto">
          <a:xfrm>
            <a:off x="871987" y="1965821"/>
            <a:ext cx="4837059" cy="4203513"/>
          </a:xfrm>
          <a:custGeom>
            <a:avLst/>
            <a:gdLst>
              <a:gd name="T0" fmla="*/ 0 w 3283"/>
              <a:gd name="T1" fmla="*/ 2853 h 2853"/>
              <a:gd name="T2" fmla="*/ 1642 w 3283"/>
              <a:gd name="T3" fmla="*/ 0 h 2853"/>
              <a:gd name="T4" fmla="*/ 3283 w 3283"/>
              <a:gd name="T5" fmla="*/ 2853 h 2853"/>
              <a:gd name="T6" fmla="*/ 0 w 3283"/>
              <a:gd name="T7" fmla="*/ 2853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83" h="2853">
                <a:moveTo>
                  <a:pt x="0" y="2853"/>
                </a:moveTo>
                <a:lnTo>
                  <a:pt x="1642" y="0"/>
                </a:lnTo>
                <a:lnTo>
                  <a:pt x="3283" y="2853"/>
                </a:lnTo>
                <a:lnTo>
                  <a:pt x="0" y="28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34DEA114-E32B-F0C9-31EC-2AD6819F1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275" y="1805116"/>
            <a:ext cx="2160000" cy="165240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TextBox 164">
            <a:extLst>
              <a:ext uri="{FF2B5EF4-FFF2-40B4-BE49-F238E27FC236}">
                <a16:creationId xmlns:a16="http://schemas.microsoft.com/office/drawing/2014/main" id="{B80B57E4-2635-41C9-A744-0B14E1C90EFF}"/>
              </a:ext>
            </a:extLst>
          </p:cNvPr>
          <p:cNvSpPr txBox="1"/>
          <p:nvPr/>
        </p:nvSpPr>
        <p:spPr>
          <a:xfrm>
            <a:off x="6096000" y="722290"/>
            <a:ext cx="5435600" cy="12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4500"/>
              </a:lnSpc>
            </a:pP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Verifica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stabilità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del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nucleo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A6ADF584-2D56-4C6E-BB75-C5AF2E31B47D}"/>
              </a:ext>
            </a:extLst>
          </p:cNvPr>
          <p:cNvGrpSpPr/>
          <p:nvPr/>
        </p:nvGrpSpPr>
        <p:grpSpPr>
          <a:xfrm>
            <a:off x="6838837" y="5081333"/>
            <a:ext cx="5308875" cy="1473160"/>
            <a:chOff x="6465204" y="3655428"/>
            <a:chExt cx="5308875" cy="1473160"/>
          </a:xfrm>
        </p:grpSpPr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9B3A34AA-5A5F-4EBD-95AA-C306BB40D37B}"/>
                </a:ext>
              </a:extLst>
            </p:cNvPr>
            <p:cNvSpPr/>
            <p:nvPr/>
          </p:nvSpPr>
          <p:spPr>
            <a:xfrm>
              <a:off x="6465204" y="3678111"/>
              <a:ext cx="974658" cy="9746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53600C16-06B0-45C6-AFD0-C687131C351B}"/>
                </a:ext>
              </a:extLst>
            </p:cNvPr>
            <p:cNvGrpSpPr/>
            <p:nvPr/>
          </p:nvGrpSpPr>
          <p:grpSpPr>
            <a:xfrm>
              <a:off x="7813727" y="3655428"/>
              <a:ext cx="3960352" cy="1473160"/>
              <a:chOff x="8113957" y="2221420"/>
              <a:chExt cx="3960352" cy="1473160"/>
            </a:xfrm>
          </p:grpSpPr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A1FCD11D-FF83-40E3-BACE-69EE2F8B8A87}"/>
                  </a:ext>
                </a:extLst>
              </p:cNvPr>
              <p:cNvSpPr/>
              <p:nvPr/>
            </p:nvSpPr>
            <p:spPr>
              <a:xfrm>
                <a:off x="8113957" y="2221420"/>
                <a:ext cx="23801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ell MT bold" panose="0203070306050A020303" pitchFamily="18" charset="0"/>
                    <a:ea typeface="Lato Bold" panose="020F0502020204030203" pitchFamily="34" charset="0"/>
                    <a:cs typeface="Lato Bold" panose="020F0502020204030203" pitchFamily="34" charset="0"/>
                  </a:rPr>
                  <a:t>Risultati</a:t>
                </a:r>
                <a:r>
                  <a:rPr lang="en-GB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ell MT bold" panose="0203070306050A020303" pitchFamily="18" charset="0"/>
                    <a:ea typeface="Lato Bold" panose="020F0502020204030203" pitchFamily="34" charset="0"/>
                    <a:cs typeface="Lato Bold" panose="020F0502020204030203" pitchFamily="34" charset="0"/>
                  </a:rPr>
                  <a:t> </a:t>
                </a:r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endParaRP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8E0ECB11-17A7-4667-ACD5-F715495B7806}"/>
                  </a:ext>
                </a:extLst>
              </p:cNvPr>
              <p:cNvSpPr txBox="1"/>
              <p:nvPr/>
            </p:nvSpPr>
            <p:spPr>
              <a:xfrm>
                <a:off x="8113957" y="2525029"/>
                <a:ext cx="3960352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it-IT"/>
                </a:defPPr>
                <a:lvl1pPr>
                  <a:defRPr sz="1200"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lvl1pPr>
              </a:lstStyle>
              <a:p>
                <a:r>
                  <a:rPr lang="it-IT" sz="1400" dirty="0">
                    <a:latin typeface="+mn-lt"/>
                    <a:ea typeface="+mn-ea"/>
                    <a:cs typeface="+mn-cs"/>
                  </a:rPr>
                  <a:t>La conoscenza dei possibili danni del nucleo, permette di quantificare il materiale da riposizionare mediante nuovi getti oppure, è possibile adottare una soluzione preventiva al problema.</a:t>
                </a:r>
              </a:p>
            </p:txBody>
          </p:sp>
        </p:grpSp>
      </p:grpSp>
      <p:pic>
        <p:nvPicPr>
          <p:cNvPr id="3" name="Immagine 2">
            <a:extLst>
              <a:ext uri="{FF2B5EF4-FFF2-40B4-BE49-F238E27FC236}">
                <a16:creationId xmlns:a16="http://schemas.microsoft.com/office/drawing/2014/main" id="{589EA131-2C06-9928-8762-4C8E3D13EC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121" y="3666008"/>
            <a:ext cx="5589774" cy="2193913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E34662EA-6254-5DE5-AA2B-B3C357F7C7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8" y="1811713"/>
            <a:ext cx="2160000" cy="1652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48798F9-680B-BEF5-DA20-7006B5FF29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47" y="119574"/>
            <a:ext cx="4972399" cy="158059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86B7225-3EEF-1E98-D51D-7D18FD28D354}"/>
              </a:ext>
            </a:extLst>
          </p:cNvPr>
          <p:cNvSpPr txBox="1"/>
          <p:nvPr/>
        </p:nvSpPr>
        <p:spPr>
          <a:xfrm>
            <a:off x="746807" y="2989030"/>
            <a:ext cx="947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Profilo B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063B984B-BF7A-371D-8A4C-C17F3CAF1666}"/>
              </a:ext>
            </a:extLst>
          </p:cNvPr>
          <p:cNvSpPr/>
          <p:nvPr/>
        </p:nvSpPr>
        <p:spPr>
          <a:xfrm>
            <a:off x="3028661" y="2989030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/>
              <a:t>Profilo C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76921E6C-CA41-8267-49EF-B94E55C8C0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762" y="1805115"/>
            <a:ext cx="2160000" cy="165240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8B4D337E-9B49-BE16-DDEE-C68B95BABB1F}"/>
              </a:ext>
            </a:extLst>
          </p:cNvPr>
          <p:cNvSpPr/>
          <p:nvPr/>
        </p:nvSpPr>
        <p:spPr>
          <a:xfrm>
            <a:off x="5237419" y="2989030"/>
            <a:ext cx="962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/>
              <a:t>Profilo D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BD043434-FE46-02BC-D828-C668F67D4F65}"/>
              </a:ext>
            </a:extLst>
          </p:cNvPr>
          <p:cNvSpPr txBox="1"/>
          <p:nvPr/>
        </p:nvSpPr>
        <p:spPr>
          <a:xfrm>
            <a:off x="8165217" y="2721791"/>
            <a:ext cx="4004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2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Modello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 </a:t>
            </a:r>
          </a:p>
          <a:p>
            <a:r>
              <a:rPr lang="it-IT" sz="1400" dirty="0">
                <a:latin typeface="+mn-lt"/>
                <a:ea typeface="+mn-ea"/>
                <a:cs typeface="+mn-cs"/>
              </a:rPr>
              <a:t>Modello numerico mono-dimensionale per l’analisi della </a:t>
            </a:r>
            <a:r>
              <a:rPr lang="it-IT" sz="1400" dirty="0" err="1">
                <a:latin typeface="+mn-lt"/>
                <a:ea typeface="+mn-ea"/>
                <a:cs typeface="+mn-cs"/>
              </a:rPr>
              <a:t>morfodinamica</a:t>
            </a:r>
            <a:r>
              <a:rPr lang="it-IT" sz="1400" dirty="0">
                <a:latin typeface="+mn-lt"/>
                <a:ea typeface="+mn-ea"/>
                <a:cs typeface="+mn-cs"/>
              </a:rPr>
              <a:t> delle spiagge ghiaiose e delle barriere.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E08539C-3963-B66F-3156-9A7C68019CEA}"/>
              </a:ext>
            </a:extLst>
          </p:cNvPr>
          <p:cNvSpPr txBox="1"/>
          <p:nvPr/>
        </p:nvSpPr>
        <p:spPr>
          <a:xfrm>
            <a:off x="161061" y="6274286"/>
            <a:ext cx="6258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I risultati di questa analisi dimostrano che il profilo B (struttura sommersa) ha minori danni rispetto a quelli esposti ( C e D).</a:t>
            </a:r>
          </a:p>
        </p:txBody>
      </p:sp>
      <p:pic>
        <p:nvPicPr>
          <p:cNvPr id="29" name="Elemento grafico 28" descr="Distribuzione normale con riempimento a tinta unita">
            <a:extLst>
              <a:ext uri="{FF2B5EF4-FFF2-40B4-BE49-F238E27FC236}">
                <a16:creationId xmlns:a16="http://schemas.microsoft.com/office/drawing/2014/main" id="{C536C759-2A58-EC71-7B18-F11486E0D1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57592" y="5238486"/>
            <a:ext cx="654287" cy="654287"/>
          </a:xfrm>
          <a:prstGeom prst="rect">
            <a:avLst/>
          </a:prstGeom>
        </p:spPr>
      </p:pic>
      <p:sp>
        <p:nvSpPr>
          <p:cNvPr id="30" name="Oval 179">
            <a:extLst>
              <a:ext uri="{FF2B5EF4-FFF2-40B4-BE49-F238E27FC236}">
                <a16:creationId xmlns:a16="http://schemas.microsoft.com/office/drawing/2014/main" id="{682F857C-6817-6D04-09BC-777A86CB8399}"/>
              </a:ext>
            </a:extLst>
          </p:cNvPr>
          <p:cNvSpPr/>
          <p:nvPr/>
        </p:nvSpPr>
        <p:spPr>
          <a:xfrm>
            <a:off x="6865687" y="2699914"/>
            <a:ext cx="975600" cy="975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Lato Bold" panose="020F0502020204030203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pic>
        <p:nvPicPr>
          <p:cNvPr id="32" name="Elemento grafico 31" descr="Ingranaggi con riempimento a tinta unita">
            <a:extLst>
              <a:ext uri="{FF2B5EF4-FFF2-40B4-BE49-F238E27FC236}">
                <a16:creationId xmlns:a16="http://schemas.microsoft.com/office/drawing/2014/main" id="{3055B81C-FD9A-51D5-7659-A297BEF1AC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09682" y="2791472"/>
            <a:ext cx="687610" cy="687610"/>
          </a:xfrm>
          <a:prstGeom prst="rect">
            <a:avLst/>
          </a:prstGeom>
        </p:spPr>
      </p:pic>
      <p:sp>
        <p:nvSpPr>
          <p:cNvPr id="2" name="Freeform 908">
            <a:extLst>
              <a:ext uri="{FF2B5EF4-FFF2-40B4-BE49-F238E27FC236}">
                <a16:creationId xmlns:a16="http://schemas.microsoft.com/office/drawing/2014/main" id="{703B97A7-51C6-6028-0F3D-BA1C3E43323A}"/>
              </a:ext>
            </a:extLst>
          </p:cNvPr>
          <p:cNvSpPr>
            <a:spLocks noEditPoints="1"/>
          </p:cNvSpPr>
          <p:nvPr/>
        </p:nvSpPr>
        <p:spPr bwMode="auto">
          <a:xfrm>
            <a:off x="7163987" y="4043039"/>
            <a:ext cx="324357" cy="417592"/>
          </a:xfrm>
          <a:custGeom>
            <a:avLst/>
            <a:gdLst>
              <a:gd name="T0" fmla="*/ 327 w 327"/>
              <a:gd name="T1" fmla="*/ 19 h 423"/>
              <a:gd name="T2" fmla="*/ 307 w 327"/>
              <a:gd name="T3" fmla="*/ 0 h 423"/>
              <a:gd name="T4" fmla="*/ 19 w 327"/>
              <a:gd name="T5" fmla="*/ 0 h 423"/>
              <a:gd name="T6" fmla="*/ 0 w 327"/>
              <a:gd name="T7" fmla="*/ 19 h 423"/>
              <a:gd name="T8" fmla="*/ 0 w 327"/>
              <a:gd name="T9" fmla="*/ 404 h 423"/>
              <a:gd name="T10" fmla="*/ 19 w 327"/>
              <a:gd name="T11" fmla="*/ 423 h 423"/>
              <a:gd name="T12" fmla="*/ 307 w 327"/>
              <a:gd name="T13" fmla="*/ 423 h 423"/>
              <a:gd name="T14" fmla="*/ 327 w 327"/>
              <a:gd name="T15" fmla="*/ 404 h 423"/>
              <a:gd name="T16" fmla="*/ 327 w 327"/>
              <a:gd name="T17" fmla="*/ 19 h 423"/>
              <a:gd name="T18" fmla="*/ 288 w 327"/>
              <a:gd name="T19" fmla="*/ 385 h 423"/>
              <a:gd name="T20" fmla="*/ 38 w 327"/>
              <a:gd name="T21" fmla="*/ 385 h 423"/>
              <a:gd name="T22" fmla="*/ 38 w 327"/>
              <a:gd name="T23" fmla="*/ 39 h 423"/>
              <a:gd name="T24" fmla="*/ 288 w 327"/>
              <a:gd name="T25" fmla="*/ 39 h 423"/>
              <a:gd name="T26" fmla="*/ 288 w 327"/>
              <a:gd name="T27" fmla="*/ 385 h 423"/>
              <a:gd name="T28" fmla="*/ 84 w 327"/>
              <a:gd name="T29" fmla="*/ 257 h 423"/>
              <a:gd name="T30" fmla="*/ 100 w 327"/>
              <a:gd name="T31" fmla="*/ 240 h 423"/>
              <a:gd name="T32" fmla="*/ 157 w 327"/>
              <a:gd name="T33" fmla="*/ 240 h 423"/>
              <a:gd name="T34" fmla="*/ 174 w 327"/>
              <a:gd name="T35" fmla="*/ 257 h 423"/>
              <a:gd name="T36" fmla="*/ 157 w 327"/>
              <a:gd name="T37" fmla="*/ 274 h 423"/>
              <a:gd name="T38" fmla="*/ 100 w 327"/>
              <a:gd name="T39" fmla="*/ 274 h 423"/>
              <a:gd name="T40" fmla="*/ 84 w 327"/>
              <a:gd name="T41" fmla="*/ 257 h 423"/>
              <a:gd name="T42" fmla="*/ 86 w 327"/>
              <a:gd name="T43" fmla="*/ 180 h 423"/>
              <a:gd name="T44" fmla="*/ 103 w 327"/>
              <a:gd name="T45" fmla="*/ 164 h 423"/>
              <a:gd name="T46" fmla="*/ 218 w 327"/>
              <a:gd name="T47" fmla="*/ 164 h 423"/>
              <a:gd name="T48" fmla="*/ 234 w 327"/>
              <a:gd name="T49" fmla="*/ 180 h 423"/>
              <a:gd name="T50" fmla="*/ 218 w 327"/>
              <a:gd name="T51" fmla="*/ 197 h 423"/>
              <a:gd name="T52" fmla="*/ 103 w 327"/>
              <a:gd name="T53" fmla="*/ 197 h 423"/>
              <a:gd name="T54" fmla="*/ 86 w 327"/>
              <a:gd name="T55" fmla="*/ 180 h 423"/>
              <a:gd name="T56" fmla="*/ 86 w 327"/>
              <a:gd name="T57" fmla="*/ 108 h 423"/>
              <a:gd name="T58" fmla="*/ 103 w 327"/>
              <a:gd name="T59" fmla="*/ 91 h 423"/>
              <a:gd name="T60" fmla="*/ 218 w 327"/>
              <a:gd name="T61" fmla="*/ 91 h 423"/>
              <a:gd name="T62" fmla="*/ 234 w 327"/>
              <a:gd name="T63" fmla="*/ 108 h 423"/>
              <a:gd name="T64" fmla="*/ 218 w 327"/>
              <a:gd name="T65" fmla="*/ 125 h 423"/>
              <a:gd name="T66" fmla="*/ 103 w 327"/>
              <a:gd name="T67" fmla="*/ 125 h 423"/>
              <a:gd name="T68" fmla="*/ 86 w 327"/>
              <a:gd name="T69" fmla="*/ 108 h 423"/>
              <a:gd name="T70" fmla="*/ 229 w 327"/>
              <a:gd name="T71" fmla="*/ 247 h 423"/>
              <a:gd name="T72" fmla="*/ 234 w 327"/>
              <a:gd name="T73" fmla="*/ 259 h 423"/>
              <a:gd name="T74" fmla="*/ 229 w 327"/>
              <a:gd name="T75" fmla="*/ 270 h 423"/>
              <a:gd name="T76" fmla="*/ 217 w 327"/>
              <a:gd name="T77" fmla="*/ 275 h 423"/>
              <a:gd name="T78" fmla="*/ 205 w 327"/>
              <a:gd name="T79" fmla="*/ 270 h 423"/>
              <a:gd name="T80" fmla="*/ 200 w 327"/>
              <a:gd name="T81" fmla="*/ 259 h 423"/>
              <a:gd name="T82" fmla="*/ 205 w 327"/>
              <a:gd name="T83" fmla="*/ 247 h 423"/>
              <a:gd name="T84" fmla="*/ 229 w 327"/>
              <a:gd name="T85" fmla="*/ 247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7" h="423">
                <a:moveTo>
                  <a:pt x="327" y="19"/>
                </a:moveTo>
                <a:cubicBezTo>
                  <a:pt x="327" y="9"/>
                  <a:pt x="318" y="0"/>
                  <a:pt x="30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404"/>
                  <a:pt x="0" y="404"/>
                  <a:pt x="0" y="404"/>
                </a:cubicBezTo>
                <a:cubicBezTo>
                  <a:pt x="0" y="415"/>
                  <a:pt x="8" y="423"/>
                  <a:pt x="19" y="423"/>
                </a:cubicBezTo>
                <a:cubicBezTo>
                  <a:pt x="307" y="423"/>
                  <a:pt x="307" y="423"/>
                  <a:pt x="307" y="423"/>
                </a:cubicBezTo>
                <a:cubicBezTo>
                  <a:pt x="318" y="423"/>
                  <a:pt x="327" y="415"/>
                  <a:pt x="327" y="404"/>
                </a:cubicBezTo>
                <a:lnTo>
                  <a:pt x="327" y="19"/>
                </a:lnTo>
                <a:close/>
                <a:moveTo>
                  <a:pt x="288" y="385"/>
                </a:moveTo>
                <a:cubicBezTo>
                  <a:pt x="38" y="385"/>
                  <a:pt x="38" y="385"/>
                  <a:pt x="38" y="385"/>
                </a:cubicBezTo>
                <a:cubicBezTo>
                  <a:pt x="38" y="39"/>
                  <a:pt x="38" y="39"/>
                  <a:pt x="38" y="39"/>
                </a:cubicBezTo>
                <a:cubicBezTo>
                  <a:pt x="288" y="39"/>
                  <a:pt x="288" y="39"/>
                  <a:pt x="288" y="39"/>
                </a:cubicBezTo>
                <a:lnTo>
                  <a:pt x="288" y="385"/>
                </a:lnTo>
                <a:close/>
                <a:moveTo>
                  <a:pt x="84" y="257"/>
                </a:moveTo>
                <a:cubicBezTo>
                  <a:pt x="84" y="248"/>
                  <a:pt x="91" y="240"/>
                  <a:pt x="100" y="240"/>
                </a:cubicBezTo>
                <a:cubicBezTo>
                  <a:pt x="157" y="240"/>
                  <a:pt x="157" y="240"/>
                  <a:pt x="157" y="240"/>
                </a:cubicBezTo>
                <a:cubicBezTo>
                  <a:pt x="167" y="240"/>
                  <a:pt x="174" y="248"/>
                  <a:pt x="174" y="257"/>
                </a:cubicBezTo>
                <a:cubicBezTo>
                  <a:pt x="174" y="267"/>
                  <a:pt x="167" y="274"/>
                  <a:pt x="157" y="274"/>
                </a:cubicBezTo>
                <a:cubicBezTo>
                  <a:pt x="100" y="274"/>
                  <a:pt x="100" y="274"/>
                  <a:pt x="100" y="274"/>
                </a:cubicBezTo>
                <a:cubicBezTo>
                  <a:pt x="91" y="274"/>
                  <a:pt x="84" y="267"/>
                  <a:pt x="84" y="257"/>
                </a:cubicBezTo>
                <a:close/>
                <a:moveTo>
                  <a:pt x="86" y="180"/>
                </a:moveTo>
                <a:cubicBezTo>
                  <a:pt x="86" y="171"/>
                  <a:pt x="94" y="164"/>
                  <a:pt x="103" y="164"/>
                </a:cubicBezTo>
                <a:cubicBezTo>
                  <a:pt x="218" y="164"/>
                  <a:pt x="218" y="164"/>
                  <a:pt x="218" y="164"/>
                </a:cubicBezTo>
                <a:cubicBezTo>
                  <a:pt x="227" y="164"/>
                  <a:pt x="234" y="171"/>
                  <a:pt x="234" y="180"/>
                </a:cubicBezTo>
                <a:cubicBezTo>
                  <a:pt x="234" y="190"/>
                  <a:pt x="227" y="197"/>
                  <a:pt x="218" y="197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94" y="197"/>
                  <a:pt x="86" y="190"/>
                  <a:pt x="86" y="180"/>
                </a:cubicBezTo>
                <a:close/>
                <a:moveTo>
                  <a:pt x="86" y="108"/>
                </a:moveTo>
                <a:cubicBezTo>
                  <a:pt x="86" y="99"/>
                  <a:pt x="94" y="91"/>
                  <a:pt x="103" y="91"/>
                </a:cubicBezTo>
                <a:cubicBezTo>
                  <a:pt x="218" y="91"/>
                  <a:pt x="218" y="91"/>
                  <a:pt x="218" y="91"/>
                </a:cubicBezTo>
                <a:cubicBezTo>
                  <a:pt x="227" y="91"/>
                  <a:pt x="234" y="99"/>
                  <a:pt x="234" y="108"/>
                </a:cubicBezTo>
                <a:cubicBezTo>
                  <a:pt x="234" y="118"/>
                  <a:pt x="227" y="125"/>
                  <a:pt x="218" y="125"/>
                </a:cubicBezTo>
                <a:cubicBezTo>
                  <a:pt x="103" y="125"/>
                  <a:pt x="103" y="125"/>
                  <a:pt x="103" y="125"/>
                </a:cubicBezTo>
                <a:cubicBezTo>
                  <a:pt x="94" y="125"/>
                  <a:pt x="86" y="118"/>
                  <a:pt x="86" y="108"/>
                </a:cubicBezTo>
                <a:close/>
                <a:moveTo>
                  <a:pt x="229" y="247"/>
                </a:moveTo>
                <a:cubicBezTo>
                  <a:pt x="232" y="250"/>
                  <a:pt x="234" y="254"/>
                  <a:pt x="234" y="259"/>
                </a:cubicBezTo>
                <a:cubicBezTo>
                  <a:pt x="234" y="263"/>
                  <a:pt x="232" y="267"/>
                  <a:pt x="229" y="270"/>
                </a:cubicBezTo>
                <a:cubicBezTo>
                  <a:pt x="226" y="274"/>
                  <a:pt x="221" y="275"/>
                  <a:pt x="217" y="275"/>
                </a:cubicBezTo>
                <a:cubicBezTo>
                  <a:pt x="212" y="275"/>
                  <a:pt x="208" y="274"/>
                  <a:pt x="205" y="270"/>
                </a:cubicBezTo>
                <a:cubicBezTo>
                  <a:pt x="202" y="267"/>
                  <a:pt x="200" y="263"/>
                  <a:pt x="200" y="259"/>
                </a:cubicBezTo>
                <a:cubicBezTo>
                  <a:pt x="200" y="254"/>
                  <a:pt x="202" y="250"/>
                  <a:pt x="205" y="247"/>
                </a:cubicBezTo>
                <a:cubicBezTo>
                  <a:pt x="211" y="240"/>
                  <a:pt x="223" y="240"/>
                  <a:pt x="229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72363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4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8C474F44-AA39-4442-9806-83947D220A91}"/>
              </a:ext>
            </a:extLst>
          </p:cNvPr>
          <p:cNvGrpSpPr/>
          <p:nvPr/>
        </p:nvGrpSpPr>
        <p:grpSpPr>
          <a:xfrm>
            <a:off x="7148414" y="2597223"/>
            <a:ext cx="3911774" cy="3373663"/>
            <a:chOff x="7152832" y="2528788"/>
            <a:chExt cx="3911774" cy="337366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AB9EC77-E6BF-4728-BA29-46F6DAAD1A69}"/>
                </a:ext>
              </a:extLst>
            </p:cNvPr>
            <p:cNvGrpSpPr/>
            <p:nvPr/>
          </p:nvGrpSpPr>
          <p:grpSpPr>
            <a:xfrm rot="16200000">
              <a:off x="5894166" y="4054235"/>
              <a:ext cx="2825109" cy="307777"/>
              <a:chOff x="4894585" y="1886374"/>
              <a:chExt cx="2825109" cy="307777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91A69F51-BEB6-4E49-AECF-7721CD4C81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7090" y="2036599"/>
                <a:ext cx="1068527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526098-6452-4F3D-9909-DCDF14E7DB0E}"/>
                  </a:ext>
                </a:extLst>
              </p:cNvPr>
              <p:cNvSpPr txBox="1"/>
              <p:nvPr/>
            </p:nvSpPr>
            <p:spPr>
              <a:xfrm>
                <a:off x="4894585" y="1886374"/>
                <a:ext cx="7937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3"/>
                    </a:solidFill>
                    <a:latin typeface="Lato" panose="020F0502020204030203" pitchFamily="34" charset="0"/>
                    <a:ea typeface="Roboto" panose="02000000000000000000" pitchFamily="2" charset="0"/>
                    <a:cs typeface="Open Sans" panose="020B0606030504020204" pitchFamily="34" charset="0"/>
                  </a:rPr>
                  <a:t>LOW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C2B203B-F676-42DE-9B3E-39ED9D39BDBF}"/>
                  </a:ext>
                </a:extLst>
              </p:cNvPr>
              <p:cNvSpPr txBox="1"/>
              <p:nvPr/>
            </p:nvSpPr>
            <p:spPr>
              <a:xfrm>
                <a:off x="6942685" y="1886374"/>
                <a:ext cx="7770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3"/>
                    </a:solidFill>
                    <a:latin typeface="Lato" panose="020F0502020204030203" pitchFamily="34" charset="0"/>
                    <a:ea typeface="Roboto" panose="02000000000000000000" pitchFamily="2" charset="0"/>
                    <a:cs typeface="Open Sans" panose="020B0606030504020204" pitchFamily="34" charset="0"/>
                  </a:rPr>
                  <a:t>HIGH</a:t>
                </a: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DCD15EC-E3B7-4EB5-9B95-336FD33CA90B}"/>
                </a:ext>
              </a:extLst>
            </p:cNvPr>
            <p:cNvSpPr/>
            <p:nvPr/>
          </p:nvSpPr>
          <p:spPr>
            <a:xfrm>
              <a:off x="7786978" y="4349547"/>
              <a:ext cx="1552904" cy="155290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6764C4F-30B9-48BD-9CFD-E8E16D695665}"/>
                </a:ext>
              </a:extLst>
            </p:cNvPr>
            <p:cNvSpPr/>
            <p:nvPr/>
          </p:nvSpPr>
          <p:spPr>
            <a:xfrm>
              <a:off x="7786978" y="2528788"/>
              <a:ext cx="1552904" cy="155290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3D68E89-AD46-4A92-A3EB-4BE13393C5FC}"/>
                </a:ext>
              </a:extLst>
            </p:cNvPr>
            <p:cNvSpPr/>
            <p:nvPr/>
          </p:nvSpPr>
          <p:spPr>
            <a:xfrm>
              <a:off x="9511702" y="4315619"/>
              <a:ext cx="1552904" cy="15529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ED11337-4F1B-4614-999A-51822CA04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6910" y="2795569"/>
              <a:ext cx="533040" cy="509671"/>
            </a:xfrm>
            <a:custGeom>
              <a:avLst/>
              <a:gdLst>
                <a:gd name="T0" fmla="*/ 91 w 403"/>
                <a:gd name="T1" fmla="*/ 383 h 385"/>
                <a:gd name="T2" fmla="*/ 78 w 403"/>
                <a:gd name="T3" fmla="*/ 379 h 385"/>
                <a:gd name="T4" fmla="*/ 70 w 403"/>
                <a:gd name="T5" fmla="*/ 357 h 385"/>
                <a:gd name="T6" fmla="*/ 96 w 403"/>
                <a:gd name="T7" fmla="*/ 244 h 385"/>
                <a:gd name="T8" fmla="*/ 9 w 403"/>
                <a:gd name="T9" fmla="*/ 167 h 385"/>
                <a:gd name="T10" fmla="*/ 2 w 403"/>
                <a:gd name="T11" fmla="*/ 145 h 385"/>
                <a:gd name="T12" fmla="*/ 21 w 403"/>
                <a:gd name="T13" fmla="*/ 130 h 385"/>
                <a:gd name="T14" fmla="*/ 136 w 403"/>
                <a:gd name="T15" fmla="*/ 120 h 385"/>
                <a:gd name="T16" fmla="*/ 182 w 403"/>
                <a:gd name="T17" fmla="*/ 13 h 385"/>
                <a:gd name="T18" fmla="*/ 201 w 403"/>
                <a:gd name="T19" fmla="*/ 0 h 385"/>
                <a:gd name="T20" fmla="*/ 221 w 403"/>
                <a:gd name="T21" fmla="*/ 13 h 385"/>
                <a:gd name="T22" fmla="*/ 266 w 403"/>
                <a:gd name="T23" fmla="*/ 120 h 385"/>
                <a:gd name="T24" fmla="*/ 382 w 403"/>
                <a:gd name="T25" fmla="*/ 130 h 385"/>
                <a:gd name="T26" fmla="*/ 400 w 403"/>
                <a:gd name="T27" fmla="*/ 145 h 385"/>
                <a:gd name="T28" fmla="*/ 394 w 403"/>
                <a:gd name="T29" fmla="*/ 167 h 385"/>
                <a:gd name="T30" fmla="*/ 307 w 403"/>
                <a:gd name="T31" fmla="*/ 244 h 385"/>
                <a:gd name="T32" fmla="*/ 332 w 403"/>
                <a:gd name="T33" fmla="*/ 357 h 385"/>
                <a:gd name="T34" fmla="*/ 324 w 403"/>
                <a:gd name="T35" fmla="*/ 379 h 385"/>
                <a:gd name="T36" fmla="*/ 301 w 403"/>
                <a:gd name="T37" fmla="*/ 380 h 385"/>
                <a:gd name="T38" fmla="*/ 201 w 403"/>
                <a:gd name="T39" fmla="*/ 321 h 385"/>
                <a:gd name="T40" fmla="*/ 102 w 403"/>
                <a:gd name="T41" fmla="*/ 380 h 385"/>
                <a:gd name="T42" fmla="*/ 91 w 403"/>
                <a:gd name="T43" fmla="*/ 383 h 385"/>
                <a:gd name="T44" fmla="*/ 201 w 403"/>
                <a:gd name="T45" fmla="*/ 295 h 385"/>
                <a:gd name="T46" fmla="*/ 212 w 403"/>
                <a:gd name="T47" fmla="*/ 298 h 385"/>
                <a:gd name="T48" fmla="*/ 306 w 403"/>
                <a:gd name="T49" fmla="*/ 354 h 385"/>
                <a:gd name="T50" fmla="*/ 282 w 403"/>
                <a:gd name="T51" fmla="*/ 247 h 385"/>
                <a:gd name="T52" fmla="*/ 289 w 403"/>
                <a:gd name="T53" fmla="*/ 227 h 385"/>
                <a:gd name="T54" fmla="*/ 371 w 403"/>
                <a:gd name="T55" fmla="*/ 154 h 385"/>
                <a:gd name="T56" fmla="*/ 262 w 403"/>
                <a:gd name="T57" fmla="*/ 145 h 385"/>
                <a:gd name="T58" fmla="*/ 244 w 403"/>
                <a:gd name="T59" fmla="*/ 132 h 385"/>
                <a:gd name="T60" fmla="*/ 201 w 403"/>
                <a:gd name="T61" fmla="*/ 31 h 385"/>
                <a:gd name="T62" fmla="*/ 158 w 403"/>
                <a:gd name="T63" fmla="*/ 132 h 385"/>
                <a:gd name="T64" fmla="*/ 141 w 403"/>
                <a:gd name="T65" fmla="*/ 144 h 385"/>
                <a:gd name="T66" fmla="*/ 32 w 403"/>
                <a:gd name="T67" fmla="*/ 154 h 385"/>
                <a:gd name="T68" fmla="*/ 114 w 403"/>
                <a:gd name="T69" fmla="*/ 227 h 385"/>
                <a:gd name="T70" fmla="*/ 121 w 403"/>
                <a:gd name="T71" fmla="*/ 247 h 385"/>
                <a:gd name="T72" fmla="*/ 96 w 403"/>
                <a:gd name="T73" fmla="*/ 354 h 385"/>
                <a:gd name="T74" fmla="*/ 190 w 403"/>
                <a:gd name="T75" fmla="*/ 298 h 385"/>
                <a:gd name="T76" fmla="*/ 201 w 403"/>
                <a:gd name="T77" fmla="*/ 295 h 385"/>
                <a:gd name="T78" fmla="*/ 135 w 403"/>
                <a:gd name="T79" fmla="*/ 122 h 385"/>
                <a:gd name="T80" fmla="*/ 135 w 403"/>
                <a:gd name="T81" fmla="*/ 122 h 385"/>
                <a:gd name="T82" fmla="*/ 267 w 403"/>
                <a:gd name="T83" fmla="*/ 122 h 385"/>
                <a:gd name="T84" fmla="*/ 267 w 403"/>
                <a:gd name="T85" fmla="*/ 122 h 385"/>
                <a:gd name="T86" fmla="*/ 267 w 403"/>
                <a:gd name="T87" fmla="*/ 122 h 385"/>
                <a:gd name="T88" fmla="*/ 267 w 403"/>
                <a:gd name="T89" fmla="*/ 122 h 385"/>
                <a:gd name="T90" fmla="*/ 267 w 403"/>
                <a:gd name="T91" fmla="*/ 12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3" h="385">
                  <a:moveTo>
                    <a:pt x="91" y="383"/>
                  </a:moveTo>
                  <a:cubicBezTo>
                    <a:pt x="86" y="383"/>
                    <a:pt x="82" y="382"/>
                    <a:pt x="78" y="379"/>
                  </a:cubicBezTo>
                  <a:cubicBezTo>
                    <a:pt x="71" y="374"/>
                    <a:pt x="68" y="366"/>
                    <a:pt x="70" y="357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9" y="167"/>
                    <a:pt x="9" y="167"/>
                    <a:pt x="9" y="167"/>
                  </a:cubicBezTo>
                  <a:cubicBezTo>
                    <a:pt x="2" y="162"/>
                    <a:pt x="0" y="153"/>
                    <a:pt x="2" y="145"/>
                  </a:cubicBezTo>
                  <a:cubicBezTo>
                    <a:pt x="5" y="137"/>
                    <a:pt x="12" y="131"/>
                    <a:pt x="21" y="13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5" y="5"/>
                    <a:pt x="193" y="0"/>
                    <a:pt x="201" y="0"/>
                  </a:cubicBezTo>
                  <a:cubicBezTo>
                    <a:pt x="210" y="0"/>
                    <a:pt x="217" y="5"/>
                    <a:pt x="221" y="13"/>
                  </a:cubicBezTo>
                  <a:cubicBezTo>
                    <a:pt x="266" y="120"/>
                    <a:pt x="266" y="120"/>
                    <a:pt x="266" y="120"/>
                  </a:cubicBezTo>
                  <a:cubicBezTo>
                    <a:pt x="382" y="130"/>
                    <a:pt x="382" y="130"/>
                    <a:pt x="382" y="130"/>
                  </a:cubicBezTo>
                  <a:cubicBezTo>
                    <a:pt x="390" y="131"/>
                    <a:pt x="398" y="137"/>
                    <a:pt x="400" y="145"/>
                  </a:cubicBezTo>
                  <a:cubicBezTo>
                    <a:pt x="403" y="153"/>
                    <a:pt x="400" y="162"/>
                    <a:pt x="394" y="167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32" y="357"/>
                    <a:pt x="332" y="357"/>
                    <a:pt x="332" y="357"/>
                  </a:cubicBezTo>
                  <a:cubicBezTo>
                    <a:pt x="334" y="366"/>
                    <a:pt x="331" y="374"/>
                    <a:pt x="324" y="379"/>
                  </a:cubicBezTo>
                  <a:cubicBezTo>
                    <a:pt x="317" y="384"/>
                    <a:pt x="308" y="385"/>
                    <a:pt x="301" y="380"/>
                  </a:cubicBezTo>
                  <a:cubicBezTo>
                    <a:pt x="201" y="321"/>
                    <a:pt x="201" y="321"/>
                    <a:pt x="201" y="321"/>
                  </a:cubicBezTo>
                  <a:cubicBezTo>
                    <a:pt x="102" y="380"/>
                    <a:pt x="102" y="380"/>
                    <a:pt x="102" y="380"/>
                  </a:cubicBezTo>
                  <a:cubicBezTo>
                    <a:pt x="98" y="382"/>
                    <a:pt x="95" y="383"/>
                    <a:pt x="91" y="383"/>
                  </a:cubicBezTo>
                  <a:close/>
                  <a:moveTo>
                    <a:pt x="201" y="295"/>
                  </a:moveTo>
                  <a:cubicBezTo>
                    <a:pt x="205" y="295"/>
                    <a:pt x="209" y="296"/>
                    <a:pt x="212" y="298"/>
                  </a:cubicBezTo>
                  <a:cubicBezTo>
                    <a:pt x="306" y="354"/>
                    <a:pt x="306" y="354"/>
                    <a:pt x="306" y="354"/>
                  </a:cubicBezTo>
                  <a:cubicBezTo>
                    <a:pt x="282" y="247"/>
                    <a:pt x="282" y="247"/>
                    <a:pt x="282" y="247"/>
                  </a:cubicBezTo>
                  <a:cubicBezTo>
                    <a:pt x="280" y="240"/>
                    <a:pt x="283" y="232"/>
                    <a:pt x="289" y="227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262" y="145"/>
                    <a:pt x="262" y="145"/>
                    <a:pt x="262" y="145"/>
                  </a:cubicBezTo>
                  <a:cubicBezTo>
                    <a:pt x="254" y="144"/>
                    <a:pt x="247" y="139"/>
                    <a:pt x="244" y="132"/>
                  </a:cubicBezTo>
                  <a:cubicBezTo>
                    <a:pt x="201" y="31"/>
                    <a:pt x="201" y="31"/>
                    <a:pt x="201" y="31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5" y="139"/>
                    <a:pt x="148" y="144"/>
                    <a:pt x="141" y="144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114" y="227"/>
                    <a:pt x="114" y="227"/>
                    <a:pt x="114" y="227"/>
                  </a:cubicBezTo>
                  <a:cubicBezTo>
                    <a:pt x="120" y="232"/>
                    <a:pt x="122" y="240"/>
                    <a:pt x="121" y="247"/>
                  </a:cubicBezTo>
                  <a:cubicBezTo>
                    <a:pt x="96" y="354"/>
                    <a:pt x="96" y="354"/>
                    <a:pt x="96" y="354"/>
                  </a:cubicBezTo>
                  <a:cubicBezTo>
                    <a:pt x="190" y="298"/>
                    <a:pt x="190" y="298"/>
                    <a:pt x="190" y="298"/>
                  </a:cubicBezTo>
                  <a:cubicBezTo>
                    <a:pt x="194" y="296"/>
                    <a:pt x="197" y="295"/>
                    <a:pt x="201" y="295"/>
                  </a:cubicBezTo>
                  <a:close/>
                  <a:moveTo>
                    <a:pt x="135" y="122"/>
                  </a:move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267" y="122"/>
                  </a:moveTo>
                  <a:cubicBezTo>
                    <a:pt x="267" y="122"/>
                    <a:pt x="267" y="122"/>
                    <a:pt x="267" y="122"/>
                  </a:cubicBezTo>
                  <a:cubicBezTo>
                    <a:pt x="267" y="122"/>
                    <a:pt x="267" y="122"/>
                    <a:pt x="267" y="122"/>
                  </a:cubicBezTo>
                  <a:close/>
                  <a:moveTo>
                    <a:pt x="267" y="122"/>
                  </a:moveTo>
                  <a:cubicBezTo>
                    <a:pt x="267" y="122"/>
                    <a:pt x="267" y="122"/>
                    <a:pt x="267" y="1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C578355E-C3DB-4B10-93F8-55D4EB7BC3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3860" y="4795675"/>
              <a:ext cx="528588" cy="529702"/>
            </a:xfrm>
            <a:custGeom>
              <a:avLst/>
              <a:gdLst>
                <a:gd name="T0" fmla="*/ 200 w 400"/>
                <a:gd name="T1" fmla="*/ 313 h 400"/>
                <a:gd name="T2" fmla="*/ 184 w 400"/>
                <a:gd name="T3" fmla="*/ 297 h 400"/>
                <a:gd name="T4" fmla="*/ 200 w 400"/>
                <a:gd name="T5" fmla="*/ 282 h 400"/>
                <a:gd name="T6" fmla="*/ 215 w 400"/>
                <a:gd name="T7" fmla="*/ 297 h 400"/>
                <a:gd name="T8" fmla="*/ 200 w 400"/>
                <a:gd name="T9" fmla="*/ 313 h 400"/>
                <a:gd name="T10" fmla="*/ 215 w 400"/>
                <a:gd name="T11" fmla="*/ 243 h 400"/>
                <a:gd name="T12" fmla="*/ 215 w 400"/>
                <a:gd name="T13" fmla="*/ 222 h 400"/>
                <a:gd name="T14" fmla="*/ 265 w 400"/>
                <a:gd name="T15" fmla="*/ 156 h 400"/>
                <a:gd name="T16" fmla="*/ 202 w 400"/>
                <a:gd name="T17" fmla="*/ 93 h 400"/>
                <a:gd name="T18" fmla="*/ 154 w 400"/>
                <a:gd name="T19" fmla="*/ 112 h 400"/>
                <a:gd name="T20" fmla="*/ 134 w 400"/>
                <a:gd name="T21" fmla="*/ 158 h 400"/>
                <a:gd name="T22" fmla="*/ 150 w 400"/>
                <a:gd name="T23" fmla="*/ 174 h 400"/>
                <a:gd name="T24" fmla="*/ 165 w 400"/>
                <a:gd name="T25" fmla="*/ 158 h 400"/>
                <a:gd name="T26" fmla="*/ 175 w 400"/>
                <a:gd name="T27" fmla="*/ 134 h 400"/>
                <a:gd name="T28" fmla="*/ 201 w 400"/>
                <a:gd name="T29" fmla="*/ 125 h 400"/>
                <a:gd name="T30" fmla="*/ 234 w 400"/>
                <a:gd name="T31" fmla="*/ 157 h 400"/>
                <a:gd name="T32" fmla="*/ 207 w 400"/>
                <a:gd name="T33" fmla="*/ 191 h 400"/>
                <a:gd name="T34" fmla="*/ 184 w 400"/>
                <a:gd name="T35" fmla="*/ 220 h 400"/>
                <a:gd name="T36" fmla="*/ 184 w 400"/>
                <a:gd name="T37" fmla="*/ 243 h 400"/>
                <a:gd name="T38" fmla="*/ 200 w 400"/>
                <a:gd name="T39" fmla="*/ 258 h 400"/>
                <a:gd name="T40" fmla="*/ 215 w 400"/>
                <a:gd name="T41" fmla="*/ 243 h 400"/>
                <a:gd name="T42" fmla="*/ 304 w 400"/>
                <a:gd name="T43" fmla="*/ 371 h 400"/>
                <a:gd name="T44" fmla="*/ 309 w 400"/>
                <a:gd name="T45" fmla="*/ 349 h 400"/>
                <a:gd name="T46" fmla="*/ 288 w 400"/>
                <a:gd name="T47" fmla="*/ 344 h 400"/>
                <a:gd name="T48" fmla="*/ 200 w 400"/>
                <a:gd name="T49" fmla="*/ 368 h 400"/>
                <a:gd name="T50" fmla="*/ 32 w 400"/>
                <a:gd name="T51" fmla="*/ 200 h 400"/>
                <a:gd name="T52" fmla="*/ 200 w 400"/>
                <a:gd name="T53" fmla="*/ 31 h 400"/>
                <a:gd name="T54" fmla="*/ 369 w 400"/>
                <a:gd name="T55" fmla="*/ 200 h 400"/>
                <a:gd name="T56" fmla="*/ 341 w 400"/>
                <a:gd name="T57" fmla="*/ 293 h 400"/>
                <a:gd name="T58" fmla="*/ 345 w 400"/>
                <a:gd name="T59" fmla="*/ 315 h 400"/>
                <a:gd name="T60" fmla="*/ 367 w 400"/>
                <a:gd name="T61" fmla="*/ 311 h 400"/>
                <a:gd name="T62" fmla="*/ 400 w 400"/>
                <a:gd name="T63" fmla="*/ 200 h 400"/>
                <a:gd name="T64" fmla="*/ 342 w 400"/>
                <a:gd name="T65" fmla="*/ 58 h 400"/>
                <a:gd name="T66" fmla="*/ 200 w 400"/>
                <a:gd name="T67" fmla="*/ 0 h 400"/>
                <a:gd name="T68" fmla="*/ 59 w 400"/>
                <a:gd name="T69" fmla="*/ 58 h 400"/>
                <a:gd name="T70" fmla="*/ 0 w 400"/>
                <a:gd name="T71" fmla="*/ 200 h 400"/>
                <a:gd name="T72" fmla="*/ 59 w 400"/>
                <a:gd name="T73" fmla="*/ 341 h 400"/>
                <a:gd name="T74" fmla="*/ 200 w 400"/>
                <a:gd name="T75" fmla="*/ 400 h 400"/>
                <a:gd name="T76" fmla="*/ 304 w 400"/>
                <a:gd name="T77" fmla="*/ 371 h 400"/>
                <a:gd name="T78" fmla="*/ 304 w 400"/>
                <a:gd name="T79" fmla="*/ 371 h 400"/>
                <a:gd name="T80" fmla="*/ 304 w 400"/>
                <a:gd name="T81" fmla="*/ 3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400">
                  <a:moveTo>
                    <a:pt x="200" y="313"/>
                  </a:moveTo>
                  <a:cubicBezTo>
                    <a:pt x="191" y="313"/>
                    <a:pt x="184" y="306"/>
                    <a:pt x="184" y="297"/>
                  </a:cubicBezTo>
                  <a:cubicBezTo>
                    <a:pt x="184" y="289"/>
                    <a:pt x="191" y="282"/>
                    <a:pt x="200" y="282"/>
                  </a:cubicBezTo>
                  <a:cubicBezTo>
                    <a:pt x="208" y="282"/>
                    <a:pt x="215" y="289"/>
                    <a:pt x="215" y="297"/>
                  </a:cubicBezTo>
                  <a:cubicBezTo>
                    <a:pt x="215" y="306"/>
                    <a:pt x="208" y="313"/>
                    <a:pt x="200" y="313"/>
                  </a:cubicBezTo>
                  <a:close/>
                  <a:moveTo>
                    <a:pt x="215" y="243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45" y="214"/>
                    <a:pt x="266" y="187"/>
                    <a:pt x="265" y="156"/>
                  </a:cubicBezTo>
                  <a:cubicBezTo>
                    <a:pt x="264" y="122"/>
                    <a:pt x="236" y="95"/>
                    <a:pt x="202" y="93"/>
                  </a:cubicBezTo>
                  <a:cubicBezTo>
                    <a:pt x="184" y="93"/>
                    <a:pt x="167" y="99"/>
                    <a:pt x="154" y="112"/>
                  </a:cubicBezTo>
                  <a:cubicBezTo>
                    <a:pt x="141" y="124"/>
                    <a:pt x="134" y="141"/>
                    <a:pt x="134" y="158"/>
                  </a:cubicBezTo>
                  <a:cubicBezTo>
                    <a:pt x="134" y="167"/>
                    <a:pt x="141" y="174"/>
                    <a:pt x="150" y="174"/>
                  </a:cubicBezTo>
                  <a:cubicBezTo>
                    <a:pt x="158" y="174"/>
                    <a:pt x="165" y="167"/>
                    <a:pt x="165" y="158"/>
                  </a:cubicBezTo>
                  <a:cubicBezTo>
                    <a:pt x="165" y="149"/>
                    <a:pt x="169" y="141"/>
                    <a:pt x="175" y="134"/>
                  </a:cubicBezTo>
                  <a:cubicBezTo>
                    <a:pt x="182" y="128"/>
                    <a:pt x="191" y="124"/>
                    <a:pt x="201" y="125"/>
                  </a:cubicBezTo>
                  <a:cubicBezTo>
                    <a:pt x="219" y="125"/>
                    <a:pt x="233" y="140"/>
                    <a:pt x="234" y="157"/>
                  </a:cubicBezTo>
                  <a:cubicBezTo>
                    <a:pt x="235" y="173"/>
                    <a:pt x="223" y="188"/>
                    <a:pt x="207" y="191"/>
                  </a:cubicBezTo>
                  <a:cubicBezTo>
                    <a:pt x="194" y="194"/>
                    <a:pt x="184" y="206"/>
                    <a:pt x="184" y="220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51"/>
                    <a:pt x="191" y="258"/>
                    <a:pt x="200" y="258"/>
                  </a:cubicBezTo>
                  <a:cubicBezTo>
                    <a:pt x="208" y="258"/>
                    <a:pt x="215" y="251"/>
                    <a:pt x="215" y="243"/>
                  </a:cubicBezTo>
                  <a:close/>
                  <a:moveTo>
                    <a:pt x="304" y="371"/>
                  </a:moveTo>
                  <a:cubicBezTo>
                    <a:pt x="311" y="366"/>
                    <a:pt x="314" y="357"/>
                    <a:pt x="309" y="349"/>
                  </a:cubicBezTo>
                  <a:cubicBezTo>
                    <a:pt x="305" y="342"/>
                    <a:pt x="295" y="340"/>
                    <a:pt x="288" y="344"/>
                  </a:cubicBezTo>
                  <a:cubicBezTo>
                    <a:pt x="261" y="360"/>
                    <a:pt x="231" y="368"/>
                    <a:pt x="200" y="368"/>
                  </a:cubicBezTo>
                  <a:cubicBezTo>
                    <a:pt x="107" y="368"/>
                    <a:pt x="32" y="293"/>
                    <a:pt x="32" y="200"/>
                  </a:cubicBezTo>
                  <a:cubicBezTo>
                    <a:pt x="32" y="107"/>
                    <a:pt x="107" y="31"/>
                    <a:pt x="200" y="31"/>
                  </a:cubicBezTo>
                  <a:cubicBezTo>
                    <a:pt x="293" y="31"/>
                    <a:pt x="369" y="107"/>
                    <a:pt x="369" y="200"/>
                  </a:cubicBezTo>
                  <a:cubicBezTo>
                    <a:pt x="369" y="233"/>
                    <a:pt x="359" y="265"/>
                    <a:pt x="341" y="293"/>
                  </a:cubicBezTo>
                  <a:cubicBezTo>
                    <a:pt x="336" y="300"/>
                    <a:pt x="338" y="310"/>
                    <a:pt x="345" y="315"/>
                  </a:cubicBezTo>
                  <a:cubicBezTo>
                    <a:pt x="352" y="320"/>
                    <a:pt x="362" y="318"/>
                    <a:pt x="367" y="311"/>
                  </a:cubicBezTo>
                  <a:cubicBezTo>
                    <a:pt x="389" y="277"/>
                    <a:pt x="400" y="239"/>
                    <a:pt x="400" y="200"/>
                  </a:cubicBezTo>
                  <a:cubicBezTo>
                    <a:pt x="400" y="146"/>
                    <a:pt x="380" y="96"/>
                    <a:pt x="342" y="58"/>
                  </a:cubicBezTo>
                  <a:cubicBezTo>
                    <a:pt x="304" y="20"/>
                    <a:pt x="254" y="0"/>
                    <a:pt x="200" y="0"/>
                  </a:cubicBezTo>
                  <a:cubicBezTo>
                    <a:pt x="147" y="0"/>
                    <a:pt x="97" y="20"/>
                    <a:pt x="59" y="58"/>
                  </a:cubicBezTo>
                  <a:cubicBezTo>
                    <a:pt x="21" y="96"/>
                    <a:pt x="0" y="146"/>
                    <a:pt x="0" y="200"/>
                  </a:cubicBezTo>
                  <a:cubicBezTo>
                    <a:pt x="0" y="253"/>
                    <a:pt x="21" y="303"/>
                    <a:pt x="59" y="341"/>
                  </a:cubicBezTo>
                  <a:cubicBezTo>
                    <a:pt x="97" y="379"/>
                    <a:pt x="147" y="400"/>
                    <a:pt x="200" y="400"/>
                  </a:cubicBezTo>
                  <a:cubicBezTo>
                    <a:pt x="237" y="400"/>
                    <a:pt x="273" y="390"/>
                    <a:pt x="304" y="371"/>
                  </a:cubicBezTo>
                  <a:close/>
                  <a:moveTo>
                    <a:pt x="304" y="371"/>
                  </a:moveTo>
                  <a:cubicBezTo>
                    <a:pt x="304" y="371"/>
                    <a:pt x="304" y="371"/>
                    <a:pt x="304" y="3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B8E90C-7AD4-4EF3-BD35-54CA15EEE157}"/>
                </a:ext>
              </a:extLst>
            </p:cNvPr>
            <p:cNvSpPr txBox="1"/>
            <p:nvPr/>
          </p:nvSpPr>
          <p:spPr>
            <a:xfrm>
              <a:off x="9717924" y="5366118"/>
              <a:ext cx="117759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accent1">
                      <a:lumMod val="50000"/>
                    </a:schemeClr>
                  </a:solidFill>
                  <a:latin typeface="Lato" panose="020F0502020204030203" pitchFamily="34" charset="0"/>
                  <a:ea typeface="Roboto" panose="02000000000000000000" pitchFamily="2" charset="0"/>
                  <a:cs typeface="Open Sans" panose="020B0606030504020204" pitchFamily="34" charset="0"/>
                </a:rPr>
                <a:t>UNCERTAINTY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86363FB-CE68-4FA5-BF77-490BC1BE5022}"/>
              </a:ext>
            </a:extLst>
          </p:cNvPr>
          <p:cNvSpPr txBox="1"/>
          <p:nvPr/>
        </p:nvSpPr>
        <p:spPr>
          <a:xfrm>
            <a:off x="883670" y="838200"/>
            <a:ext cx="6417857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400" dirty="0" err="1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Conclusioni</a:t>
            </a:r>
            <a:r>
              <a:rPr lang="en-US" sz="4400" dirty="0">
                <a:solidFill>
                  <a:schemeClr val="tx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0B125AC-C552-4F47-944A-95C125E0B10E}"/>
              </a:ext>
            </a:extLst>
          </p:cNvPr>
          <p:cNvGrpSpPr/>
          <p:nvPr/>
        </p:nvGrpSpPr>
        <p:grpSpPr>
          <a:xfrm>
            <a:off x="907027" y="1657197"/>
            <a:ext cx="6423973" cy="1980284"/>
            <a:chOff x="1110617" y="3820483"/>
            <a:chExt cx="6029802" cy="1980284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CD147A0B-C1DF-46B2-B252-86B1BD334578}"/>
                </a:ext>
              </a:extLst>
            </p:cNvPr>
            <p:cNvGrpSpPr/>
            <p:nvPr/>
          </p:nvGrpSpPr>
          <p:grpSpPr>
            <a:xfrm>
              <a:off x="1110617" y="3830700"/>
              <a:ext cx="763335" cy="763335"/>
              <a:chOff x="6087616" y="2687080"/>
              <a:chExt cx="923636" cy="923636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AF7AE81-986C-4AF8-A602-C4EA84CD4677}"/>
                  </a:ext>
                </a:extLst>
              </p:cNvPr>
              <p:cNvSpPr/>
              <p:nvPr/>
            </p:nvSpPr>
            <p:spPr>
              <a:xfrm>
                <a:off x="6087616" y="2687080"/>
                <a:ext cx="923636" cy="9236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j-lt"/>
                </a:endParaRPr>
              </a:p>
            </p:txBody>
          </p:sp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id="{D1A3D8E1-1D5E-4B32-844E-F7E84EB77B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1876" y="2941332"/>
                <a:ext cx="441273" cy="366816"/>
              </a:xfrm>
              <a:custGeom>
                <a:avLst/>
                <a:gdLst>
                  <a:gd name="T0" fmla="*/ 314 w 1670"/>
                  <a:gd name="T1" fmla="*/ 679 h 1387"/>
                  <a:gd name="T2" fmla="*/ 169 w 1670"/>
                  <a:gd name="T3" fmla="*/ 643 h 1387"/>
                  <a:gd name="T4" fmla="*/ 108 w 1670"/>
                  <a:gd name="T5" fmla="*/ 655 h 1387"/>
                  <a:gd name="T6" fmla="*/ 84 w 1670"/>
                  <a:gd name="T7" fmla="*/ 664 h 1387"/>
                  <a:gd name="T8" fmla="*/ 35 w 1670"/>
                  <a:gd name="T9" fmla="*/ 689 h 1387"/>
                  <a:gd name="T10" fmla="*/ 24 w 1670"/>
                  <a:gd name="T11" fmla="*/ 695 h 1387"/>
                  <a:gd name="T12" fmla="*/ 13 w 1670"/>
                  <a:gd name="T13" fmla="*/ 703 h 1387"/>
                  <a:gd name="T14" fmla="*/ 6 w 1670"/>
                  <a:gd name="T15" fmla="*/ 709 h 1387"/>
                  <a:gd name="T16" fmla="*/ 25 w 1670"/>
                  <a:gd name="T17" fmla="*/ 730 h 1387"/>
                  <a:gd name="T18" fmla="*/ 281 w 1670"/>
                  <a:gd name="T19" fmla="*/ 1034 h 1387"/>
                  <a:gd name="T20" fmla="*/ 395 w 1670"/>
                  <a:gd name="T21" fmla="*/ 1368 h 1387"/>
                  <a:gd name="T22" fmla="*/ 420 w 1670"/>
                  <a:gd name="T23" fmla="*/ 1382 h 1387"/>
                  <a:gd name="T24" fmla="*/ 589 w 1670"/>
                  <a:gd name="T25" fmla="*/ 1332 h 1387"/>
                  <a:gd name="T26" fmla="*/ 614 w 1670"/>
                  <a:gd name="T27" fmla="*/ 1307 h 1387"/>
                  <a:gd name="T28" fmla="*/ 745 w 1670"/>
                  <a:gd name="T29" fmla="*/ 1012 h 1387"/>
                  <a:gd name="T30" fmla="*/ 746 w 1670"/>
                  <a:gd name="T31" fmla="*/ 1011 h 1387"/>
                  <a:gd name="T32" fmla="*/ 801 w 1670"/>
                  <a:gd name="T33" fmla="*/ 902 h 1387"/>
                  <a:gd name="T34" fmla="*/ 831 w 1670"/>
                  <a:gd name="T35" fmla="*/ 849 h 1387"/>
                  <a:gd name="T36" fmla="*/ 859 w 1670"/>
                  <a:gd name="T37" fmla="*/ 799 h 1387"/>
                  <a:gd name="T38" fmla="*/ 866 w 1670"/>
                  <a:gd name="T39" fmla="*/ 787 h 1387"/>
                  <a:gd name="T40" fmla="*/ 869 w 1670"/>
                  <a:gd name="T41" fmla="*/ 780 h 1387"/>
                  <a:gd name="T42" fmla="*/ 870 w 1670"/>
                  <a:gd name="T43" fmla="*/ 777 h 1387"/>
                  <a:gd name="T44" fmla="*/ 872 w 1670"/>
                  <a:gd name="T45" fmla="*/ 774 h 1387"/>
                  <a:gd name="T46" fmla="*/ 874 w 1670"/>
                  <a:gd name="T47" fmla="*/ 770 h 1387"/>
                  <a:gd name="T48" fmla="*/ 879 w 1670"/>
                  <a:gd name="T49" fmla="*/ 763 h 1387"/>
                  <a:gd name="T50" fmla="*/ 884 w 1670"/>
                  <a:gd name="T51" fmla="*/ 756 h 1387"/>
                  <a:gd name="T52" fmla="*/ 888 w 1670"/>
                  <a:gd name="T53" fmla="*/ 749 h 1387"/>
                  <a:gd name="T54" fmla="*/ 891 w 1670"/>
                  <a:gd name="T55" fmla="*/ 744 h 1387"/>
                  <a:gd name="T56" fmla="*/ 912 w 1670"/>
                  <a:gd name="T57" fmla="*/ 711 h 1387"/>
                  <a:gd name="T58" fmla="*/ 932 w 1670"/>
                  <a:gd name="T59" fmla="*/ 679 h 1387"/>
                  <a:gd name="T60" fmla="*/ 941 w 1670"/>
                  <a:gd name="T61" fmla="*/ 666 h 1387"/>
                  <a:gd name="T62" fmla="*/ 975 w 1670"/>
                  <a:gd name="T63" fmla="*/ 619 h 1387"/>
                  <a:gd name="T64" fmla="*/ 1075 w 1670"/>
                  <a:gd name="T65" fmla="*/ 484 h 1387"/>
                  <a:gd name="T66" fmla="*/ 1658 w 1670"/>
                  <a:gd name="T67" fmla="*/ 16 h 1387"/>
                  <a:gd name="T68" fmla="*/ 1665 w 1670"/>
                  <a:gd name="T69" fmla="*/ 13 h 1387"/>
                  <a:gd name="T70" fmla="*/ 1669 w 1670"/>
                  <a:gd name="T71" fmla="*/ 4 h 1387"/>
                  <a:gd name="T72" fmla="*/ 1661 w 1670"/>
                  <a:gd name="T73" fmla="*/ 1 h 1387"/>
                  <a:gd name="T74" fmla="*/ 1649 w 1670"/>
                  <a:gd name="T75" fmla="*/ 3 h 1387"/>
                  <a:gd name="T76" fmla="*/ 929 w 1670"/>
                  <a:gd name="T77" fmla="*/ 368 h 1387"/>
                  <a:gd name="T78" fmla="*/ 928 w 1670"/>
                  <a:gd name="T79" fmla="*/ 368 h 1387"/>
                  <a:gd name="T80" fmla="*/ 536 w 1670"/>
                  <a:gd name="T81" fmla="*/ 870 h 1387"/>
                  <a:gd name="T82" fmla="*/ 534 w 1670"/>
                  <a:gd name="T83" fmla="*/ 874 h 1387"/>
                  <a:gd name="T84" fmla="*/ 517 w 1670"/>
                  <a:gd name="T85" fmla="*/ 906 h 1387"/>
                  <a:gd name="T86" fmla="*/ 498 w 1670"/>
                  <a:gd name="T87" fmla="*/ 877 h 1387"/>
                  <a:gd name="T88" fmla="*/ 447 w 1670"/>
                  <a:gd name="T89" fmla="*/ 808 h 1387"/>
                  <a:gd name="T90" fmla="*/ 412 w 1670"/>
                  <a:gd name="T91" fmla="*/ 763 h 1387"/>
                  <a:gd name="T92" fmla="*/ 394 w 1670"/>
                  <a:gd name="T93" fmla="*/ 741 h 1387"/>
                  <a:gd name="T94" fmla="*/ 384 w 1670"/>
                  <a:gd name="T95" fmla="*/ 730 h 1387"/>
                  <a:gd name="T96" fmla="*/ 318 w 1670"/>
                  <a:gd name="T97" fmla="*/ 681 h 1387"/>
                  <a:gd name="T98" fmla="*/ 314 w 1670"/>
                  <a:gd name="T99" fmla="*/ 679 h 1387"/>
                  <a:gd name="T100" fmla="*/ 924 w 1670"/>
                  <a:gd name="T101" fmla="*/ 666 h 1387"/>
                  <a:gd name="T102" fmla="*/ 913 w 1670"/>
                  <a:gd name="T103" fmla="*/ 665 h 1387"/>
                  <a:gd name="T104" fmla="*/ 924 w 1670"/>
                  <a:gd name="T105" fmla="*/ 666 h 1387"/>
                  <a:gd name="T106" fmla="*/ 935 w 1670"/>
                  <a:gd name="T107" fmla="*/ 666 h 1387"/>
                  <a:gd name="T108" fmla="*/ 924 w 1670"/>
                  <a:gd name="T109" fmla="*/ 66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70" h="1387">
                    <a:moveTo>
                      <a:pt x="314" y="679"/>
                    </a:moveTo>
                    <a:cubicBezTo>
                      <a:pt x="269" y="654"/>
                      <a:pt x="220" y="639"/>
                      <a:pt x="169" y="643"/>
                    </a:cubicBezTo>
                    <a:cubicBezTo>
                      <a:pt x="148" y="644"/>
                      <a:pt x="127" y="649"/>
                      <a:pt x="108" y="655"/>
                    </a:cubicBezTo>
                    <a:cubicBezTo>
                      <a:pt x="100" y="658"/>
                      <a:pt x="92" y="661"/>
                      <a:pt x="84" y="664"/>
                    </a:cubicBezTo>
                    <a:cubicBezTo>
                      <a:pt x="67" y="672"/>
                      <a:pt x="52" y="680"/>
                      <a:pt x="35" y="689"/>
                    </a:cubicBezTo>
                    <a:cubicBezTo>
                      <a:pt x="32" y="692"/>
                      <a:pt x="28" y="693"/>
                      <a:pt x="24" y="695"/>
                    </a:cubicBezTo>
                    <a:cubicBezTo>
                      <a:pt x="20" y="698"/>
                      <a:pt x="16" y="700"/>
                      <a:pt x="13" y="703"/>
                    </a:cubicBezTo>
                    <a:cubicBezTo>
                      <a:pt x="10" y="705"/>
                      <a:pt x="8" y="707"/>
                      <a:pt x="6" y="709"/>
                    </a:cubicBezTo>
                    <a:cubicBezTo>
                      <a:pt x="0" y="720"/>
                      <a:pt x="19" y="725"/>
                      <a:pt x="25" y="730"/>
                    </a:cubicBezTo>
                    <a:cubicBezTo>
                      <a:pt x="151" y="803"/>
                      <a:pt x="240" y="954"/>
                      <a:pt x="281" y="1034"/>
                    </a:cubicBezTo>
                    <a:cubicBezTo>
                      <a:pt x="333" y="1140"/>
                      <a:pt x="368" y="1252"/>
                      <a:pt x="395" y="1368"/>
                    </a:cubicBezTo>
                    <a:cubicBezTo>
                      <a:pt x="399" y="1386"/>
                      <a:pt x="405" y="1387"/>
                      <a:pt x="420" y="1382"/>
                    </a:cubicBezTo>
                    <a:cubicBezTo>
                      <a:pt x="476" y="1365"/>
                      <a:pt x="532" y="1348"/>
                      <a:pt x="589" y="1332"/>
                    </a:cubicBezTo>
                    <a:cubicBezTo>
                      <a:pt x="602" y="1328"/>
                      <a:pt x="609" y="1320"/>
                      <a:pt x="614" y="1307"/>
                    </a:cubicBezTo>
                    <a:cubicBezTo>
                      <a:pt x="654" y="1207"/>
                      <a:pt x="697" y="1109"/>
                      <a:pt x="745" y="1012"/>
                    </a:cubicBezTo>
                    <a:cubicBezTo>
                      <a:pt x="745" y="1012"/>
                      <a:pt x="746" y="1011"/>
                      <a:pt x="746" y="1011"/>
                    </a:cubicBezTo>
                    <a:cubicBezTo>
                      <a:pt x="764" y="974"/>
                      <a:pt x="782" y="938"/>
                      <a:pt x="801" y="902"/>
                    </a:cubicBezTo>
                    <a:cubicBezTo>
                      <a:pt x="811" y="884"/>
                      <a:pt x="820" y="867"/>
                      <a:pt x="831" y="849"/>
                    </a:cubicBezTo>
                    <a:cubicBezTo>
                      <a:pt x="841" y="832"/>
                      <a:pt x="851" y="817"/>
                      <a:pt x="859" y="799"/>
                    </a:cubicBezTo>
                    <a:cubicBezTo>
                      <a:pt x="861" y="795"/>
                      <a:pt x="864" y="791"/>
                      <a:pt x="866" y="787"/>
                    </a:cubicBezTo>
                    <a:cubicBezTo>
                      <a:pt x="867" y="785"/>
                      <a:pt x="868" y="783"/>
                      <a:pt x="869" y="780"/>
                    </a:cubicBezTo>
                    <a:cubicBezTo>
                      <a:pt x="869" y="779"/>
                      <a:pt x="870" y="778"/>
                      <a:pt x="870" y="777"/>
                    </a:cubicBezTo>
                    <a:cubicBezTo>
                      <a:pt x="871" y="776"/>
                      <a:pt x="871" y="775"/>
                      <a:pt x="872" y="774"/>
                    </a:cubicBezTo>
                    <a:cubicBezTo>
                      <a:pt x="873" y="773"/>
                      <a:pt x="874" y="772"/>
                      <a:pt x="874" y="770"/>
                    </a:cubicBezTo>
                    <a:cubicBezTo>
                      <a:pt x="876" y="768"/>
                      <a:pt x="878" y="766"/>
                      <a:pt x="879" y="763"/>
                    </a:cubicBezTo>
                    <a:cubicBezTo>
                      <a:pt x="881" y="761"/>
                      <a:pt x="883" y="759"/>
                      <a:pt x="884" y="756"/>
                    </a:cubicBezTo>
                    <a:cubicBezTo>
                      <a:pt x="886" y="754"/>
                      <a:pt x="887" y="751"/>
                      <a:pt x="888" y="749"/>
                    </a:cubicBezTo>
                    <a:cubicBezTo>
                      <a:pt x="889" y="747"/>
                      <a:pt x="890" y="746"/>
                      <a:pt x="891" y="744"/>
                    </a:cubicBezTo>
                    <a:cubicBezTo>
                      <a:pt x="898" y="733"/>
                      <a:pt x="905" y="722"/>
                      <a:pt x="912" y="711"/>
                    </a:cubicBezTo>
                    <a:cubicBezTo>
                      <a:pt x="918" y="700"/>
                      <a:pt x="924" y="689"/>
                      <a:pt x="932" y="679"/>
                    </a:cubicBezTo>
                    <a:cubicBezTo>
                      <a:pt x="935" y="674"/>
                      <a:pt x="938" y="670"/>
                      <a:pt x="941" y="666"/>
                    </a:cubicBezTo>
                    <a:cubicBezTo>
                      <a:pt x="975" y="619"/>
                      <a:pt x="975" y="619"/>
                      <a:pt x="975" y="619"/>
                    </a:cubicBezTo>
                    <a:cubicBezTo>
                      <a:pt x="1005" y="571"/>
                      <a:pt x="1040" y="527"/>
                      <a:pt x="1075" y="484"/>
                    </a:cubicBezTo>
                    <a:cubicBezTo>
                      <a:pt x="1235" y="285"/>
                      <a:pt x="1423" y="121"/>
                      <a:pt x="1658" y="16"/>
                    </a:cubicBezTo>
                    <a:cubicBezTo>
                      <a:pt x="1660" y="15"/>
                      <a:pt x="1663" y="14"/>
                      <a:pt x="1665" y="13"/>
                    </a:cubicBezTo>
                    <a:cubicBezTo>
                      <a:pt x="1668" y="11"/>
                      <a:pt x="1670" y="8"/>
                      <a:pt x="1669" y="4"/>
                    </a:cubicBezTo>
                    <a:cubicBezTo>
                      <a:pt x="1668" y="0"/>
                      <a:pt x="1664" y="1"/>
                      <a:pt x="1661" y="1"/>
                    </a:cubicBezTo>
                    <a:cubicBezTo>
                      <a:pt x="1657" y="1"/>
                      <a:pt x="1653" y="2"/>
                      <a:pt x="1649" y="3"/>
                    </a:cubicBezTo>
                    <a:cubicBezTo>
                      <a:pt x="1376" y="64"/>
                      <a:pt x="1134" y="184"/>
                      <a:pt x="929" y="368"/>
                    </a:cubicBezTo>
                    <a:cubicBezTo>
                      <a:pt x="928" y="368"/>
                      <a:pt x="928" y="368"/>
                      <a:pt x="928" y="368"/>
                    </a:cubicBezTo>
                    <a:cubicBezTo>
                      <a:pt x="740" y="521"/>
                      <a:pt x="588" y="776"/>
                      <a:pt x="536" y="870"/>
                    </a:cubicBezTo>
                    <a:cubicBezTo>
                      <a:pt x="535" y="871"/>
                      <a:pt x="534" y="873"/>
                      <a:pt x="534" y="874"/>
                    </a:cubicBezTo>
                    <a:cubicBezTo>
                      <a:pt x="523" y="894"/>
                      <a:pt x="517" y="906"/>
                      <a:pt x="517" y="906"/>
                    </a:cubicBezTo>
                    <a:cubicBezTo>
                      <a:pt x="518" y="903"/>
                      <a:pt x="499" y="880"/>
                      <a:pt x="498" y="877"/>
                    </a:cubicBezTo>
                    <a:cubicBezTo>
                      <a:pt x="481" y="854"/>
                      <a:pt x="464" y="830"/>
                      <a:pt x="447" y="808"/>
                    </a:cubicBezTo>
                    <a:cubicBezTo>
                      <a:pt x="436" y="793"/>
                      <a:pt x="424" y="778"/>
                      <a:pt x="412" y="763"/>
                    </a:cubicBezTo>
                    <a:cubicBezTo>
                      <a:pt x="406" y="756"/>
                      <a:pt x="400" y="748"/>
                      <a:pt x="394" y="741"/>
                    </a:cubicBezTo>
                    <a:cubicBezTo>
                      <a:pt x="391" y="737"/>
                      <a:pt x="388" y="733"/>
                      <a:pt x="384" y="730"/>
                    </a:cubicBezTo>
                    <a:cubicBezTo>
                      <a:pt x="364" y="712"/>
                      <a:pt x="342" y="695"/>
                      <a:pt x="318" y="681"/>
                    </a:cubicBezTo>
                    <a:lnTo>
                      <a:pt x="314" y="679"/>
                    </a:lnTo>
                    <a:close/>
                    <a:moveTo>
                      <a:pt x="924" y="666"/>
                    </a:moveTo>
                    <a:cubicBezTo>
                      <a:pt x="920" y="665"/>
                      <a:pt x="916" y="665"/>
                      <a:pt x="913" y="665"/>
                    </a:cubicBezTo>
                    <a:cubicBezTo>
                      <a:pt x="916" y="665"/>
                      <a:pt x="920" y="665"/>
                      <a:pt x="924" y="666"/>
                    </a:cubicBezTo>
                    <a:cubicBezTo>
                      <a:pt x="928" y="666"/>
                      <a:pt x="932" y="666"/>
                      <a:pt x="935" y="666"/>
                    </a:cubicBezTo>
                    <a:cubicBezTo>
                      <a:pt x="932" y="666"/>
                      <a:pt x="928" y="666"/>
                      <a:pt x="924" y="666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+mj-lt"/>
                </a:endParaRP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C389B62-D1B9-41C1-BAA8-43D3CE03EF64}"/>
                </a:ext>
              </a:extLst>
            </p:cNvPr>
            <p:cNvSpPr/>
            <p:nvPr/>
          </p:nvSpPr>
          <p:spPr>
            <a:xfrm>
              <a:off x="2218152" y="3820483"/>
              <a:ext cx="34685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chemeClr val="accent2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Veloce e </a:t>
              </a:r>
              <a:r>
                <a:rPr lang="en-US" sz="2800" dirty="0" err="1">
                  <a:solidFill>
                    <a:schemeClr val="accent2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sicura</a:t>
              </a:r>
              <a:endParaRPr lang="en-US" sz="2800" dirty="0">
                <a:solidFill>
                  <a:schemeClr val="accent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9E4EEF8-8D23-4644-B62E-3C5F8C89AE95}"/>
                </a:ext>
              </a:extLst>
            </p:cNvPr>
            <p:cNvSpPr/>
            <p:nvPr/>
          </p:nvSpPr>
          <p:spPr>
            <a:xfrm>
              <a:off x="2180296" y="4397819"/>
              <a:ext cx="4960123" cy="1402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it-IT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La modellazione numerica risulta un innovativo e potente strumento di supporto al progettista, in particolare in fase di progettazione preliminare, sia in fase di verifica  delle opere esistenti sottoposte a mareggiate estreme</a:t>
              </a:r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429EEBD-7B6A-4E54-930F-A9323085BF1F}"/>
              </a:ext>
            </a:extLst>
          </p:cNvPr>
          <p:cNvGrpSpPr/>
          <p:nvPr/>
        </p:nvGrpSpPr>
        <p:grpSpPr>
          <a:xfrm>
            <a:off x="915572" y="3577070"/>
            <a:ext cx="6003532" cy="1404207"/>
            <a:chOff x="1110617" y="5000183"/>
            <a:chExt cx="6003532" cy="1404207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AF0D91F-131E-449D-B599-00D40BD03D49}"/>
                </a:ext>
              </a:extLst>
            </p:cNvPr>
            <p:cNvGrpSpPr/>
            <p:nvPr/>
          </p:nvGrpSpPr>
          <p:grpSpPr>
            <a:xfrm>
              <a:off x="1110617" y="5010400"/>
              <a:ext cx="763335" cy="763335"/>
              <a:chOff x="6087616" y="3895090"/>
              <a:chExt cx="923636" cy="923636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B985F250-444E-4F93-84C6-3AD3B89E234E}"/>
                  </a:ext>
                </a:extLst>
              </p:cNvPr>
              <p:cNvSpPr/>
              <p:nvPr/>
            </p:nvSpPr>
            <p:spPr>
              <a:xfrm>
                <a:off x="6087616" y="3895090"/>
                <a:ext cx="923636" cy="9236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j-lt"/>
                </a:endParaRPr>
              </a:p>
            </p:txBody>
          </p:sp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id="{B75906EC-62E2-4CBA-BF3C-9441330457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1876" y="4173500"/>
                <a:ext cx="441273" cy="366816"/>
              </a:xfrm>
              <a:custGeom>
                <a:avLst/>
                <a:gdLst>
                  <a:gd name="T0" fmla="*/ 314 w 1670"/>
                  <a:gd name="T1" fmla="*/ 679 h 1387"/>
                  <a:gd name="T2" fmla="*/ 169 w 1670"/>
                  <a:gd name="T3" fmla="*/ 643 h 1387"/>
                  <a:gd name="T4" fmla="*/ 108 w 1670"/>
                  <a:gd name="T5" fmla="*/ 655 h 1387"/>
                  <a:gd name="T6" fmla="*/ 84 w 1670"/>
                  <a:gd name="T7" fmla="*/ 664 h 1387"/>
                  <a:gd name="T8" fmla="*/ 35 w 1670"/>
                  <a:gd name="T9" fmla="*/ 689 h 1387"/>
                  <a:gd name="T10" fmla="*/ 24 w 1670"/>
                  <a:gd name="T11" fmla="*/ 695 h 1387"/>
                  <a:gd name="T12" fmla="*/ 13 w 1670"/>
                  <a:gd name="T13" fmla="*/ 703 h 1387"/>
                  <a:gd name="T14" fmla="*/ 6 w 1670"/>
                  <a:gd name="T15" fmla="*/ 709 h 1387"/>
                  <a:gd name="T16" fmla="*/ 25 w 1670"/>
                  <a:gd name="T17" fmla="*/ 730 h 1387"/>
                  <a:gd name="T18" fmla="*/ 281 w 1670"/>
                  <a:gd name="T19" fmla="*/ 1034 h 1387"/>
                  <a:gd name="T20" fmla="*/ 395 w 1670"/>
                  <a:gd name="T21" fmla="*/ 1368 h 1387"/>
                  <a:gd name="T22" fmla="*/ 420 w 1670"/>
                  <a:gd name="T23" fmla="*/ 1382 h 1387"/>
                  <a:gd name="T24" fmla="*/ 589 w 1670"/>
                  <a:gd name="T25" fmla="*/ 1332 h 1387"/>
                  <a:gd name="T26" fmla="*/ 614 w 1670"/>
                  <a:gd name="T27" fmla="*/ 1307 h 1387"/>
                  <a:gd name="T28" fmla="*/ 745 w 1670"/>
                  <a:gd name="T29" fmla="*/ 1012 h 1387"/>
                  <a:gd name="T30" fmla="*/ 746 w 1670"/>
                  <a:gd name="T31" fmla="*/ 1011 h 1387"/>
                  <a:gd name="T32" fmla="*/ 801 w 1670"/>
                  <a:gd name="T33" fmla="*/ 902 h 1387"/>
                  <a:gd name="T34" fmla="*/ 831 w 1670"/>
                  <a:gd name="T35" fmla="*/ 849 h 1387"/>
                  <a:gd name="T36" fmla="*/ 859 w 1670"/>
                  <a:gd name="T37" fmla="*/ 799 h 1387"/>
                  <a:gd name="T38" fmla="*/ 866 w 1670"/>
                  <a:gd name="T39" fmla="*/ 787 h 1387"/>
                  <a:gd name="T40" fmla="*/ 869 w 1670"/>
                  <a:gd name="T41" fmla="*/ 780 h 1387"/>
                  <a:gd name="T42" fmla="*/ 870 w 1670"/>
                  <a:gd name="T43" fmla="*/ 777 h 1387"/>
                  <a:gd name="T44" fmla="*/ 872 w 1670"/>
                  <a:gd name="T45" fmla="*/ 774 h 1387"/>
                  <a:gd name="T46" fmla="*/ 874 w 1670"/>
                  <a:gd name="T47" fmla="*/ 770 h 1387"/>
                  <a:gd name="T48" fmla="*/ 879 w 1670"/>
                  <a:gd name="T49" fmla="*/ 763 h 1387"/>
                  <a:gd name="T50" fmla="*/ 884 w 1670"/>
                  <a:gd name="T51" fmla="*/ 756 h 1387"/>
                  <a:gd name="T52" fmla="*/ 888 w 1670"/>
                  <a:gd name="T53" fmla="*/ 749 h 1387"/>
                  <a:gd name="T54" fmla="*/ 891 w 1670"/>
                  <a:gd name="T55" fmla="*/ 744 h 1387"/>
                  <a:gd name="T56" fmla="*/ 912 w 1670"/>
                  <a:gd name="T57" fmla="*/ 711 h 1387"/>
                  <a:gd name="T58" fmla="*/ 932 w 1670"/>
                  <a:gd name="T59" fmla="*/ 679 h 1387"/>
                  <a:gd name="T60" fmla="*/ 941 w 1670"/>
                  <a:gd name="T61" fmla="*/ 666 h 1387"/>
                  <a:gd name="T62" fmla="*/ 975 w 1670"/>
                  <a:gd name="T63" fmla="*/ 619 h 1387"/>
                  <a:gd name="T64" fmla="*/ 1075 w 1670"/>
                  <a:gd name="T65" fmla="*/ 484 h 1387"/>
                  <a:gd name="T66" fmla="*/ 1658 w 1670"/>
                  <a:gd name="T67" fmla="*/ 16 h 1387"/>
                  <a:gd name="T68" fmla="*/ 1665 w 1670"/>
                  <a:gd name="T69" fmla="*/ 13 h 1387"/>
                  <a:gd name="T70" fmla="*/ 1669 w 1670"/>
                  <a:gd name="T71" fmla="*/ 4 h 1387"/>
                  <a:gd name="T72" fmla="*/ 1661 w 1670"/>
                  <a:gd name="T73" fmla="*/ 1 h 1387"/>
                  <a:gd name="T74" fmla="*/ 1649 w 1670"/>
                  <a:gd name="T75" fmla="*/ 3 h 1387"/>
                  <a:gd name="T76" fmla="*/ 929 w 1670"/>
                  <a:gd name="T77" fmla="*/ 368 h 1387"/>
                  <a:gd name="T78" fmla="*/ 928 w 1670"/>
                  <a:gd name="T79" fmla="*/ 368 h 1387"/>
                  <a:gd name="T80" fmla="*/ 536 w 1670"/>
                  <a:gd name="T81" fmla="*/ 870 h 1387"/>
                  <a:gd name="T82" fmla="*/ 534 w 1670"/>
                  <a:gd name="T83" fmla="*/ 874 h 1387"/>
                  <a:gd name="T84" fmla="*/ 517 w 1670"/>
                  <a:gd name="T85" fmla="*/ 906 h 1387"/>
                  <a:gd name="T86" fmla="*/ 498 w 1670"/>
                  <a:gd name="T87" fmla="*/ 877 h 1387"/>
                  <a:gd name="T88" fmla="*/ 447 w 1670"/>
                  <a:gd name="T89" fmla="*/ 808 h 1387"/>
                  <a:gd name="T90" fmla="*/ 412 w 1670"/>
                  <a:gd name="T91" fmla="*/ 763 h 1387"/>
                  <a:gd name="T92" fmla="*/ 394 w 1670"/>
                  <a:gd name="T93" fmla="*/ 741 h 1387"/>
                  <a:gd name="T94" fmla="*/ 384 w 1670"/>
                  <a:gd name="T95" fmla="*/ 730 h 1387"/>
                  <a:gd name="T96" fmla="*/ 318 w 1670"/>
                  <a:gd name="T97" fmla="*/ 681 h 1387"/>
                  <a:gd name="T98" fmla="*/ 314 w 1670"/>
                  <a:gd name="T99" fmla="*/ 679 h 1387"/>
                  <a:gd name="T100" fmla="*/ 924 w 1670"/>
                  <a:gd name="T101" fmla="*/ 666 h 1387"/>
                  <a:gd name="T102" fmla="*/ 913 w 1670"/>
                  <a:gd name="T103" fmla="*/ 665 h 1387"/>
                  <a:gd name="T104" fmla="*/ 924 w 1670"/>
                  <a:gd name="T105" fmla="*/ 666 h 1387"/>
                  <a:gd name="T106" fmla="*/ 935 w 1670"/>
                  <a:gd name="T107" fmla="*/ 666 h 1387"/>
                  <a:gd name="T108" fmla="*/ 924 w 1670"/>
                  <a:gd name="T109" fmla="*/ 66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70" h="1387">
                    <a:moveTo>
                      <a:pt x="314" y="679"/>
                    </a:moveTo>
                    <a:cubicBezTo>
                      <a:pt x="269" y="654"/>
                      <a:pt x="220" y="639"/>
                      <a:pt x="169" y="643"/>
                    </a:cubicBezTo>
                    <a:cubicBezTo>
                      <a:pt x="148" y="644"/>
                      <a:pt x="127" y="649"/>
                      <a:pt x="108" y="655"/>
                    </a:cubicBezTo>
                    <a:cubicBezTo>
                      <a:pt x="100" y="658"/>
                      <a:pt x="92" y="661"/>
                      <a:pt x="84" y="664"/>
                    </a:cubicBezTo>
                    <a:cubicBezTo>
                      <a:pt x="67" y="672"/>
                      <a:pt x="52" y="680"/>
                      <a:pt x="35" y="689"/>
                    </a:cubicBezTo>
                    <a:cubicBezTo>
                      <a:pt x="32" y="692"/>
                      <a:pt x="28" y="693"/>
                      <a:pt x="24" y="695"/>
                    </a:cubicBezTo>
                    <a:cubicBezTo>
                      <a:pt x="20" y="698"/>
                      <a:pt x="16" y="700"/>
                      <a:pt x="13" y="703"/>
                    </a:cubicBezTo>
                    <a:cubicBezTo>
                      <a:pt x="10" y="705"/>
                      <a:pt x="8" y="707"/>
                      <a:pt x="6" y="709"/>
                    </a:cubicBezTo>
                    <a:cubicBezTo>
                      <a:pt x="0" y="720"/>
                      <a:pt x="19" y="725"/>
                      <a:pt x="25" y="730"/>
                    </a:cubicBezTo>
                    <a:cubicBezTo>
                      <a:pt x="151" y="803"/>
                      <a:pt x="240" y="954"/>
                      <a:pt x="281" y="1034"/>
                    </a:cubicBezTo>
                    <a:cubicBezTo>
                      <a:pt x="333" y="1140"/>
                      <a:pt x="368" y="1252"/>
                      <a:pt x="395" y="1368"/>
                    </a:cubicBezTo>
                    <a:cubicBezTo>
                      <a:pt x="399" y="1386"/>
                      <a:pt x="405" y="1387"/>
                      <a:pt x="420" y="1382"/>
                    </a:cubicBezTo>
                    <a:cubicBezTo>
                      <a:pt x="476" y="1365"/>
                      <a:pt x="532" y="1348"/>
                      <a:pt x="589" y="1332"/>
                    </a:cubicBezTo>
                    <a:cubicBezTo>
                      <a:pt x="602" y="1328"/>
                      <a:pt x="609" y="1320"/>
                      <a:pt x="614" y="1307"/>
                    </a:cubicBezTo>
                    <a:cubicBezTo>
                      <a:pt x="654" y="1207"/>
                      <a:pt x="697" y="1109"/>
                      <a:pt x="745" y="1012"/>
                    </a:cubicBezTo>
                    <a:cubicBezTo>
                      <a:pt x="745" y="1012"/>
                      <a:pt x="746" y="1011"/>
                      <a:pt x="746" y="1011"/>
                    </a:cubicBezTo>
                    <a:cubicBezTo>
                      <a:pt x="764" y="974"/>
                      <a:pt x="782" y="938"/>
                      <a:pt x="801" y="902"/>
                    </a:cubicBezTo>
                    <a:cubicBezTo>
                      <a:pt x="811" y="884"/>
                      <a:pt x="820" y="867"/>
                      <a:pt x="831" y="849"/>
                    </a:cubicBezTo>
                    <a:cubicBezTo>
                      <a:pt x="841" y="832"/>
                      <a:pt x="851" y="817"/>
                      <a:pt x="859" y="799"/>
                    </a:cubicBezTo>
                    <a:cubicBezTo>
                      <a:pt x="861" y="795"/>
                      <a:pt x="864" y="791"/>
                      <a:pt x="866" y="787"/>
                    </a:cubicBezTo>
                    <a:cubicBezTo>
                      <a:pt x="867" y="785"/>
                      <a:pt x="868" y="783"/>
                      <a:pt x="869" y="780"/>
                    </a:cubicBezTo>
                    <a:cubicBezTo>
                      <a:pt x="869" y="779"/>
                      <a:pt x="870" y="778"/>
                      <a:pt x="870" y="777"/>
                    </a:cubicBezTo>
                    <a:cubicBezTo>
                      <a:pt x="871" y="776"/>
                      <a:pt x="871" y="775"/>
                      <a:pt x="872" y="774"/>
                    </a:cubicBezTo>
                    <a:cubicBezTo>
                      <a:pt x="873" y="773"/>
                      <a:pt x="874" y="772"/>
                      <a:pt x="874" y="770"/>
                    </a:cubicBezTo>
                    <a:cubicBezTo>
                      <a:pt x="876" y="768"/>
                      <a:pt x="878" y="766"/>
                      <a:pt x="879" y="763"/>
                    </a:cubicBezTo>
                    <a:cubicBezTo>
                      <a:pt x="881" y="761"/>
                      <a:pt x="883" y="759"/>
                      <a:pt x="884" y="756"/>
                    </a:cubicBezTo>
                    <a:cubicBezTo>
                      <a:pt x="886" y="754"/>
                      <a:pt x="887" y="751"/>
                      <a:pt x="888" y="749"/>
                    </a:cubicBezTo>
                    <a:cubicBezTo>
                      <a:pt x="889" y="747"/>
                      <a:pt x="890" y="746"/>
                      <a:pt x="891" y="744"/>
                    </a:cubicBezTo>
                    <a:cubicBezTo>
                      <a:pt x="898" y="733"/>
                      <a:pt x="905" y="722"/>
                      <a:pt x="912" y="711"/>
                    </a:cubicBezTo>
                    <a:cubicBezTo>
                      <a:pt x="918" y="700"/>
                      <a:pt x="924" y="689"/>
                      <a:pt x="932" y="679"/>
                    </a:cubicBezTo>
                    <a:cubicBezTo>
                      <a:pt x="935" y="674"/>
                      <a:pt x="938" y="670"/>
                      <a:pt x="941" y="666"/>
                    </a:cubicBezTo>
                    <a:cubicBezTo>
                      <a:pt x="975" y="619"/>
                      <a:pt x="975" y="619"/>
                      <a:pt x="975" y="619"/>
                    </a:cubicBezTo>
                    <a:cubicBezTo>
                      <a:pt x="1005" y="571"/>
                      <a:pt x="1040" y="527"/>
                      <a:pt x="1075" y="484"/>
                    </a:cubicBezTo>
                    <a:cubicBezTo>
                      <a:pt x="1235" y="285"/>
                      <a:pt x="1423" y="121"/>
                      <a:pt x="1658" y="16"/>
                    </a:cubicBezTo>
                    <a:cubicBezTo>
                      <a:pt x="1660" y="15"/>
                      <a:pt x="1663" y="14"/>
                      <a:pt x="1665" y="13"/>
                    </a:cubicBezTo>
                    <a:cubicBezTo>
                      <a:pt x="1668" y="11"/>
                      <a:pt x="1670" y="8"/>
                      <a:pt x="1669" y="4"/>
                    </a:cubicBezTo>
                    <a:cubicBezTo>
                      <a:pt x="1668" y="0"/>
                      <a:pt x="1664" y="1"/>
                      <a:pt x="1661" y="1"/>
                    </a:cubicBezTo>
                    <a:cubicBezTo>
                      <a:pt x="1657" y="1"/>
                      <a:pt x="1653" y="2"/>
                      <a:pt x="1649" y="3"/>
                    </a:cubicBezTo>
                    <a:cubicBezTo>
                      <a:pt x="1376" y="64"/>
                      <a:pt x="1134" y="184"/>
                      <a:pt x="929" y="368"/>
                    </a:cubicBezTo>
                    <a:cubicBezTo>
                      <a:pt x="928" y="368"/>
                      <a:pt x="928" y="368"/>
                      <a:pt x="928" y="368"/>
                    </a:cubicBezTo>
                    <a:cubicBezTo>
                      <a:pt x="740" y="521"/>
                      <a:pt x="588" y="776"/>
                      <a:pt x="536" y="870"/>
                    </a:cubicBezTo>
                    <a:cubicBezTo>
                      <a:pt x="535" y="871"/>
                      <a:pt x="534" y="873"/>
                      <a:pt x="534" y="874"/>
                    </a:cubicBezTo>
                    <a:cubicBezTo>
                      <a:pt x="523" y="894"/>
                      <a:pt x="517" y="906"/>
                      <a:pt x="517" y="906"/>
                    </a:cubicBezTo>
                    <a:cubicBezTo>
                      <a:pt x="518" y="903"/>
                      <a:pt x="499" y="880"/>
                      <a:pt x="498" y="877"/>
                    </a:cubicBezTo>
                    <a:cubicBezTo>
                      <a:pt x="481" y="854"/>
                      <a:pt x="464" y="830"/>
                      <a:pt x="447" y="808"/>
                    </a:cubicBezTo>
                    <a:cubicBezTo>
                      <a:pt x="436" y="793"/>
                      <a:pt x="424" y="778"/>
                      <a:pt x="412" y="763"/>
                    </a:cubicBezTo>
                    <a:cubicBezTo>
                      <a:pt x="406" y="756"/>
                      <a:pt x="400" y="748"/>
                      <a:pt x="394" y="741"/>
                    </a:cubicBezTo>
                    <a:cubicBezTo>
                      <a:pt x="391" y="737"/>
                      <a:pt x="388" y="733"/>
                      <a:pt x="384" y="730"/>
                    </a:cubicBezTo>
                    <a:cubicBezTo>
                      <a:pt x="364" y="712"/>
                      <a:pt x="342" y="695"/>
                      <a:pt x="318" y="681"/>
                    </a:cubicBezTo>
                    <a:lnTo>
                      <a:pt x="314" y="679"/>
                    </a:lnTo>
                    <a:close/>
                    <a:moveTo>
                      <a:pt x="924" y="666"/>
                    </a:moveTo>
                    <a:cubicBezTo>
                      <a:pt x="920" y="665"/>
                      <a:pt x="916" y="665"/>
                      <a:pt x="913" y="665"/>
                    </a:cubicBezTo>
                    <a:cubicBezTo>
                      <a:pt x="916" y="665"/>
                      <a:pt x="920" y="665"/>
                      <a:pt x="924" y="666"/>
                    </a:cubicBezTo>
                    <a:cubicBezTo>
                      <a:pt x="928" y="666"/>
                      <a:pt x="932" y="666"/>
                      <a:pt x="935" y="666"/>
                    </a:cubicBezTo>
                    <a:cubicBezTo>
                      <a:pt x="932" y="666"/>
                      <a:pt x="928" y="666"/>
                      <a:pt x="924" y="6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+mj-lt"/>
                </a:endParaRPr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F196425-07C2-42E3-AA7F-46BA874E7A56}"/>
                </a:ext>
              </a:extLst>
            </p:cNvPr>
            <p:cNvSpPr/>
            <p:nvPr/>
          </p:nvSpPr>
          <p:spPr>
            <a:xfrm>
              <a:off x="2218151" y="5000183"/>
              <a:ext cx="47228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Elevata</a:t>
              </a:r>
              <a:r>
                <a:rPr lang="en-US" sz="28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Affidabilità</a:t>
              </a:r>
              <a:endParaRPr lang="en-US" sz="28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E273F2E-82B3-4C3E-99AC-59192DDD19EB}"/>
                </a:ext>
              </a:extLst>
            </p:cNvPr>
            <p:cNvSpPr/>
            <p:nvPr/>
          </p:nvSpPr>
          <p:spPr>
            <a:xfrm>
              <a:off x="2282006" y="5655467"/>
              <a:ext cx="4832143" cy="748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it-IT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Applicabilità sia nel campo professionale che di ricerca con sviluppo di nuove formule di progetto e verifica.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0F8101C-2D12-45E6-9643-868F97CBCC5C}"/>
              </a:ext>
            </a:extLst>
          </p:cNvPr>
          <p:cNvGrpSpPr/>
          <p:nvPr/>
        </p:nvGrpSpPr>
        <p:grpSpPr>
          <a:xfrm>
            <a:off x="907028" y="4895333"/>
            <a:ext cx="5939679" cy="1824476"/>
            <a:chOff x="1110617" y="6187577"/>
            <a:chExt cx="5939679" cy="1824476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3FED6B8-6C6D-40C9-9A13-F52641B2B9C9}"/>
                </a:ext>
              </a:extLst>
            </p:cNvPr>
            <p:cNvGrpSpPr/>
            <p:nvPr/>
          </p:nvGrpSpPr>
          <p:grpSpPr>
            <a:xfrm>
              <a:off x="1110617" y="6190100"/>
              <a:ext cx="763335" cy="763335"/>
              <a:chOff x="6087616" y="5103100"/>
              <a:chExt cx="923636" cy="923636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E6157723-9E51-4832-A1AE-ED3CD999C300}"/>
                  </a:ext>
                </a:extLst>
              </p:cNvPr>
              <p:cNvSpPr/>
              <p:nvPr/>
            </p:nvSpPr>
            <p:spPr>
              <a:xfrm>
                <a:off x="6087616" y="5103100"/>
                <a:ext cx="923636" cy="9236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j-lt"/>
                </a:endParaRPr>
              </a:p>
            </p:txBody>
          </p:sp>
          <p:sp>
            <p:nvSpPr>
              <p:cNvPr id="61" name="Freeform 5">
                <a:extLst>
                  <a:ext uri="{FF2B5EF4-FFF2-40B4-BE49-F238E27FC236}">
                    <a16:creationId xmlns:a16="http://schemas.microsoft.com/office/drawing/2014/main" id="{13219226-D37B-4650-BFE6-A674BDC56F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1876" y="5380299"/>
                <a:ext cx="441273" cy="366816"/>
              </a:xfrm>
              <a:custGeom>
                <a:avLst/>
                <a:gdLst>
                  <a:gd name="T0" fmla="*/ 314 w 1670"/>
                  <a:gd name="T1" fmla="*/ 679 h 1387"/>
                  <a:gd name="T2" fmla="*/ 169 w 1670"/>
                  <a:gd name="T3" fmla="*/ 643 h 1387"/>
                  <a:gd name="T4" fmla="*/ 108 w 1670"/>
                  <a:gd name="T5" fmla="*/ 655 h 1387"/>
                  <a:gd name="T6" fmla="*/ 84 w 1670"/>
                  <a:gd name="T7" fmla="*/ 664 h 1387"/>
                  <a:gd name="T8" fmla="*/ 35 w 1670"/>
                  <a:gd name="T9" fmla="*/ 689 h 1387"/>
                  <a:gd name="T10" fmla="*/ 24 w 1670"/>
                  <a:gd name="T11" fmla="*/ 695 h 1387"/>
                  <a:gd name="T12" fmla="*/ 13 w 1670"/>
                  <a:gd name="T13" fmla="*/ 703 h 1387"/>
                  <a:gd name="T14" fmla="*/ 6 w 1670"/>
                  <a:gd name="T15" fmla="*/ 709 h 1387"/>
                  <a:gd name="T16" fmla="*/ 25 w 1670"/>
                  <a:gd name="T17" fmla="*/ 730 h 1387"/>
                  <a:gd name="T18" fmla="*/ 281 w 1670"/>
                  <a:gd name="T19" fmla="*/ 1034 h 1387"/>
                  <a:gd name="T20" fmla="*/ 395 w 1670"/>
                  <a:gd name="T21" fmla="*/ 1368 h 1387"/>
                  <a:gd name="T22" fmla="*/ 420 w 1670"/>
                  <a:gd name="T23" fmla="*/ 1382 h 1387"/>
                  <a:gd name="T24" fmla="*/ 589 w 1670"/>
                  <a:gd name="T25" fmla="*/ 1332 h 1387"/>
                  <a:gd name="T26" fmla="*/ 614 w 1670"/>
                  <a:gd name="T27" fmla="*/ 1307 h 1387"/>
                  <a:gd name="T28" fmla="*/ 745 w 1670"/>
                  <a:gd name="T29" fmla="*/ 1012 h 1387"/>
                  <a:gd name="T30" fmla="*/ 746 w 1670"/>
                  <a:gd name="T31" fmla="*/ 1011 h 1387"/>
                  <a:gd name="T32" fmla="*/ 801 w 1670"/>
                  <a:gd name="T33" fmla="*/ 902 h 1387"/>
                  <a:gd name="T34" fmla="*/ 831 w 1670"/>
                  <a:gd name="T35" fmla="*/ 849 h 1387"/>
                  <a:gd name="T36" fmla="*/ 859 w 1670"/>
                  <a:gd name="T37" fmla="*/ 799 h 1387"/>
                  <a:gd name="T38" fmla="*/ 866 w 1670"/>
                  <a:gd name="T39" fmla="*/ 787 h 1387"/>
                  <a:gd name="T40" fmla="*/ 869 w 1670"/>
                  <a:gd name="T41" fmla="*/ 780 h 1387"/>
                  <a:gd name="T42" fmla="*/ 870 w 1670"/>
                  <a:gd name="T43" fmla="*/ 777 h 1387"/>
                  <a:gd name="T44" fmla="*/ 872 w 1670"/>
                  <a:gd name="T45" fmla="*/ 774 h 1387"/>
                  <a:gd name="T46" fmla="*/ 874 w 1670"/>
                  <a:gd name="T47" fmla="*/ 770 h 1387"/>
                  <a:gd name="T48" fmla="*/ 879 w 1670"/>
                  <a:gd name="T49" fmla="*/ 763 h 1387"/>
                  <a:gd name="T50" fmla="*/ 884 w 1670"/>
                  <a:gd name="T51" fmla="*/ 756 h 1387"/>
                  <a:gd name="T52" fmla="*/ 888 w 1670"/>
                  <a:gd name="T53" fmla="*/ 749 h 1387"/>
                  <a:gd name="T54" fmla="*/ 891 w 1670"/>
                  <a:gd name="T55" fmla="*/ 744 h 1387"/>
                  <a:gd name="T56" fmla="*/ 912 w 1670"/>
                  <a:gd name="T57" fmla="*/ 711 h 1387"/>
                  <a:gd name="T58" fmla="*/ 932 w 1670"/>
                  <a:gd name="T59" fmla="*/ 679 h 1387"/>
                  <a:gd name="T60" fmla="*/ 941 w 1670"/>
                  <a:gd name="T61" fmla="*/ 666 h 1387"/>
                  <a:gd name="T62" fmla="*/ 975 w 1670"/>
                  <a:gd name="T63" fmla="*/ 619 h 1387"/>
                  <a:gd name="T64" fmla="*/ 1075 w 1670"/>
                  <a:gd name="T65" fmla="*/ 484 h 1387"/>
                  <a:gd name="T66" fmla="*/ 1658 w 1670"/>
                  <a:gd name="T67" fmla="*/ 16 h 1387"/>
                  <a:gd name="T68" fmla="*/ 1665 w 1670"/>
                  <a:gd name="T69" fmla="*/ 13 h 1387"/>
                  <a:gd name="T70" fmla="*/ 1669 w 1670"/>
                  <a:gd name="T71" fmla="*/ 4 h 1387"/>
                  <a:gd name="T72" fmla="*/ 1661 w 1670"/>
                  <a:gd name="T73" fmla="*/ 1 h 1387"/>
                  <a:gd name="T74" fmla="*/ 1649 w 1670"/>
                  <a:gd name="T75" fmla="*/ 3 h 1387"/>
                  <a:gd name="T76" fmla="*/ 929 w 1670"/>
                  <a:gd name="T77" fmla="*/ 368 h 1387"/>
                  <a:gd name="T78" fmla="*/ 928 w 1670"/>
                  <a:gd name="T79" fmla="*/ 368 h 1387"/>
                  <a:gd name="T80" fmla="*/ 536 w 1670"/>
                  <a:gd name="T81" fmla="*/ 870 h 1387"/>
                  <a:gd name="T82" fmla="*/ 534 w 1670"/>
                  <a:gd name="T83" fmla="*/ 874 h 1387"/>
                  <a:gd name="T84" fmla="*/ 517 w 1670"/>
                  <a:gd name="T85" fmla="*/ 906 h 1387"/>
                  <a:gd name="T86" fmla="*/ 498 w 1670"/>
                  <a:gd name="T87" fmla="*/ 877 h 1387"/>
                  <a:gd name="T88" fmla="*/ 447 w 1670"/>
                  <a:gd name="T89" fmla="*/ 808 h 1387"/>
                  <a:gd name="T90" fmla="*/ 412 w 1670"/>
                  <a:gd name="T91" fmla="*/ 763 h 1387"/>
                  <a:gd name="T92" fmla="*/ 394 w 1670"/>
                  <a:gd name="T93" fmla="*/ 741 h 1387"/>
                  <a:gd name="T94" fmla="*/ 384 w 1670"/>
                  <a:gd name="T95" fmla="*/ 730 h 1387"/>
                  <a:gd name="T96" fmla="*/ 318 w 1670"/>
                  <a:gd name="T97" fmla="*/ 681 h 1387"/>
                  <a:gd name="T98" fmla="*/ 314 w 1670"/>
                  <a:gd name="T99" fmla="*/ 679 h 1387"/>
                  <a:gd name="T100" fmla="*/ 924 w 1670"/>
                  <a:gd name="T101" fmla="*/ 666 h 1387"/>
                  <a:gd name="T102" fmla="*/ 913 w 1670"/>
                  <a:gd name="T103" fmla="*/ 665 h 1387"/>
                  <a:gd name="T104" fmla="*/ 924 w 1670"/>
                  <a:gd name="T105" fmla="*/ 666 h 1387"/>
                  <a:gd name="T106" fmla="*/ 935 w 1670"/>
                  <a:gd name="T107" fmla="*/ 666 h 1387"/>
                  <a:gd name="T108" fmla="*/ 924 w 1670"/>
                  <a:gd name="T109" fmla="*/ 66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70" h="1387">
                    <a:moveTo>
                      <a:pt x="314" y="679"/>
                    </a:moveTo>
                    <a:cubicBezTo>
                      <a:pt x="269" y="654"/>
                      <a:pt x="220" y="639"/>
                      <a:pt x="169" y="643"/>
                    </a:cubicBezTo>
                    <a:cubicBezTo>
                      <a:pt x="148" y="644"/>
                      <a:pt x="127" y="649"/>
                      <a:pt x="108" y="655"/>
                    </a:cubicBezTo>
                    <a:cubicBezTo>
                      <a:pt x="100" y="658"/>
                      <a:pt x="92" y="661"/>
                      <a:pt x="84" y="664"/>
                    </a:cubicBezTo>
                    <a:cubicBezTo>
                      <a:pt x="67" y="672"/>
                      <a:pt x="52" y="680"/>
                      <a:pt x="35" y="689"/>
                    </a:cubicBezTo>
                    <a:cubicBezTo>
                      <a:pt x="32" y="692"/>
                      <a:pt x="28" y="693"/>
                      <a:pt x="24" y="695"/>
                    </a:cubicBezTo>
                    <a:cubicBezTo>
                      <a:pt x="20" y="698"/>
                      <a:pt x="16" y="700"/>
                      <a:pt x="13" y="703"/>
                    </a:cubicBezTo>
                    <a:cubicBezTo>
                      <a:pt x="10" y="705"/>
                      <a:pt x="8" y="707"/>
                      <a:pt x="6" y="709"/>
                    </a:cubicBezTo>
                    <a:cubicBezTo>
                      <a:pt x="0" y="720"/>
                      <a:pt x="19" y="725"/>
                      <a:pt x="25" y="730"/>
                    </a:cubicBezTo>
                    <a:cubicBezTo>
                      <a:pt x="151" y="803"/>
                      <a:pt x="240" y="954"/>
                      <a:pt x="281" y="1034"/>
                    </a:cubicBezTo>
                    <a:cubicBezTo>
                      <a:pt x="333" y="1140"/>
                      <a:pt x="368" y="1252"/>
                      <a:pt x="395" y="1368"/>
                    </a:cubicBezTo>
                    <a:cubicBezTo>
                      <a:pt x="399" y="1386"/>
                      <a:pt x="405" y="1387"/>
                      <a:pt x="420" y="1382"/>
                    </a:cubicBezTo>
                    <a:cubicBezTo>
                      <a:pt x="476" y="1365"/>
                      <a:pt x="532" y="1348"/>
                      <a:pt x="589" y="1332"/>
                    </a:cubicBezTo>
                    <a:cubicBezTo>
                      <a:pt x="602" y="1328"/>
                      <a:pt x="609" y="1320"/>
                      <a:pt x="614" y="1307"/>
                    </a:cubicBezTo>
                    <a:cubicBezTo>
                      <a:pt x="654" y="1207"/>
                      <a:pt x="697" y="1109"/>
                      <a:pt x="745" y="1012"/>
                    </a:cubicBezTo>
                    <a:cubicBezTo>
                      <a:pt x="745" y="1012"/>
                      <a:pt x="746" y="1011"/>
                      <a:pt x="746" y="1011"/>
                    </a:cubicBezTo>
                    <a:cubicBezTo>
                      <a:pt x="764" y="974"/>
                      <a:pt x="782" y="938"/>
                      <a:pt x="801" y="902"/>
                    </a:cubicBezTo>
                    <a:cubicBezTo>
                      <a:pt x="811" y="884"/>
                      <a:pt x="820" y="867"/>
                      <a:pt x="831" y="849"/>
                    </a:cubicBezTo>
                    <a:cubicBezTo>
                      <a:pt x="841" y="832"/>
                      <a:pt x="851" y="817"/>
                      <a:pt x="859" y="799"/>
                    </a:cubicBezTo>
                    <a:cubicBezTo>
                      <a:pt x="861" y="795"/>
                      <a:pt x="864" y="791"/>
                      <a:pt x="866" y="787"/>
                    </a:cubicBezTo>
                    <a:cubicBezTo>
                      <a:pt x="867" y="785"/>
                      <a:pt x="868" y="783"/>
                      <a:pt x="869" y="780"/>
                    </a:cubicBezTo>
                    <a:cubicBezTo>
                      <a:pt x="869" y="779"/>
                      <a:pt x="870" y="778"/>
                      <a:pt x="870" y="777"/>
                    </a:cubicBezTo>
                    <a:cubicBezTo>
                      <a:pt x="871" y="776"/>
                      <a:pt x="871" y="775"/>
                      <a:pt x="872" y="774"/>
                    </a:cubicBezTo>
                    <a:cubicBezTo>
                      <a:pt x="873" y="773"/>
                      <a:pt x="874" y="772"/>
                      <a:pt x="874" y="770"/>
                    </a:cubicBezTo>
                    <a:cubicBezTo>
                      <a:pt x="876" y="768"/>
                      <a:pt x="878" y="766"/>
                      <a:pt x="879" y="763"/>
                    </a:cubicBezTo>
                    <a:cubicBezTo>
                      <a:pt x="881" y="761"/>
                      <a:pt x="883" y="759"/>
                      <a:pt x="884" y="756"/>
                    </a:cubicBezTo>
                    <a:cubicBezTo>
                      <a:pt x="886" y="754"/>
                      <a:pt x="887" y="751"/>
                      <a:pt x="888" y="749"/>
                    </a:cubicBezTo>
                    <a:cubicBezTo>
                      <a:pt x="889" y="747"/>
                      <a:pt x="890" y="746"/>
                      <a:pt x="891" y="744"/>
                    </a:cubicBezTo>
                    <a:cubicBezTo>
                      <a:pt x="898" y="733"/>
                      <a:pt x="905" y="722"/>
                      <a:pt x="912" y="711"/>
                    </a:cubicBezTo>
                    <a:cubicBezTo>
                      <a:pt x="918" y="700"/>
                      <a:pt x="924" y="689"/>
                      <a:pt x="932" y="679"/>
                    </a:cubicBezTo>
                    <a:cubicBezTo>
                      <a:pt x="935" y="674"/>
                      <a:pt x="938" y="670"/>
                      <a:pt x="941" y="666"/>
                    </a:cubicBezTo>
                    <a:cubicBezTo>
                      <a:pt x="975" y="619"/>
                      <a:pt x="975" y="619"/>
                      <a:pt x="975" y="619"/>
                    </a:cubicBezTo>
                    <a:cubicBezTo>
                      <a:pt x="1005" y="571"/>
                      <a:pt x="1040" y="527"/>
                      <a:pt x="1075" y="484"/>
                    </a:cubicBezTo>
                    <a:cubicBezTo>
                      <a:pt x="1235" y="285"/>
                      <a:pt x="1423" y="121"/>
                      <a:pt x="1658" y="16"/>
                    </a:cubicBezTo>
                    <a:cubicBezTo>
                      <a:pt x="1660" y="15"/>
                      <a:pt x="1663" y="14"/>
                      <a:pt x="1665" y="13"/>
                    </a:cubicBezTo>
                    <a:cubicBezTo>
                      <a:pt x="1668" y="11"/>
                      <a:pt x="1670" y="8"/>
                      <a:pt x="1669" y="4"/>
                    </a:cubicBezTo>
                    <a:cubicBezTo>
                      <a:pt x="1668" y="0"/>
                      <a:pt x="1664" y="1"/>
                      <a:pt x="1661" y="1"/>
                    </a:cubicBezTo>
                    <a:cubicBezTo>
                      <a:pt x="1657" y="1"/>
                      <a:pt x="1653" y="2"/>
                      <a:pt x="1649" y="3"/>
                    </a:cubicBezTo>
                    <a:cubicBezTo>
                      <a:pt x="1376" y="64"/>
                      <a:pt x="1134" y="184"/>
                      <a:pt x="929" y="368"/>
                    </a:cubicBezTo>
                    <a:cubicBezTo>
                      <a:pt x="928" y="368"/>
                      <a:pt x="928" y="368"/>
                      <a:pt x="928" y="368"/>
                    </a:cubicBezTo>
                    <a:cubicBezTo>
                      <a:pt x="740" y="521"/>
                      <a:pt x="588" y="776"/>
                      <a:pt x="536" y="870"/>
                    </a:cubicBezTo>
                    <a:cubicBezTo>
                      <a:pt x="535" y="871"/>
                      <a:pt x="534" y="873"/>
                      <a:pt x="534" y="874"/>
                    </a:cubicBezTo>
                    <a:cubicBezTo>
                      <a:pt x="523" y="894"/>
                      <a:pt x="517" y="906"/>
                      <a:pt x="517" y="906"/>
                    </a:cubicBezTo>
                    <a:cubicBezTo>
                      <a:pt x="518" y="903"/>
                      <a:pt x="499" y="880"/>
                      <a:pt x="498" y="877"/>
                    </a:cubicBezTo>
                    <a:cubicBezTo>
                      <a:pt x="481" y="854"/>
                      <a:pt x="464" y="830"/>
                      <a:pt x="447" y="808"/>
                    </a:cubicBezTo>
                    <a:cubicBezTo>
                      <a:pt x="436" y="793"/>
                      <a:pt x="424" y="778"/>
                      <a:pt x="412" y="763"/>
                    </a:cubicBezTo>
                    <a:cubicBezTo>
                      <a:pt x="406" y="756"/>
                      <a:pt x="400" y="748"/>
                      <a:pt x="394" y="741"/>
                    </a:cubicBezTo>
                    <a:cubicBezTo>
                      <a:pt x="391" y="737"/>
                      <a:pt x="388" y="733"/>
                      <a:pt x="384" y="730"/>
                    </a:cubicBezTo>
                    <a:cubicBezTo>
                      <a:pt x="364" y="712"/>
                      <a:pt x="342" y="695"/>
                      <a:pt x="318" y="681"/>
                    </a:cubicBezTo>
                    <a:lnTo>
                      <a:pt x="314" y="679"/>
                    </a:lnTo>
                    <a:close/>
                    <a:moveTo>
                      <a:pt x="924" y="666"/>
                    </a:moveTo>
                    <a:cubicBezTo>
                      <a:pt x="920" y="665"/>
                      <a:pt x="916" y="665"/>
                      <a:pt x="913" y="665"/>
                    </a:cubicBezTo>
                    <a:cubicBezTo>
                      <a:pt x="916" y="665"/>
                      <a:pt x="920" y="665"/>
                      <a:pt x="924" y="666"/>
                    </a:cubicBezTo>
                    <a:cubicBezTo>
                      <a:pt x="928" y="666"/>
                      <a:pt x="932" y="666"/>
                      <a:pt x="935" y="666"/>
                    </a:cubicBezTo>
                    <a:cubicBezTo>
                      <a:pt x="932" y="666"/>
                      <a:pt x="928" y="666"/>
                      <a:pt x="924" y="6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+mj-lt"/>
                </a:endParaRPr>
              </a:p>
            </p:txBody>
          </p:sp>
        </p:grp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F267A4C-4FA7-4415-9DA1-114B44012F2D}"/>
                </a:ext>
              </a:extLst>
            </p:cNvPr>
            <p:cNvSpPr/>
            <p:nvPr/>
          </p:nvSpPr>
          <p:spPr>
            <a:xfrm>
              <a:off x="2218151" y="6187577"/>
              <a:ext cx="483214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Confronto</a:t>
              </a:r>
              <a:r>
                <a:rPr lang="en-US" sz="28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tra</a:t>
              </a:r>
              <a:r>
                <a:rPr lang="en-US" sz="28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soluzioni</a:t>
              </a:r>
              <a:r>
                <a:rPr lang="en-US" sz="28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progettuali</a:t>
              </a:r>
              <a:endParaRPr lang="en-US" sz="28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56EF814-190C-4338-831B-036DD7C913A9}"/>
                </a:ext>
              </a:extLst>
            </p:cNvPr>
            <p:cNvSpPr/>
            <p:nvPr/>
          </p:nvSpPr>
          <p:spPr>
            <a:xfrm>
              <a:off x="2205363" y="7263130"/>
              <a:ext cx="3468526" cy="748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it-IT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Costo contenuto e facilità di implementazione  dei modelli</a:t>
              </a:r>
            </a:p>
          </p:txBody>
        </p:sp>
      </p:grpSp>
      <p:grpSp>
        <p:nvGrpSpPr>
          <p:cNvPr id="22" name="Group 27">
            <a:extLst>
              <a:ext uri="{FF2B5EF4-FFF2-40B4-BE49-F238E27FC236}">
                <a16:creationId xmlns:a16="http://schemas.microsoft.com/office/drawing/2014/main" id="{663D9320-CA17-08EF-DCE0-178C42A86EEA}"/>
              </a:ext>
            </a:extLst>
          </p:cNvPr>
          <p:cNvGrpSpPr/>
          <p:nvPr/>
        </p:nvGrpSpPr>
        <p:grpSpPr>
          <a:xfrm>
            <a:off x="8361876" y="4839434"/>
            <a:ext cx="426628" cy="562974"/>
            <a:chOff x="2241805" y="3077887"/>
            <a:chExt cx="360692" cy="475965"/>
          </a:xfrm>
        </p:grpSpPr>
        <p:sp>
          <p:nvSpPr>
            <p:cNvPr id="24" name="Freeform 58">
              <a:extLst>
                <a:ext uri="{FF2B5EF4-FFF2-40B4-BE49-F238E27FC236}">
                  <a16:creationId xmlns:a16="http://schemas.microsoft.com/office/drawing/2014/main" id="{CDBA2027-D3A0-271F-44C5-3ABD89675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685" y="3330744"/>
              <a:ext cx="22311" cy="37185"/>
            </a:xfrm>
            <a:custGeom>
              <a:avLst/>
              <a:gdLst>
                <a:gd name="T0" fmla="*/ 0 w 3"/>
                <a:gd name="T1" fmla="*/ 2 h 5"/>
                <a:gd name="T2" fmla="*/ 3 w 3"/>
                <a:gd name="T3" fmla="*/ 5 h 5"/>
                <a:gd name="T4" fmla="*/ 3 w 3"/>
                <a:gd name="T5" fmla="*/ 0 h 5"/>
                <a:gd name="T6" fmla="*/ 1 w 3"/>
                <a:gd name="T7" fmla="*/ 1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id="{E99283CD-D049-8FAE-EC7B-480AC0105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5870" y="3397676"/>
              <a:ext cx="29747" cy="44622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6 h 6"/>
                <a:gd name="T4" fmla="*/ 3 w 4"/>
                <a:gd name="T5" fmla="*/ 5 h 6"/>
                <a:gd name="T6" fmla="*/ 4 w 4"/>
                <a:gd name="T7" fmla="*/ 3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1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0">
              <a:extLst>
                <a:ext uri="{FF2B5EF4-FFF2-40B4-BE49-F238E27FC236}">
                  <a16:creationId xmlns:a16="http://schemas.microsoft.com/office/drawing/2014/main" id="{417D07F8-28F5-0B65-3BF5-B37297EB8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611" y="3077887"/>
              <a:ext cx="206376" cy="89243"/>
            </a:xfrm>
            <a:custGeom>
              <a:avLst/>
              <a:gdLst>
                <a:gd name="T0" fmla="*/ 20 w 28"/>
                <a:gd name="T1" fmla="*/ 12 h 12"/>
                <a:gd name="T2" fmla="*/ 20 w 28"/>
                <a:gd name="T3" fmla="*/ 12 h 12"/>
                <a:gd name="T4" fmla="*/ 24 w 28"/>
                <a:gd name="T5" fmla="*/ 6 h 12"/>
                <a:gd name="T6" fmla="*/ 14 w 28"/>
                <a:gd name="T7" fmla="*/ 0 h 12"/>
                <a:gd name="T8" fmla="*/ 3 w 28"/>
                <a:gd name="T9" fmla="*/ 6 h 12"/>
                <a:gd name="T10" fmla="*/ 7 w 28"/>
                <a:gd name="T11" fmla="*/ 12 h 12"/>
                <a:gd name="T12" fmla="*/ 8 w 28"/>
                <a:gd name="T13" fmla="*/ 12 h 12"/>
                <a:gd name="T14" fmla="*/ 20 w 28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1"/>
                    <a:pt x="23" y="8"/>
                    <a:pt x="24" y="6"/>
                  </a:cubicBezTo>
                  <a:cubicBezTo>
                    <a:pt x="28" y="0"/>
                    <a:pt x="20" y="0"/>
                    <a:pt x="14" y="0"/>
                  </a:cubicBezTo>
                  <a:cubicBezTo>
                    <a:pt x="8" y="0"/>
                    <a:pt x="0" y="0"/>
                    <a:pt x="3" y="6"/>
                  </a:cubicBezTo>
                  <a:cubicBezTo>
                    <a:pt x="4" y="8"/>
                    <a:pt x="6" y="11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1">
              <a:extLst>
                <a:ext uri="{FF2B5EF4-FFF2-40B4-BE49-F238E27FC236}">
                  <a16:creationId xmlns:a16="http://schemas.microsoft.com/office/drawing/2014/main" id="{F3326F4A-CBB6-02FC-C06F-B618824A43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805" y="3189442"/>
              <a:ext cx="360692" cy="364410"/>
            </a:xfrm>
            <a:custGeom>
              <a:avLst/>
              <a:gdLst>
                <a:gd name="T0" fmla="*/ 31 w 49"/>
                <a:gd name="T1" fmla="*/ 35 h 49"/>
                <a:gd name="T2" fmla="*/ 25 w 49"/>
                <a:gd name="T3" fmla="*/ 37 h 49"/>
                <a:gd name="T4" fmla="*/ 25 w 49"/>
                <a:gd name="T5" fmla="*/ 40 h 49"/>
                <a:gd name="T6" fmla="*/ 23 w 49"/>
                <a:gd name="T7" fmla="*/ 40 h 49"/>
                <a:gd name="T8" fmla="*/ 23 w 49"/>
                <a:gd name="T9" fmla="*/ 37 h 49"/>
                <a:gd name="T10" fmla="*/ 16 w 49"/>
                <a:gd name="T11" fmla="*/ 31 h 49"/>
                <a:gd name="T12" fmla="*/ 19 w 49"/>
                <a:gd name="T13" fmla="*/ 30 h 49"/>
                <a:gd name="T14" fmla="*/ 23 w 49"/>
                <a:gd name="T15" fmla="*/ 34 h 49"/>
                <a:gd name="T16" fmla="*/ 23 w 49"/>
                <a:gd name="T17" fmla="*/ 28 h 49"/>
                <a:gd name="T18" fmla="*/ 18 w 49"/>
                <a:gd name="T19" fmla="*/ 25 h 49"/>
                <a:gd name="T20" fmla="*/ 17 w 49"/>
                <a:gd name="T21" fmla="*/ 22 h 49"/>
                <a:gd name="T22" fmla="*/ 23 w 49"/>
                <a:gd name="T23" fmla="*/ 16 h 49"/>
                <a:gd name="T24" fmla="*/ 23 w 49"/>
                <a:gd name="T25" fmla="*/ 14 h 49"/>
                <a:gd name="T26" fmla="*/ 25 w 49"/>
                <a:gd name="T27" fmla="*/ 14 h 49"/>
                <a:gd name="T28" fmla="*/ 25 w 49"/>
                <a:gd name="T29" fmla="*/ 16 h 49"/>
                <a:gd name="T30" fmla="*/ 32 w 49"/>
                <a:gd name="T31" fmla="*/ 21 h 49"/>
                <a:gd name="T32" fmla="*/ 28 w 49"/>
                <a:gd name="T33" fmla="*/ 21 h 49"/>
                <a:gd name="T34" fmla="*/ 25 w 49"/>
                <a:gd name="T35" fmla="*/ 19 h 49"/>
                <a:gd name="T36" fmla="*/ 25 w 49"/>
                <a:gd name="T37" fmla="*/ 24 h 49"/>
                <a:gd name="T38" fmla="*/ 30 w 49"/>
                <a:gd name="T39" fmla="*/ 26 h 49"/>
                <a:gd name="T40" fmla="*/ 31 w 49"/>
                <a:gd name="T41" fmla="*/ 27 h 49"/>
                <a:gd name="T42" fmla="*/ 32 w 49"/>
                <a:gd name="T43" fmla="*/ 30 h 49"/>
                <a:gd name="T44" fmla="*/ 31 w 49"/>
                <a:gd name="T45" fmla="*/ 35 h 49"/>
                <a:gd name="T46" fmla="*/ 32 w 49"/>
                <a:gd name="T47" fmla="*/ 1 h 49"/>
                <a:gd name="T48" fmla="*/ 31 w 49"/>
                <a:gd name="T49" fmla="*/ 3 h 49"/>
                <a:gd name="T50" fmla="*/ 19 w 49"/>
                <a:gd name="T51" fmla="*/ 3 h 49"/>
                <a:gd name="T52" fmla="*/ 17 w 49"/>
                <a:gd name="T53" fmla="*/ 0 h 49"/>
                <a:gd name="T54" fmla="*/ 0 w 49"/>
                <a:gd name="T55" fmla="*/ 31 h 49"/>
                <a:gd name="T56" fmla="*/ 25 w 49"/>
                <a:gd name="T57" fmla="*/ 49 h 49"/>
                <a:gd name="T58" fmla="*/ 49 w 49"/>
                <a:gd name="T59" fmla="*/ 31 h 49"/>
                <a:gd name="T60" fmla="*/ 32 w 49"/>
                <a:gd name="T6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49">
                  <a:moveTo>
                    <a:pt x="31" y="35"/>
                  </a:moveTo>
                  <a:cubicBezTo>
                    <a:pt x="29" y="36"/>
                    <a:pt x="28" y="37"/>
                    <a:pt x="25" y="37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0" y="36"/>
                    <a:pt x="17" y="35"/>
                    <a:pt x="16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3"/>
                    <a:pt x="21" y="34"/>
                    <a:pt x="23" y="3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1" y="27"/>
                    <a:pt x="19" y="26"/>
                    <a:pt x="18" y="25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19"/>
                    <a:pt x="19" y="17"/>
                    <a:pt x="23" y="16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9" y="16"/>
                    <a:pt x="31" y="18"/>
                    <a:pt x="32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7" y="19"/>
                    <a:pt x="25" y="19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7" y="25"/>
                    <a:pt x="29" y="25"/>
                    <a:pt x="30" y="26"/>
                  </a:cubicBezTo>
                  <a:cubicBezTo>
                    <a:pt x="30" y="26"/>
                    <a:pt x="31" y="26"/>
                    <a:pt x="31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2" y="32"/>
                    <a:pt x="32" y="34"/>
                    <a:pt x="31" y="35"/>
                  </a:cubicBezTo>
                  <a:close/>
                  <a:moveTo>
                    <a:pt x="32" y="1"/>
                  </a:moveTo>
                  <a:cubicBezTo>
                    <a:pt x="32" y="2"/>
                    <a:pt x="32" y="3"/>
                    <a:pt x="3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7" y="2"/>
                    <a:pt x="17" y="0"/>
                  </a:cubicBezTo>
                  <a:cubicBezTo>
                    <a:pt x="8" y="6"/>
                    <a:pt x="0" y="20"/>
                    <a:pt x="0" y="31"/>
                  </a:cubicBezTo>
                  <a:cubicBezTo>
                    <a:pt x="0" y="46"/>
                    <a:pt x="11" y="49"/>
                    <a:pt x="25" y="49"/>
                  </a:cubicBezTo>
                  <a:cubicBezTo>
                    <a:pt x="38" y="49"/>
                    <a:pt x="49" y="46"/>
                    <a:pt x="49" y="31"/>
                  </a:cubicBezTo>
                  <a:cubicBezTo>
                    <a:pt x="49" y="20"/>
                    <a:pt x="41" y="7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Box 17">
            <a:extLst>
              <a:ext uri="{FF2B5EF4-FFF2-40B4-BE49-F238E27FC236}">
                <a16:creationId xmlns:a16="http://schemas.microsoft.com/office/drawing/2014/main" id="{601D02D8-A5ED-A674-48CE-F52858A957F2}"/>
              </a:ext>
            </a:extLst>
          </p:cNvPr>
          <p:cNvSpPr txBox="1"/>
          <p:nvPr/>
        </p:nvSpPr>
        <p:spPr>
          <a:xfrm>
            <a:off x="8160602" y="5450353"/>
            <a:ext cx="873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accent3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rPr>
              <a:t>COST</a:t>
            </a: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0F629441-76D6-E23B-5D0B-D4498A9CA914}"/>
              </a:ext>
            </a:extLst>
          </p:cNvPr>
          <p:cNvSpPr txBox="1"/>
          <p:nvPr/>
        </p:nvSpPr>
        <p:spPr>
          <a:xfrm>
            <a:off x="8099027" y="3540808"/>
            <a:ext cx="873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accent3"/>
                </a:solidFill>
                <a:latin typeface="Lato" panose="020F0502020204030203" pitchFamily="34" charset="0"/>
                <a:ea typeface="Roboto" panose="02000000000000000000" pitchFamily="2" charset="0"/>
                <a:cs typeface="Open Sans" panose="020B0606030504020204" pitchFamily="34" charset="0"/>
              </a:rPr>
              <a:t>EFFICIENCY</a:t>
            </a:r>
          </a:p>
        </p:txBody>
      </p:sp>
    </p:spTree>
    <p:extLst>
      <p:ext uri="{BB962C8B-B14F-4D97-AF65-F5344CB8AC3E}">
        <p14:creationId xmlns:p14="http://schemas.microsoft.com/office/powerpoint/2010/main" val="3997164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CC0AB1-76EE-4BE9-8621-4B377FA0AC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002D6-E790-480A-8A09-EACACAF56347}"/>
              </a:ext>
            </a:extLst>
          </p:cNvPr>
          <p:cNvSpPr/>
          <p:nvPr/>
        </p:nvSpPr>
        <p:spPr>
          <a:xfrm>
            <a:off x="0" y="-85725"/>
            <a:ext cx="12192000" cy="6943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88EF12-8AEB-4D4F-8A87-1D01C622D12F}"/>
              </a:ext>
            </a:extLst>
          </p:cNvPr>
          <p:cNvSpPr txBox="1"/>
          <p:nvPr/>
        </p:nvSpPr>
        <p:spPr>
          <a:xfrm>
            <a:off x="983432" y="3129163"/>
            <a:ext cx="5386753" cy="630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Contatti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Bell MT" panose="02020503060305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C85C15-6976-4FED-BF6F-9F1B962F93E9}"/>
              </a:ext>
            </a:extLst>
          </p:cNvPr>
          <p:cNvSpPr txBox="1"/>
          <p:nvPr/>
        </p:nvSpPr>
        <p:spPr>
          <a:xfrm>
            <a:off x="983432" y="3744866"/>
            <a:ext cx="5371703" cy="90075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Università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degli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 Salerno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Dipartimento</a:t>
            </a: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14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Ingegneria</a:t>
            </a: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Civile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Maritime Engineering Division of </a:t>
            </a: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University of Salerno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C84FB5-C2DF-4CD7-B475-29BC75A10844}"/>
              </a:ext>
            </a:extLst>
          </p:cNvPr>
          <p:cNvSpPr txBox="1"/>
          <p:nvPr/>
        </p:nvSpPr>
        <p:spPr>
          <a:xfrm>
            <a:off x="4549186" y="5505763"/>
            <a:ext cx="3283758" cy="579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Indirizzo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Via Giovanni Paolo II, 182, </a:t>
            </a:r>
            <a:r>
              <a:rPr lang="en-US" sz="14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Fisciano</a:t>
            </a: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(SA)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5F0E4E-FD4B-4174-B1DA-7DC905439033}"/>
              </a:ext>
            </a:extLst>
          </p:cNvPr>
          <p:cNvSpPr txBox="1"/>
          <p:nvPr/>
        </p:nvSpPr>
        <p:spPr>
          <a:xfrm>
            <a:off x="1090509" y="5505763"/>
            <a:ext cx="2943607" cy="1348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Emails: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andileo@unisa.it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fdentale@unisa.it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epc@unisa.it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Lato" panose="020F05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0A0020-1F2C-4132-977E-53CC45CD23BE}"/>
              </a:ext>
            </a:extLst>
          </p:cNvPr>
          <p:cNvSpPr txBox="1"/>
          <p:nvPr/>
        </p:nvSpPr>
        <p:spPr>
          <a:xfrm>
            <a:off x="1090510" y="4655877"/>
            <a:ext cx="2943607" cy="587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Telefono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+39 089 96 4088 (IT)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3FB4C7-0827-439D-B267-5FCC1CFE60A1}"/>
              </a:ext>
            </a:extLst>
          </p:cNvPr>
          <p:cNvSpPr txBox="1"/>
          <p:nvPr/>
        </p:nvSpPr>
        <p:spPr>
          <a:xfrm>
            <a:off x="4549187" y="4655877"/>
            <a:ext cx="2943607" cy="588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Media: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https://www.medus.unisa.it/</a:t>
            </a:r>
            <a:endParaRPr lang="en-US" sz="1400" dirty="0">
              <a:solidFill>
                <a:schemeClr val="tx2">
                  <a:lumMod val="75000"/>
                  <a:lumOff val="25000"/>
                </a:schemeClr>
              </a:solidFill>
              <a:latin typeface="Lato" panose="020F05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E6C31ED-CCA0-47F7-B668-01BA3DE8E453}"/>
              </a:ext>
            </a:extLst>
          </p:cNvPr>
          <p:cNvCxnSpPr/>
          <p:nvPr/>
        </p:nvCxnSpPr>
        <p:spPr>
          <a:xfrm>
            <a:off x="983432" y="4765379"/>
            <a:ext cx="0" cy="36004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F8B7DF-F2F8-400A-A334-F381A085FF6D}"/>
              </a:ext>
            </a:extLst>
          </p:cNvPr>
          <p:cNvCxnSpPr/>
          <p:nvPr/>
        </p:nvCxnSpPr>
        <p:spPr>
          <a:xfrm>
            <a:off x="4359057" y="4765379"/>
            <a:ext cx="0" cy="36004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689B7-1E9A-409C-8E08-AC4A714CE40F}"/>
              </a:ext>
            </a:extLst>
          </p:cNvPr>
          <p:cNvCxnSpPr>
            <a:cxnSpLocks/>
          </p:cNvCxnSpPr>
          <p:nvPr/>
        </p:nvCxnSpPr>
        <p:spPr>
          <a:xfrm>
            <a:off x="983432" y="5626439"/>
            <a:ext cx="0" cy="36004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1089F4-A7F6-4A95-9887-7E9C2AC047DB}"/>
              </a:ext>
            </a:extLst>
          </p:cNvPr>
          <p:cNvCxnSpPr>
            <a:cxnSpLocks/>
          </p:cNvCxnSpPr>
          <p:nvPr/>
        </p:nvCxnSpPr>
        <p:spPr>
          <a:xfrm>
            <a:off x="4359057" y="5626439"/>
            <a:ext cx="0" cy="36004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11" descr="E:\Università\Ricercatore\Dipartimento\Sito MEDUS\logo-MEDUS-senza-sfondo-con.gif">
            <a:extLst>
              <a:ext uri="{FF2B5EF4-FFF2-40B4-BE49-F238E27FC236}">
                <a16:creationId xmlns:a16="http://schemas.microsoft.com/office/drawing/2014/main" id="{4E71CFE4-7E33-CA2A-1FC7-3881DB53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2879"/>
          <a:stretch>
            <a:fillRect/>
          </a:stretch>
        </p:blipFill>
        <p:spPr bwMode="auto">
          <a:xfrm>
            <a:off x="6824872" y="-66807"/>
            <a:ext cx="5374653" cy="2268930"/>
          </a:xfrm>
          <a:prstGeom prst="rect">
            <a:avLst/>
          </a:prstGeom>
          <a:noFill/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563B3316-B3FA-6287-29A3-9D0165959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57" y="641586"/>
            <a:ext cx="6872528" cy="459869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prstTxWarp prst="textWave2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altLang="it-I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‘‘ Grazie per l</a:t>
            </a:r>
            <a:r>
              <a:rPr lang="it-IT" altLang="it-IT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’</a:t>
            </a:r>
            <a:r>
              <a:rPr lang="it-IT" altLang="it-IT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Attenzione’’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20CAB32-C157-0B97-75D6-2B82757BA097}"/>
              </a:ext>
            </a:extLst>
          </p:cNvPr>
          <p:cNvSpPr/>
          <p:nvPr/>
        </p:nvSpPr>
        <p:spPr>
          <a:xfrm>
            <a:off x="5403572" y="256469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000" b="1" cap="small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Dott. Ing. Angela Di Leo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C548291-744C-7D83-CD02-52D9C5679210}"/>
              </a:ext>
            </a:extLst>
          </p:cNvPr>
          <p:cNvSpPr/>
          <p:nvPr/>
        </p:nvSpPr>
        <p:spPr>
          <a:xfrm>
            <a:off x="6857525" y="193390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0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000" b="1" cap="small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Ing. Fabio Dentale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2E89C35-A01F-96DC-1340-FAC461213777}"/>
              </a:ext>
            </a:extLst>
          </p:cNvPr>
          <p:cNvSpPr/>
          <p:nvPr/>
        </p:nvSpPr>
        <p:spPr>
          <a:xfrm>
            <a:off x="6857525" y="2296479"/>
            <a:ext cx="53503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000" b="1" cap="small" dirty="0">
              <a:solidFill>
                <a:schemeClr val="tx2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000" b="1" cap="small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Ing. Eugenio Pugliese Carratelli</a:t>
            </a:r>
          </a:p>
        </p:txBody>
      </p:sp>
    </p:spTree>
    <p:extLst>
      <p:ext uri="{BB962C8B-B14F-4D97-AF65-F5344CB8AC3E}">
        <p14:creationId xmlns:p14="http://schemas.microsoft.com/office/powerpoint/2010/main" val="388213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2876BE0-EFF6-4C02-8E33-5571C0978A68}"/>
              </a:ext>
            </a:extLst>
          </p:cNvPr>
          <p:cNvSpPr txBox="1"/>
          <p:nvPr/>
        </p:nvSpPr>
        <p:spPr>
          <a:xfrm>
            <a:off x="225844" y="4483435"/>
            <a:ext cx="1822875" cy="670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Impatti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897DCB-644D-4FD5-B8D7-B2CFB58D3B30}"/>
              </a:ext>
            </a:extLst>
          </p:cNvPr>
          <p:cNvSpPr txBox="1"/>
          <p:nvPr/>
        </p:nvSpPr>
        <p:spPr>
          <a:xfrm>
            <a:off x="2166913" y="3733840"/>
            <a:ext cx="2918231" cy="21698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800"/>
              </a:lnSpc>
            </a:pPr>
            <a:r>
              <a:rPr lang="it-IT" dirty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  <a:cs typeface="Open Sans" panose="020B0606030504020204" pitchFamily="34" charset="0"/>
              </a:rPr>
              <a:t>AZIONI SULLE OPERE: </a:t>
            </a:r>
          </a:p>
          <a:p>
            <a:pPr>
              <a:lnSpc>
                <a:spcPts val="1800"/>
              </a:lnSpc>
            </a:pPr>
            <a:endParaRPr lang="it-IT" dirty="0">
              <a:solidFill>
                <a:schemeClr val="bg1">
                  <a:lumMod val="50000"/>
                </a:schemeClr>
              </a:solidFill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it-IT" dirty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  <a:cs typeface="Open Sans" panose="020B0606030504020204" pitchFamily="34" charset="0"/>
              </a:rPr>
              <a:t>Gli effetti delle azioni </a:t>
            </a:r>
            <a:r>
              <a:rPr lang="it-IT" dirty="0" err="1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  <a:cs typeface="Open Sans" panose="020B0606030504020204" pitchFamily="34" charset="0"/>
              </a:rPr>
              <a:t>ondametriche</a:t>
            </a:r>
            <a:r>
              <a:rPr lang="it-IT" dirty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  <a:cs typeface="Open Sans" panose="020B0606030504020204" pitchFamily="34" charset="0"/>
              </a:rPr>
              <a:t> possono valutarsi in termini di stabilità globale, stabilità degli elementi costitutivi e sicurezza a tergo delle opere stesse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BE2A175-3808-472E-B64F-843E24CA3C40}"/>
              </a:ext>
            </a:extLst>
          </p:cNvPr>
          <p:cNvSpPr/>
          <p:nvPr/>
        </p:nvSpPr>
        <p:spPr>
          <a:xfrm>
            <a:off x="4886324" y="3429001"/>
            <a:ext cx="6299835" cy="857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egnaposto immagine 6">
            <a:extLst>
              <a:ext uri="{FF2B5EF4-FFF2-40B4-BE49-F238E27FC236}">
                <a16:creationId xmlns:a16="http://schemas.microsoft.com/office/drawing/2014/main" id="{64F60F6E-1A11-9197-DD3A-65A092588D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5391" b="25391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CE5EDB-CB91-3BDA-F5D5-EDB874008F4E}"/>
              </a:ext>
            </a:extLst>
          </p:cNvPr>
          <p:cNvSpPr txBox="1"/>
          <p:nvPr/>
        </p:nvSpPr>
        <p:spPr>
          <a:xfrm>
            <a:off x="225844" y="2145396"/>
            <a:ext cx="61177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In Europa scatta l’allarme inondazioni: le tempeste più violente, che fanno temporaneamente salire il livello del mare, sono in aumento fin dal 1960 ed è un trend destinato a salire ancora.</a:t>
            </a:r>
            <a:endParaRPr lang="it-IT" b="0" i="0" dirty="0">
              <a:solidFill>
                <a:schemeClr val="bg1"/>
              </a:solidFill>
              <a:effectLst/>
              <a:latin typeface="Verdana" panose="020B0604030504040204" pitchFamily="34" charset="0"/>
            </a:endParaRPr>
          </a:p>
          <a:p>
            <a:pPr algn="l"/>
            <a:endParaRPr lang="it-IT" b="0" i="0" dirty="0">
              <a:solidFill>
                <a:schemeClr val="bg1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51F494A-2AAF-A82B-DB02-0EFD1CF81444}"/>
              </a:ext>
            </a:extLst>
          </p:cNvPr>
          <p:cNvSpPr txBox="1"/>
          <p:nvPr/>
        </p:nvSpPr>
        <p:spPr>
          <a:xfrm>
            <a:off x="5798916" y="4074289"/>
            <a:ext cx="63930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Limiti: </a:t>
            </a:r>
          </a:p>
          <a:p>
            <a:r>
              <a:rPr lang="it-IT" b="1" dirty="0"/>
              <a:t>Fenomeni complessi</a:t>
            </a:r>
            <a:r>
              <a:rPr lang="it-IT" dirty="0"/>
              <a:t> e </a:t>
            </a:r>
            <a:r>
              <a:rPr lang="it-IT" b="1" dirty="0"/>
              <a:t>casi specifici</a:t>
            </a:r>
            <a:r>
              <a:rPr lang="it-IT" dirty="0"/>
              <a:t> limitano l’utilizzo degli strumenti empirici di previsione per la progettazione e la verifica delle opere marittime.</a:t>
            </a:r>
          </a:p>
          <a:p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5D00CE0-BFB8-E3C5-DB76-0438449F1179}"/>
              </a:ext>
            </a:extLst>
          </p:cNvPr>
          <p:cNvSpPr txBox="1"/>
          <p:nvPr/>
        </p:nvSpPr>
        <p:spPr>
          <a:xfrm>
            <a:off x="6831958" y="5903665"/>
            <a:ext cx="53600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dirty="0"/>
              <a:t>Approccio numerico innovativo per la valutazione degli impatti  </a:t>
            </a: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27FE10B9-49D9-C8AB-F99D-5DA74772814F}"/>
              </a:ext>
            </a:extLst>
          </p:cNvPr>
          <p:cNvCxnSpPr/>
          <p:nvPr/>
        </p:nvCxnSpPr>
        <p:spPr>
          <a:xfrm>
            <a:off x="8750461" y="5312780"/>
            <a:ext cx="0" cy="590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33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Box 181">
            <a:extLst>
              <a:ext uri="{FF2B5EF4-FFF2-40B4-BE49-F238E27FC236}">
                <a16:creationId xmlns:a16="http://schemas.microsoft.com/office/drawing/2014/main" id="{BB094DD5-3DAE-40E8-B341-94800E8D7ABA}"/>
              </a:ext>
            </a:extLst>
          </p:cNvPr>
          <p:cNvSpPr txBox="1"/>
          <p:nvPr/>
        </p:nvSpPr>
        <p:spPr>
          <a:xfrm>
            <a:off x="859410" y="857250"/>
            <a:ext cx="7789290" cy="670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IDRAULICA COSTIERA</a:t>
            </a:r>
            <a:endParaRPr lang="en-US" sz="4000" dirty="0">
              <a:solidFill>
                <a:schemeClr val="tx2"/>
              </a:solidFill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CEE632-DAF4-44D0-9647-15FF232C44EB}"/>
              </a:ext>
            </a:extLst>
          </p:cNvPr>
          <p:cNvSpPr/>
          <p:nvPr/>
        </p:nvSpPr>
        <p:spPr>
          <a:xfrm>
            <a:off x="742215" y="2741709"/>
            <a:ext cx="2552668" cy="16621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E3CFBC0-1FEE-4A30-86CB-DDCC448F7AA5}"/>
              </a:ext>
            </a:extLst>
          </p:cNvPr>
          <p:cNvSpPr/>
          <p:nvPr/>
        </p:nvSpPr>
        <p:spPr>
          <a:xfrm>
            <a:off x="3460516" y="2741709"/>
            <a:ext cx="2552668" cy="16621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5AD5C8-B0DC-478C-9E45-38F1362571FB}"/>
              </a:ext>
            </a:extLst>
          </p:cNvPr>
          <p:cNvSpPr/>
          <p:nvPr/>
        </p:nvSpPr>
        <p:spPr>
          <a:xfrm>
            <a:off x="6178816" y="2741709"/>
            <a:ext cx="2552668" cy="16621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D3F04D-8519-4E48-BB62-CF1A83E34F2D}"/>
              </a:ext>
            </a:extLst>
          </p:cNvPr>
          <p:cNvSpPr/>
          <p:nvPr/>
        </p:nvSpPr>
        <p:spPr>
          <a:xfrm>
            <a:off x="8897117" y="2741709"/>
            <a:ext cx="2552668" cy="16621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53">
            <a:extLst>
              <a:ext uri="{FF2B5EF4-FFF2-40B4-BE49-F238E27FC236}">
                <a16:creationId xmlns:a16="http://schemas.microsoft.com/office/drawing/2014/main" id="{5DA4FF6D-E67A-4523-ABB8-576355CED04A}"/>
              </a:ext>
            </a:extLst>
          </p:cNvPr>
          <p:cNvSpPr>
            <a:spLocks/>
          </p:cNvSpPr>
          <p:nvPr/>
        </p:nvSpPr>
        <p:spPr bwMode="auto">
          <a:xfrm>
            <a:off x="4029696" y="2011555"/>
            <a:ext cx="1414307" cy="1427524"/>
          </a:xfrm>
          <a:custGeom>
            <a:avLst/>
            <a:gdLst>
              <a:gd name="T0" fmla="*/ 15 w 216"/>
              <a:gd name="T1" fmla="*/ 81 h 216"/>
              <a:gd name="T2" fmla="*/ 81 w 216"/>
              <a:gd name="T3" fmla="*/ 15 h 216"/>
              <a:gd name="T4" fmla="*/ 135 w 216"/>
              <a:gd name="T5" fmla="*/ 15 h 216"/>
              <a:gd name="T6" fmla="*/ 201 w 216"/>
              <a:gd name="T7" fmla="*/ 81 h 216"/>
              <a:gd name="T8" fmla="*/ 201 w 216"/>
              <a:gd name="T9" fmla="*/ 135 h 216"/>
              <a:gd name="T10" fmla="*/ 135 w 216"/>
              <a:gd name="T11" fmla="*/ 201 h 216"/>
              <a:gd name="T12" fmla="*/ 81 w 216"/>
              <a:gd name="T13" fmla="*/ 201 h 216"/>
              <a:gd name="T14" fmla="*/ 15 w 216"/>
              <a:gd name="T15" fmla="*/ 135 h 216"/>
              <a:gd name="T16" fmla="*/ 15 w 216"/>
              <a:gd name="T17" fmla="*/ 8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16">
                <a:moveTo>
                  <a:pt x="15" y="81"/>
                </a:moveTo>
                <a:cubicBezTo>
                  <a:pt x="81" y="15"/>
                  <a:pt x="81" y="15"/>
                  <a:pt x="81" y="15"/>
                </a:cubicBezTo>
                <a:cubicBezTo>
                  <a:pt x="96" y="0"/>
                  <a:pt x="120" y="0"/>
                  <a:pt x="135" y="15"/>
                </a:cubicBezTo>
                <a:cubicBezTo>
                  <a:pt x="201" y="81"/>
                  <a:pt x="201" y="81"/>
                  <a:pt x="201" y="81"/>
                </a:cubicBezTo>
                <a:cubicBezTo>
                  <a:pt x="216" y="96"/>
                  <a:pt x="216" y="120"/>
                  <a:pt x="201" y="135"/>
                </a:cubicBezTo>
                <a:cubicBezTo>
                  <a:pt x="135" y="201"/>
                  <a:pt x="135" y="201"/>
                  <a:pt x="135" y="201"/>
                </a:cubicBezTo>
                <a:cubicBezTo>
                  <a:pt x="120" y="216"/>
                  <a:pt x="96" y="216"/>
                  <a:pt x="81" y="201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0" y="120"/>
                  <a:pt x="0" y="96"/>
                  <a:pt x="15" y="8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</a:ln>
          <a:effectLst>
            <a:outerShdw blurRad="50800" dist="50800" dir="2700000" algn="t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4">
            <a:extLst>
              <a:ext uri="{FF2B5EF4-FFF2-40B4-BE49-F238E27FC236}">
                <a16:creationId xmlns:a16="http://schemas.microsoft.com/office/drawing/2014/main" id="{FF471D24-C345-4F1B-98BE-696A9942A803}"/>
              </a:ext>
            </a:extLst>
          </p:cNvPr>
          <p:cNvSpPr>
            <a:spLocks/>
          </p:cNvSpPr>
          <p:nvPr/>
        </p:nvSpPr>
        <p:spPr bwMode="auto">
          <a:xfrm>
            <a:off x="1311395" y="2011555"/>
            <a:ext cx="1414307" cy="1427524"/>
          </a:xfrm>
          <a:custGeom>
            <a:avLst/>
            <a:gdLst>
              <a:gd name="T0" fmla="*/ 15 w 216"/>
              <a:gd name="T1" fmla="*/ 81 h 216"/>
              <a:gd name="T2" fmla="*/ 81 w 216"/>
              <a:gd name="T3" fmla="*/ 15 h 216"/>
              <a:gd name="T4" fmla="*/ 135 w 216"/>
              <a:gd name="T5" fmla="*/ 15 h 216"/>
              <a:gd name="T6" fmla="*/ 201 w 216"/>
              <a:gd name="T7" fmla="*/ 81 h 216"/>
              <a:gd name="T8" fmla="*/ 201 w 216"/>
              <a:gd name="T9" fmla="*/ 135 h 216"/>
              <a:gd name="T10" fmla="*/ 135 w 216"/>
              <a:gd name="T11" fmla="*/ 201 h 216"/>
              <a:gd name="T12" fmla="*/ 81 w 216"/>
              <a:gd name="T13" fmla="*/ 201 h 216"/>
              <a:gd name="T14" fmla="*/ 15 w 216"/>
              <a:gd name="T15" fmla="*/ 135 h 216"/>
              <a:gd name="T16" fmla="*/ 15 w 216"/>
              <a:gd name="T17" fmla="*/ 8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16">
                <a:moveTo>
                  <a:pt x="15" y="81"/>
                </a:moveTo>
                <a:cubicBezTo>
                  <a:pt x="81" y="15"/>
                  <a:pt x="81" y="15"/>
                  <a:pt x="81" y="15"/>
                </a:cubicBezTo>
                <a:cubicBezTo>
                  <a:pt x="96" y="0"/>
                  <a:pt x="120" y="0"/>
                  <a:pt x="135" y="15"/>
                </a:cubicBezTo>
                <a:cubicBezTo>
                  <a:pt x="201" y="81"/>
                  <a:pt x="201" y="81"/>
                  <a:pt x="201" y="81"/>
                </a:cubicBezTo>
                <a:cubicBezTo>
                  <a:pt x="216" y="96"/>
                  <a:pt x="216" y="120"/>
                  <a:pt x="201" y="135"/>
                </a:cubicBezTo>
                <a:cubicBezTo>
                  <a:pt x="135" y="201"/>
                  <a:pt x="135" y="201"/>
                  <a:pt x="135" y="201"/>
                </a:cubicBezTo>
                <a:cubicBezTo>
                  <a:pt x="120" y="216"/>
                  <a:pt x="96" y="216"/>
                  <a:pt x="81" y="201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0" y="120"/>
                  <a:pt x="0" y="96"/>
                  <a:pt x="15" y="8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</a:ln>
          <a:effectLst>
            <a:outerShdw blurRad="50800" dist="50800" dir="2700000" algn="t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6">
            <a:extLst>
              <a:ext uri="{FF2B5EF4-FFF2-40B4-BE49-F238E27FC236}">
                <a16:creationId xmlns:a16="http://schemas.microsoft.com/office/drawing/2014/main" id="{B0E1F4D3-7C79-4BA8-A76F-1325DF38E18C}"/>
              </a:ext>
            </a:extLst>
          </p:cNvPr>
          <p:cNvSpPr>
            <a:spLocks/>
          </p:cNvSpPr>
          <p:nvPr/>
        </p:nvSpPr>
        <p:spPr bwMode="auto">
          <a:xfrm>
            <a:off x="6747996" y="2011555"/>
            <a:ext cx="1414307" cy="1427524"/>
          </a:xfrm>
          <a:custGeom>
            <a:avLst/>
            <a:gdLst>
              <a:gd name="T0" fmla="*/ 15 w 216"/>
              <a:gd name="T1" fmla="*/ 81 h 216"/>
              <a:gd name="T2" fmla="*/ 81 w 216"/>
              <a:gd name="T3" fmla="*/ 15 h 216"/>
              <a:gd name="T4" fmla="*/ 135 w 216"/>
              <a:gd name="T5" fmla="*/ 15 h 216"/>
              <a:gd name="T6" fmla="*/ 201 w 216"/>
              <a:gd name="T7" fmla="*/ 81 h 216"/>
              <a:gd name="T8" fmla="*/ 201 w 216"/>
              <a:gd name="T9" fmla="*/ 135 h 216"/>
              <a:gd name="T10" fmla="*/ 135 w 216"/>
              <a:gd name="T11" fmla="*/ 201 h 216"/>
              <a:gd name="T12" fmla="*/ 81 w 216"/>
              <a:gd name="T13" fmla="*/ 201 h 216"/>
              <a:gd name="T14" fmla="*/ 15 w 216"/>
              <a:gd name="T15" fmla="*/ 135 h 216"/>
              <a:gd name="T16" fmla="*/ 15 w 216"/>
              <a:gd name="T17" fmla="*/ 8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16">
                <a:moveTo>
                  <a:pt x="15" y="81"/>
                </a:moveTo>
                <a:cubicBezTo>
                  <a:pt x="81" y="15"/>
                  <a:pt x="81" y="15"/>
                  <a:pt x="81" y="15"/>
                </a:cubicBezTo>
                <a:cubicBezTo>
                  <a:pt x="96" y="0"/>
                  <a:pt x="120" y="0"/>
                  <a:pt x="135" y="15"/>
                </a:cubicBezTo>
                <a:cubicBezTo>
                  <a:pt x="201" y="81"/>
                  <a:pt x="201" y="81"/>
                  <a:pt x="201" y="81"/>
                </a:cubicBezTo>
                <a:cubicBezTo>
                  <a:pt x="216" y="96"/>
                  <a:pt x="216" y="120"/>
                  <a:pt x="201" y="135"/>
                </a:cubicBezTo>
                <a:cubicBezTo>
                  <a:pt x="135" y="201"/>
                  <a:pt x="135" y="201"/>
                  <a:pt x="135" y="201"/>
                </a:cubicBezTo>
                <a:cubicBezTo>
                  <a:pt x="120" y="216"/>
                  <a:pt x="96" y="216"/>
                  <a:pt x="81" y="201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0" y="120"/>
                  <a:pt x="0" y="96"/>
                  <a:pt x="15" y="8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0">
            <a:noFill/>
          </a:ln>
          <a:effectLst>
            <a:outerShdw blurRad="50800" dist="50800" dir="2700000" algn="t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57">
            <a:extLst>
              <a:ext uri="{FF2B5EF4-FFF2-40B4-BE49-F238E27FC236}">
                <a16:creationId xmlns:a16="http://schemas.microsoft.com/office/drawing/2014/main" id="{73725F38-96DE-4F18-8F3E-0834B39F5A02}"/>
              </a:ext>
            </a:extLst>
          </p:cNvPr>
          <p:cNvSpPr>
            <a:spLocks/>
          </p:cNvSpPr>
          <p:nvPr/>
        </p:nvSpPr>
        <p:spPr bwMode="auto">
          <a:xfrm>
            <a:off x="9466297" y="2011555"/>
            <a:ext cx="1414307" cy="1427524"/>
          </a:xfrm>
          <a:custGeom>
            <a:avLst/>
            <a:gdLst>
              <a:gd name="T0" fmla="*/ 15 w 216"/>
              <a:gd name="T1" fmla="*/ 81 h 216"/>
              <a:gd name="T2" fmla="*/ 81 w 216"/>
              <a:gd name="T3" fmla="*/ 15 h 216"/>
              <a:gd name="T4" fmla="*/ 135 w 216"/>
              <a:gd name="T5" fmla="*/ 15 h 216"/>
              <a:gd name="T6" fmla="*/ 201 w 216"/>
              <a:gd name="T7" fmla="*/ 81 h 216"/>
              <a:gd name="T8" fmla="*/ 201 w 216"/>
              <a:gd name="T9" fmla="*/ 135 h 216"/>
              <a:gd name="T10" fmla="*/ 135 w 216"/>
              <a:gd name="T11" fmla="*/ 201 h 216"/>
              <a:gd name="T12" fmla="*/ 81 w 216"/>
              <a:gd name="T13" fmla="*/ 201 h 216"/>
              <a:gd name="T14" fmla="*/ 15 w 216"/>
              <a:gd name="T15" fmla="*/ 135 h 216"/>
              <a:gd name="T16" fmla="*/ 15 w 216"/>
              <a:gd name="T17" fmla="*/ 8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16">
                <a:moveTo>
                  <a:pt x="15" y="81"/>
                </a:moveTo>
                <a:cubicBezTo>
                  <a:pt x="81" y="15"/>
                  <a:pt x="81" y="15"/>
                  <a:pt x="81" y="15"/>
                </a:cubicBezTo>
                <a:cubicBezTo>
                  <a:pt x="96" y="0"/>
                  <a:pt x="120" y="0"/>
                  <a:pt x="135" y="15"/>
                </a:cubicBezTo>
                <a:cubicBezTo>
                  <a:pt x="201" y="81"/>
                  <a:pt x="201" y="81"/>
                  <a:pt x="201" y="81"/>
                </a:cubicBezTo>
                <a:cubicBezTo>
                  <a:pt x="216" y="96"/>
                  <a:pt x="216" y="120"/>
                  <a:pt x="201" y="135"/>
                </a:cubicBezTo>
                <a:cubicBezTo>
                  <a:pt x="135" y="201"/>
                  <a:pt x="135" y="201"/>
                  <a:pt x="135" y="201"/>
                </a:cubicBezTo>
                <a:cubicBezTo>
                  <a:pt x="120" y="216"/>
                  <a:pt x="96" y="216"/>
                  <a:pt x="81" y="201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0" y="120"/>
                  <a:pt x="0" y="96"/>
                  <a:pt x="15" y="8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0">
            <a:noFill/>
          </a:ln>
          <a:effectLst>
            <a:outerShdw blurRad="50800" dist="50800" dir="2700000" algn="tl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04287AA-EC2B-440E-A88C-BB1B33C67187}"/>
              </a:ext>
            </a:extLst>
          </p:cNvPr>
          <p:cNvGrpSpPr/>
          <p:nvPr/>
        </p:nvGrpSpPr>
        <p:grpSpPr>
          <a:xfrm>
            <a:off x="7224242" y="2449011"/>
            <a:ext cx="461816" cy="501399"/>
            <a:chOff x="7135313" y="3115073"/>
            <a:chExt cx="390441" cy="423906"/>
          </a:xfrm>
        </p:grpSpPr>
        <p:sp>
          <p:nvSpPr>
            <p:cNvPr id="37" name="Freeform 64">
              <a:extLst>
                <a:ext uri="{FF2B5EF4-FFF2-40B4-BE49-F238E27FC236}">
                  <a16:creationId xmlns:a16="http://schemas.microsoft.com/office/drawing/2014/main" id="{2CFF1408-9D93-40C4-9A85-4665500F0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7824" y="3115073"/>
              <a:ext cx="317930" cy="297477"/>
            </a:xfrm>
            <a:custGeom>
              <a:avLst/>
              <a:gdLst>
                <a:gd name="T0" fmla="*/ 22 w 43"/>
                <a:gd name="T1" fmla="*/ 5 h 40"/>
                <a:gd name="T2" fmla="*/ 11 w 43"/>
                <a:gd name="T3" fmla="*/ 11 h 40"/>
                <a:gd name="T4" fmla="*/ 13 w 43"/>
                <a:gd name="T5" fmla="*/ 31 h 40"/>
                <a:gd name="T6" fmla="*/ 22 w 43"/>
                <a:gd name="T7" fmla="*/ 35 h 40"/>
                <a:gd name="T8" fmla="*/ 34 w 43"/>
                <a:gd name="T9" fmla="*/ 30 h 40"/>
                <a:gd name="T10" fmla="*/ 37 w 43"/>
                <a:gd name="T11" fmla="*/ 19 h 40"/>
                <a:gd name="T12" fmla="*/ 32 w 43"/>
                <a:gd name="T13" fmla="*/ 9 h 40"/>
                <a:gd name="T14" fmla="*/ 22 w 43"/>
                <a:gd name="T15" fmla="*/ 5 h 40"/>
                <a:gd name="T16" fmla="*/ 22 w 43"/>
                <a:gd name="T17" fmla="*/ 40 h 40"/>
                <a:gd name="T18" fmla="*/ 9 w 43"/>
                <a:gd name="T19" fmla="*/ 35 h 40"/>
                <a:gd name="T20" fmla="*/ 7 w 43"/>
                <a:gd name="T21" fmla="*/ 7 h 40"/>
                <a:gd name="T22" fmla="*/ 22 w 43"/>
                <a:gd name="T23" fmla="*/ 0 h 40"/>
                <a:gd name="T24" fmla="*/ 36 w 43"/>
                <a:gd name="T25" fmla="*/ 5 h 40"/>
                <a:gd name="T26" fmla="*/ 43 w 43"/>
                <a:gd name="T27" fmla="*/ 18 h 40"/>
                <a:gd name="T28" fmla="*/ 38 w 43"/>
                <a:gd name="T29" fmla="*/ 33 h 40"/>
                <a:gd name="T30" fmla="*/ 22 w 43"/>
                <a:gd name="T3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40">
                  <a:moveTo>
                    <a:pt x="22" y="5"/>
                  </a:moveTo>
                  <a:cubicBezTo>
                    <a:pt x="18" y="5"/>
                    <a:pt x="14" y="7"/>
                    <a:pt x="11" y="11"/>
                  </a:cubicBezTo>
                  <a:cubicBezTo>
                    <a:pt x="6" y="17"/>
                    <a:pt x="7" y="26"/>
                    <a:pt x="13" y="31"/>
                  </a:cubicBezTo>
                  <a:cubicBezTo>
                    <a:pt x="16" y="34"/>
                    <a:pt x="19" y="35"/>
                    <a:pt x="22" y="35"/>
                  </a:cubicBezTo>
                  <a:cubicBezTo>
                    <a:pt x="27" y="35"/>
                    <a:pt x="31" y="33"/>
                    <a:pt x="34" y="30"/>
                  </a:cubicBezTo>
                  <a:cubicBezTo>
                    <a:pt x="36" y="27"/>
                    <a:pt x="37" y="23"/>
                    <a:pt x="37" y="19"/>
                  </a:cubicBezTo>
                  <a:cubicBezTo>
                    <a:pt x="37" y="15"/>
                    <a:pt x="35" y="11"/>
                    <a:pt x="32" y="9"/>
                  </a:cubicBezTo>
                  <a:cubicBezTo>
                    <a:pt x="29" y="7"/>
                    <a:pt x="26" y="5"/>
                    <a:pt x="22" y="5"/>
                  </a:cubicBezTo>
                  <a:close/>
                  <a:moveTo>
                    <a:pt x="22" y="40"/>
                  </a:moveTo>
                  <a:cubicBezTo>
                    <a:pt x="18" y="40"/>
                    <a:pt x="13" y="39"/>
                    <a:pt x="9" y="35"/>
                  </a:cubicBezTo>
                  <a:cubicBezTo>
                    <a:pt x="1" y="28"/>
                    <a:pt x="0" y="16"/>
                    <a:pt x="7" y="7"/>
                  </a:cubicBezTo>
                  <a:cubicBezTo>
                    <a:pt x="11" y="3"/>
                    <a:pt x="17" y="0"/>
                    <a:pt x="22" y="0"/>
                  </a:cubicBezTo>
                  <a:cubicBezTo>
                    <a:pt x="27" y="0"/>
                    <a:pt x="32" y="2"/>
                    <a:pt x="36" y="5"/>
                  </a:cubicBezTo>
                  <a:cubicBezTo>
                    <a:pt x="40" y="8"/>
                    <a:pt x="42" y="13"/>
                    <a:pt x="43" y="18"/>
                  </a:cubicBezTo>
                  <a:cubicBezTo>
                    <a:pt x="43" y="24"/>
                    <a:pt x="41" y="29"/>
                    <a:pt x="38" y="33"/>
                  </a:cubicBezTo>
                  <a:cubicBezTo>
                    <a:pt x="34" y="38"/>
                    <a:pt x="28" y="40"/>
                    <a:pt x="2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5">
              <a:extLst>
                <a:ext uri="{FF2B5EF4-FFF2-40B4-BE49-F238E27FC236}">
                  <a16:creationId xmlns:a16="http://schemas.microsoft.com/office/drawing/2014/main" id="{48D37E05-0BED-4789-B424-4CE6D0617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0134" y="3353054"/>
              <a:ext cx="74369" cy="74369"/>
            </a:xfrm>
            <a:custGeom>
              <a:avLst/>
              <a:gdLst>
                <a:gd name="T0" fmla="*/ 16 w 40"/>
                <a:gd name="T1" fmla="*/ 40 h 40"/>
                <a:gd name="T2" fmla="*/ 0 w 40"/>
                <a:gd name="T3" fmla="*/ 28 h 40"/>
                <a:gd name="T4" fmla="*/ 24 w 40"/>
                <a:gd name="T5" fmla="*/ 0 h 40"/>
                <a:gd name="T6" fmla="*/ 40 w 40"/>
                <a:gd name="T7" fmla="*/ 12 h 40"/>
                <a:gd name="T8" fmla="*/ 16 w 40"/>
                <a:gd name="T9" fmla="*/ 40 h 40"/>
                <a:gd name="T10" fmla="*/ 16 w 40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40">
                  <a:moveTo>
                    <a:pt x="16" y="40"/>
                  </a:moveTo>
                  <a:lnTo>
                    <a:pt x="0" y="28"/>
                  </a:lnTo>
                  <a:lnTo>
                    <a:pt x="24" y="0"/>
                  </a:lnTo>
                  <a:lnTo>
                    <a:pt x="40" y="12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6">
              <a:extLst>
                <a:ext uri="{FF2B5EF4-FFF2-40B4-BE49-F238E27FC236}">
                  <a16:creationId xmlns:a16="http://schemas.microsoft.com/office/drawing/2014/main" id="{C083D192-C91D-46C1-A066-FA441640D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5313" y="3390240"/>
              <a:ext cx="139443" cy="148739"/>
            </a:xfrm>
            <a:custGeom>
              <a:avLst/>
              <a:gdLst>
                <a:gd name="T0" fmla="*/ 9 w 19"/>
                <a:gd name="T1" fmla="*/ 18 h 20"/>
                <a:gd name="T2" fmla="*/ 5 w 19"/>
                <a:gd name="T3" fmla="*/ 19 h 20"/>
                <a:gd name="T4" fmla="*/ 2 w 19"/>
                <a:gd name="T5" fmla="*/ 16 h 20"/>
                <a:gd name="T6" fmla="*/ 1 w 19"/>
                <a:gd name="T7" fmla="*/ 12 h 20"/>
                <a:gd name="T8" fmla="*/ 11 w 19"/>
                <a:gd name="T9" fmla="*/ 2 h 20"/>
                <a:gd name="T10" fmla="*/ 15 w 19"/>
                <a:gd name="T11" fmla="*/ 1 h 20"/>
                <a:gd name="T12" fmla="*/ 17 w 19"/>
                <a:gd name="T13" fmla="*/ 4 h 20"/>
                <a:gd name="T14" fmla="*/ 18 w 19"/>
                <a:gd name="T15" fmla="*/ 8 h 20"/>
                <a:gd name="T16" fmla="*/ 9 w 19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9" y="18"/>
                  </a:moveTo>
                  <a:cubicBezTo>
                    <a:pt x="8" y="20"/>
                    <a:pt x="6" y="20"/>
                    <a:pt x="5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3" y="0"/>
                    <a:pt x="15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5"/>
                    <a:pt x="19" y="7"/>
                    <a:pt x="18" y="8"/>
                  </a:cubicBezTo>
                  <a:cubicBezTo>
                    <a:pt x="9" y="18"/>
                    <a:pt x="9" y="18"/>
                    <a:pt x="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67">
              <a:extLst>
                <a:ext uri="{FF2B5EF4-FFF2-40B4-BE49-F238E27FC236}">
                  <a16:creationId xmlns:a16="http://schemas.microsoft.com/office/drawing/2014/main" id="{C1B94CBE-B13B-4472-A4B8-BA1FEB254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4503" y="3167131"/>
              <a:ext cx="104117" cy="59496"/>
            </a:xfrm>
            <a:custGeom>
              <a:avLst/>
              <a:gdLst>
                <a:gd name="T0" fmla="*/ 13 w 14"/>
                <a:gd name="T1" fmla="*/ 3 h 8"/>
                <a:gd name="T2" fmla="*/ 7 w 14"/>
                <a:gd name="T3" fmla="*/ 4 h 8"/>
                <a:gd name="T4" fmla="*/ 1 w 14"/>
                <a:gd name="T5" fmla="*/ 6 h 8"/>
                <a:gd name="T6" fmla="*/ 6 w 14"/>
                <a:gd name="T7" fmla="*/ 1 h 8"/>
                <a:gd name="T8" fmla="*/ 13 w 14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3"/>
                  </a:moveTo>
                  <a:cubicBezTo>
                    <a:pt x="14" y="5"/>
                    <a:pt x="11" y="3"/>
                    <a:pt x="7" y="4"/>
                  </a:cubicBezTo>
                  <a:cubicBezTo>
                    <a:pt x="4" y="5"/>
                    <a:pt x="1" y="8"/>
                    <a:pt x="1" y="6"/>
                  </a:cubicBezTo>
                  <a:cubicBezTo>
                    <a:pt x="0" y="4"/>
                    <a:pt x="4" y="2"/>
                    <a:pt x="6" y="1"/>
                  </a:cubicBezTo>
                  <a:cubicBezTo>
                    <a:pt x="9" y="0"/>
                    <a:pt x="13" y="1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68">
              <a:extLst>
                <a:ext uri="{FF2B5EF4-FFF2-40B4-BE49-F238E27FC236}">
                  <a16:creationId xmlns:a16="http://schemas.microsoft.com/office/drawing/2014/main" id="{0C61E2DB-E940-4E69-8514-8A3E6AA93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621" y="3182005"/>
              <a:ext cx="27889" cy="29747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0 w 4"/>
                <a:gd name="T5" fmla="*/ 2 h 4"/>
                <a:gd name="T6" fmla="*/ 2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CDD0DF0-83CE-40FC-BE9A-89939E726E2F}"/>
              </a:ext>
            </a:extLst>
          </p:cNvPr>
          <p:cNvGrpSpPr/>
          <p:nvPr/>
        </p:nvGrpSpPr>
        <p:grpSpPr>
          <a:xfrm>
            <a:off x="9938146" y="2424149"/>
            <a:ext cx="470610" cy="536584"/>
            <a:chOff x="9574629" y="3092762"/>
            <a:chExt cx="397876" cy="453654"/>
          </a:xfrm>
        </p:grpSpPr>
        <p:sp>
          <p:nvSpPr>
            <p:cNvPr id="43" name="Freeform 69">
              <a:extLst>
                <a:ext uri="{FF2B5EF4-FFF2-40B4-BE49-F238E27FC236}">
                  <a16:creationId xmlns:a16="http://schemas.microsoft.com/office/drawing/2014/main" id="{8DB86E90-5A43-4B8F-9E7B-945DCB30B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1509" y="3092762"/>
              <a:ext cx="104117" cy="111555"/>
            </a:xfrm>
            <a:custGeom>
              <a:avLst/>
              <a:gdLst>
                <a:gd name="T0" fmla="*/ 7 w 14"/>
                <a:gd name="T1" fmla="*/ 11 h 15"/>
                <a:gd name="T2" fmla="*/ 3 w 14"/>
                <a:gd name="T3" fmla="*/ 7 h 15"/>
                <a:gd name="T4" fmla="*/ 7 w 14"/>
                <a:gd name="T5" fmla="*/ 4 h 15"/>
                <a:gd name="T6" fmla="*/ 11 w 14"/>
                <a:gd name="T7" fmla="*/ 7 h 15"/>
                <a:gd name="T8" fmla="*/ 7 w 14"/>
                <a:gd name="T9" fmla="*/ 11 h 15"/>
                <a:gd name="T10" fmla="*/ 14 w 14"/>
                <a:gd name="T11" fmla="*/ 7 h 15"/>
                <a:gd name="T12" fmla="*/ 7 w 14"/>
                <a:gd name="T13" fmla="*/ 0 h 15"/>
                <a:gd name="T14" fmla="*/ 0 w 14"/>
                <a:gd name="T15" fmla="*/ 7 h 15"/>
                <a:gd name="T16" fmla="*/ 4 w 14"/>
                <a:gd name="T17" fmla="*/ 14 h 15"/>
                <a:gd name="T18" fmla="*/ 7 w 14"/>
                <a:gd name="T19" fmla="*/ 15 h 15"/>
                <a:gd name="T20" fmla="*/ 9 w 14"/>
                <a:gd name="T21" fmla="*/ 14 h 15"/>
                <a:gd name="T22" fmla="*/ 14 w 14"/>
                <a:gd name="T2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5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4"/>
                    <a:pt x="7" y="4"/>
                  </a:cubicBezTo>
                  <a:cubicBezTo>
                    <a:pt x="9" y="4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lose/>
                  <a:moveTo>
                    <a:pt x="14" y="7"/>
                  </a:move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2" y="13"/>
                    <a:pt x="4" y="14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5"/>
                    <a:pt x="9" y="15"/>
                    <a:pt x="9" y="14"/>
                  </a:cubicBezTo>
                  <a:cubicBezTo>
                    <a:pt x="12" y="13"/>
                    <a:pt x="14" y="11"/>
                    <a:pt x="1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0">
              <a:extLst>
                <a:ext uri="{FF2B5EF4-FFF2-40B4-BE49-F238E27FC236}">
                  <a16:creationId xmlns:a16="http://schemas.microsoft.com/office/drawing/2014/main" id="{A5BE30F1-F9DE-444E-B952-2DD9179CE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4629" y="3338181"/>
              <a:ext cx="72511" cy="66933"/>
            </a:xfrm>
            <a:custGeom>
              <a:avLst/>
              <a:gdLst>
                <a:gd name="T0" fmla="*/ 24 w 39"/>
                <a:gd name="T1" fmla="*/ 0 h 36"/>
                <a:gd name="T2" fmla="*/ 12 w 39"/>
                <a:gd name="T3" fmla="*/ 12 h 36"/>
                <a:gd name="T4" fmla="*/ 0 w 39"/>
                <a:gd name="T5" fmla="*/ 28 h 36"/>
                <a:gd name="T6" fmla="*/ 20 w 39"/>
                <a:gd name="T7" fmla="*/ 32 h 36"/>
                <a:gd name="T8" fmla="*/ 39 w 39"/>
                <a:gd name="T9" fmla="*/ 36 h 36"/>
                <a:gd name="T10" fmla="*/ 32 w 39"/>
                <a:gd name="T11" fmla="*/ 16 h 36"/>
                <a:gd name="T12" fmla="*/ 24 w 39"/>
                <a:gd name="T13" fmla="*/ 0 h 36"/>
                <a:gd name="T14" fmla="*/ 24 w 39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6">
                  <a:moveTo>
                    <a:pt x="24" y="0"/>
                  </a:moveTo>
                  <a:lnTo>
                    <a:pt x="12" y="12"/>
                  </a:lnTo>
                  <a:lnTo>
                    <a:pt x="0" y="28"/>
                  </a:lnTo>
                  <a:lnTo>
                    <a:pt x="20" y="32"/>
                  </a:lnTo>
                  <a:lnTo>
                    <a:pt x="39" y="3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1">
              <a:extLst>
                <a:ext uri="{FF2B5EF4-FFF2-40B4-BE49-F238E27FC236}">
                  <a16:creationId xmlns:a16="http://schemas.microsoft.com/office/drawing/2014/main" id="{725D8062-9FA7-400A-96A5-E1D5D5209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8136" y="3338181"/>
              <a:ext cx="74369" cy="66933"/>
            </a:xfrm>
            <a:custGeom>
              <a:avLst/>
              <a:gdLst>
                <a:gd name="T0" fmla="*/ 40 w 40"/>
                <a:gd name="T1" fmla="*/ 28 h 36"/>
                <a:gd name="T2" fmla="*/ 28 w 40"/>
                <a:gd name="T3" fmla="*/ 12 h 36"/>
                <a:gd name="T4" fmla="*/ 16 w 40"/>
                <a:gd name="T5" fmla="*/ 0 h 36"/>
                <a:gd name="T6" fmla="*/ 8 w 40"/>
                <a:gd name="T7" fmla="*/ 16 h 36"/>
                <a:gd name="T8" fmla="*/ 0 w 40"/>
                <a:gd name="T9" fmla="*/ 36 h 36"/>
                <a:gd name="T10" fmla="*/ 20 w 40"/>
                <a:gd name="T11" fmla="*/ 32 h 36"/>
                <a:gd name="T12" fmla="*/ 40 w 40"/>
                <a:gd name="T13" fmla="*/ 28 h 36"/>
                <a:gd name="T14" fmla="*/ 40 w 40"/>
                <a:gd name="T15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6">
                  <a:moveTo>
                    <a:pt x="40" y="28"/>
                  </a:moveTo>
                  <a:lnTo>
                    <a:pt x="28" y="12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36"/>
                  </a:lnTo>
                  <a:lnTo>
                    <a:pt x="20" y="32"/>
                  </a:lnTo>
                  <a:lnTo>
                    <a:pt x="40" y="28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2">
              <a:extLst>
                <a:ext uri="{FF2B5EF4-FFF2-40B4-BE49-F238E27FC236}">
                  <a16:creationId xmlns:a16="http://schemas.microsoft.com/office/drawing/2014/main" id="{553B81EE-489C-4C2F-8DBF-7D33F4ED2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9504" y="3211753"/>
              <a:ext cx="368128" cy="334663"/>
            </a:xfrm>
            <a:custGeom>
              <a:avLst/>
              <a:gdLst>
                <a:gd name="T0" fmla="*/ 50 w 50"/>
                <a:gd name="T1" fmla="*/ 29 h 45"/>
                <a:gd name="T2" fmla="*/ 49 w 50"/>
                <a:gd name="T3" fmla="*/ 26 h 45"/>
                <a:gd name="T4" fmla="*/ 47 w 50"/>
                <a:gd name="T5" fmla="*/ 26 h 45"/>
                <a:gd name="T6" fmla="*/ 45 w 50"/>
                <a:gd name="T7" fmla="*/ 27 h 45"/>
                <a:gd name="T8" fmla="*/ 42 w 50"/>
                <a:gd name="T9" fmla="*/ 30 h 45"/>
                <a:gd name="T10" fmla="*/ 29 w 50"/>
                <a:gd name="T11" fmla="*/ 30 h 45"/>
                <a:gd name="T12" fmla="*/ 28 w 50"/>
                <a:gd name="T13" fmla="*/ 6 h 45"/>
                <a:gd name="T14" fmla="*/ 34 w 50"/>
                <a:gd name="T15" fmla="*/ 6 h 45"/>
                <a:gd name="T16" fmla="*/ 35 w 50"/>
                <a:gd name="T17" fmla="*/ 5 h 45"/>
                <a:gd name="T18" fmla="*/ 35 w 50"/>
                <a:gd name="T19" fmla="*/ 5 h 45"/>
                <a:gd name="T20" fmla="*/ 34 w 50"/>
                <a:gd name="T21" fmla="*/ 3 h 45"/>
                <a:gd name="T22" fmla="*/ 28 w 50"/>
                <a:gd name="T23" fmla="*/ 3 h 45"/>
                <a:gd name="T24" fmla="*/ 27 w 50"/>
                <a:gd name="T25" fmla="*/ 0 h 45"/>
                <a:gd name="T26" fmla="*/ 25 w 50"/>
                <a:gd name="T27" fmla="*/ 0 h 45"/>
                <a:gd name="T28" fmla="*/ 22 w 50"/>
                <a:gd name="T29" fmla="*/ 0 h 45"/>
                <a:gd name="T30" fmla="*/ 22 w 50"/>
                <a:gd name="T31" fmla="*/ 3 h 45"/>
                <a:gd name="T32" fmla="*/ 16 w 50"/>
                <a:gd name="T33" fmla="*/ 3 h 45"/>
                <a:gd name="T34" fmla="*/ 15 w 50"/>
                <a:gd name="T35" fmla="*/ 5 h 45"/>
                <a:gd name="T36" fmla="*/ 15 w 50"/>
                <a:gd name="T37" fmla="*/ 5 h 45"/>
                <a:gd name="T38" fmla="*/ 16 w 50"/>
                <a:gd name="T39" fmla="*/ 6 h 45"/>
                <a:gd name="T40" fmla="*/ 22 w 50"/>
                <a:gd name="T41" fmla="*/ 6 h 45"/>
                <a:gd name="T42" fmla="*/ 21 w 50"/>
                <a:gd name="T43" fmla="*/ 30 h 45"/>
                <a:gd name="T44" fmla="*/ 7 w 50"/>
                <a:gd name="T45" fmla="*/ 30 h 45"/>
                <a:gd name="T46" fmla="*/ 5 w 50"/>
                <a:gd name="T47" fmla="*/ 27 h 45"/>
                <a:gd name="T48" fmla="*/ 3 w 50"/>
                <a:gd name="T49" fmla="*/ 26 h 45"/>
                <a:gd name="T50" fmla="*/ 1 w 50"/>
                <a:gd name="T51" fmla="*/ 26 h 45"/>
                <a:gd name="T52" fmla="*/ 0 w 50"/>
                <a:gd name="T53" fmla="*/ 29 h 45"/>
                <a:gd name="T54" fmla="*/ 7 w 50"/>
                <a:gd name="T55" fmla="*/ 37 h 45"/>
                <a:gd name="T56" fmla="*/ 11 w 50"/>
                <a:gd name="T57" fmla="*/ 38 h 45"/>
                <a:gd name="T58" fmla="*/ 24 w 50"/>
                <a:gd name="T59" fmla="*/ 44 h 45"/>
                <a:gd name="T60" fmla="*/ 26 w 50"/>
                <a:gd name="T61" fmla="*/ 44 h 45"/>
                <a:gd name="T62" fmla="*/ 39 w 50"/>
                <a:gd name="T63" fmla="*/ 38 h 45"/>
                <a:gd name="T64" fmla="*/ 42 w 50"/>
                <a:gd name="T65" fmla="*/ 37 h 45"/>
                <a:gd name="T66" fmla="*/ 50 w 50"/>
                <a:gd name="T67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45">
                  <a:moveTo>
                    <a:pt x="50" y="29"/>
                  </a:moveTo>
                  <a:cubicBezTo>
                    <a:pt x="50" y="28"/>
                    <a:pt x="49" y="27"/>
                    <a:pt x="49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4" y="29"/>
                    <a:pt x="42" y="30"/>
                  </a:cubicBezTo>
                  <a:cubicBezTo>
                    <a:pt x="40" y="31"/>
                    <a:pt x="30" y="33"/>
                    <a:pt x="29" y="30"/>
                  </a:cubicBezTo>
                  <a:cubicBezTo>
                    <a:pt x="28" y="28"/>
                    <a:pt x="28" y="16"/>
                    <a:pt x="28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3"/>
                    <a:pt x="3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16"/>
                    <a:pt x="21" y="28"/>
                    <a:pt x="21" y="30"/>
                  </a:cubicBezTo>
                  <a:cubicBezTo>
                    <a:pt x="20" y="33"/>
                    <a:pt x="10" y="31"/>
                    <a:pt x="7" y="30"/>
                  </a:cubicBezTo>
                  <a:cubicBezTo>
                    <a:pt x="6" y="29"/>
                    <a:pt x="5" y="28"/>
                    <a:pt x="5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3"/>
                    <a:pt x="4" y="36"/>
                    <a:pt x="7" y="37"/>
                  </a:cubicBezTo>
                  <a:cubicBezTo>
                    <a:pt x="9" y="37"/>
                    <a:pt x="10" y="38"/>
                    <a:pt x="11" y="38"/>
                  </a:cubicBezTo>
                  <a:cubicBezTo>
                    <a:pt x="16" y="40"/>
                    <a:pt x="21" y="40"/>
                    <a:pt x="24" y="44"/>
                  </a:cubicBezTo>
                  <a:cubicBezTo>
                    <a:pt x="24" y="45"/>
                    <a:pt x="26" y="45"/>
                    <a:pt x="26" y="44"/>
                  </a:cubicBezTo>
                  <a:cubicBezTo>
                    <a:pt x="29" y="40"/>
                    <a:pt x="34" y="40"/>
                    <a:pt x="39" y="38"/>
                  </a:cubicBezTo>
                  <a:cubicBezTo>
                    <a:pt x="40" y="38"/>
                    <a:pt x="41" y="37"/>
                    <a:pt x="42" y="37"/>
                  </a:cubicBezTo>
                  <a:cubicBezTo>
                    <a:pt x="46" y="36"/>
                    <a:pt x="50" y="33"/>
                    <a:pt x="5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C9A23E10-9AF7-4B0C-8B37-953B8E488CAF}"/>
              </a:ext>
            </a:extLst>
          </p:cNvPr>
          <p:cNvSpPr/>
          <p:nvPr/>
        </p:nvSpPr>
        <p:spPr>
          <a:xfrm>
            <a:off x="1035349" y="3591433"/>
            <a:ext cx="225953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GB" sz="1700" dirty="0">
                <a:solidFill>
                  <a:schemeClr val="bg1"/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MAREE, INNALZAMENTO DEL LIVELLO MEDIO MARE </a:t>
            </a:r>
            <a:endParaRPr lang="en-US" sz="1700" dirty="0">
              <a:solidFill>
                <a:schemeClr val="bg1"/>
              </a:solidFill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0CE416B-7B0A-4E5C-999B-E61BF21E35CA}"/>
              </a:ext>
            </a:extLst>
          </p:cNvPr>
          <p:cNvSpPr/>
          <p:nvPr/>
        </p:nvSpPr>
        <p:spPr>
          <a:xfrm>
            <a:off x="3744829" y="3591433"/>
            <a:ext cx="2010383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GB" sz="1700" dirty="0">
                <a:solidFill>
                  <a:schemeClr val="bg1"/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PROPAGAZIONE DELLE ONDE</a:t>
            </a:r>
            <a:endParaRPr lang="en-US" sz="1700" dirty="0">
              <a:solidFill>
                <a:schemeClr val="bg1"/>
              </a:solidFill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5C0E906-04F8-438F-A817-DE37C5EE10BF}"/>
              </a:ext>
            </a:extLst>
          </p:cNvPr>
          <p:cNvSpPr/>
          <p:nvPr/>
        </p:nvSpPr>
        <p:spPr>
          <a:xfrm>
            <a:off x="6454310" y="3591433"/>
            <a:ext cx="201038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GB" sz="1700" dirty="0">
                <a:solidFill>
                  <a:schemeClr val="bg1"/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FRANGIMENTO</a:t>
            </a:r>
            <a:endParaRPr lang="en-US" sz="1700" dirty="0">
              <a:solidFill>
                <a:schemeClr val="bg1"/>
              </a:solidFill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15D9255-D682-4642-9E24-9173C4309949}"/>
              </a:ext>
            </a:extLst>
          </p:cNvPr>
          <p:cNvSpPr/>
          <p:nvPr/>
        </p:nvSpPr>
        <p:spPr>
          <a:xfrm>
            <a:off x="9173101" y="3591433"/>
            <a:ext cx="2010383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GB" sz="1700" dirty="0">
                <a:solidFill>
                  <a:schemeClr val="bg1"/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rPr>
              <a:t>TIPOLOGIA DI OPERE</a:t>
            </a:r>
            <a:endParaRPr lang="en-US" sz="1700" dirty="0">
              <a:solidFill>
                <a:schemeClr val="bg1"/>
              </a:solidFill>
              <a:latin typeface="Bell MT bold" panose="0203070306050A020303" pitchFamily="18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pic>
        <p:nvPicPr>
          <p:cNvPr id="3" name="Elemento grafico 2" descr="Saluto con riempimento a tinta unita">
            <a:extLst>
              <a:ext uri="{FF2B5EF4-FFF2-40B4-BE49-F238E27FC236}">
                <a16:creationId xmlns:a16="http://schemas.microsoft.com/office/drawing/2014/main" id="{1E401185-F04D-9EC6-FCFA-B072A5690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0026" y="2162706"/>
            <a:ext cx="914400" cy="914400"/>
          </a:xfrm>
          <a:prstGeom prst="rect">
            <a:avLst/>
          </a:prstGeom>
        </p:spPr>
      </p:pic>
      <p:pic>
        <p:nvPicPr>
          <p:cNvPr id="5" name="Elemento grafico 4" descr="Surf contorno">
            <a:extLst>
              <a:ext uri="{FF2B5EF4-FFF2-40B4-BE49-F238E27FC236}">
                <a16:creationId xmlns:a16="http://schemas.microsoft.com/office/drawing/2014/main" id="{11198C35-D706-B0B8-FDE6-CB3DFA68C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92820" y="2252171"/>
            <a:ext cx="914400" cy="9144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C934514B-B0B0-007C-F35F-53575B4EE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1484" y="4549586"/>
            <a:ext cx="2520000" cy="212378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897C9E9-824D-4752-2EA2-9F8947C3979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35" y="4851374"/>
            <a:ext cx="3089182" cy="1375988"/>
          </a:xfrm>
          <a:prstGeom prst="rect">
            <a:avLst/>
          </a:prstGeom>
        </p:spPr>
      </p:pic>
      <p:sp>
        <p:nvSpPr>
          <p:cNvPr id="11" name="AutoShape 2" descr="La nuova diga foranea di Genova ospiterà un parco dedicato alle rinnovabili  - The Medi Telegraph - News dall'Italia e dal mondo">
            <a:extLst>
              <a:ext uri="{FF2B5EF4-FFF2-40B4-BE49-F238E27FC236}">
                <a16:creationId xmlns:a16="http://schemas.microsoft.com/office/drawing/2014/main" id="{302A459D-D2C5-3347-956C-C50EFF5332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5EBAC57-F032-7998-06D7-10661D1791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61403" y="4453207"/>
            <a:ext cx="2624093" cy="1475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E17E463-6845-E66F-A461-5F488D73D0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0" b="27427"/>
          <a:stretch/>
        </p:blipFill>
        <p:spPr>
          <a:xfrm>
            <a:off x="3392774" y="4851374"/>
            <a:ext cx="2620410" cy="1301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072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La nuova diga foranea nel Porto di Taranto - BIM Portale">
            <a:extLst>
              <a:ext uri="{FF2B5EF4-FFF2-40B4-BE49-F238E27FC236}">
                <a16:creationId xmlns:a16="http://schemas.microsoft.com/office/drawing/2014/main" id="{BF334CD2-AC2E-9F6B-75BE-97AEC1724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5" b="27835"/>
          <a:stretch>
            <a:fillRect/>
          </a:stretch>
        </p:blipFill>
        <p:spPr bwMode="auto">
          <a:xfrm>
            <a:off x="6635551" y="2485074"/>
            <a:ext cx="5320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Diga foranea nel Porto di Pantelleria - CMC - Cooperativa Muratori  Cementisti Ravenna">
            <a:extLst>
              <a:ext uri="{FF2B5EF4-FFF2-40B4-BE49-F238E27FC236}">
                <a16:creationId xmlns:a16="http://schemas.microsoft.com/office/drawing/2014/main" id="{9E349945-CAA0-4E85-BEA0-A8E10ACD3335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45" b="19245"/>
          <a:stretch>
            <a:fillRect/>
          </a:stretch>
        </p:blipFill>
        <p:spPr bwMode="auto">
          <a:xfrm>
            <a:off x="6637086" y="243575"/>
            <a:ext cx="531946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5FDEC039-BC4A-49E0-A1AE-39503FD8AB55}"/>
              </a:ext>
            </a:extLst>
          </p:cNvPr>
          <p:cNvGrpSpPr/>
          <p:nvPr/>
        </p:nvGrpSpPr>
        <p:grpSpPr>
          <a:xfrm>
            <a:off x="883670" y="2453726"/>
            <a:ext cx="3642828" cy="1015158"/>
            <a:chOff x="743095" y="2133299"/>
            <a:chExt cx="3642828" cy="1015158"/>
          </a:xfrm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2AC011A-A9F1-42F5-A0EB-22397C1FD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95" y="2168536"/>
              <a:ext cx="977035" cy="979921"/>
            </a:xfrm>
            <a:custGeom>
              <a:avLst/>
              <a:gdLst>
                <a:gd name="T0" fmla="*/ 190 w 380"/>
                <a:gd name="T1" fmla="*/ 381 h 381"/>
                <a:gd name="T2" fmla="*/ 0 w 380"/>
                <a:gd name="T3" fmla="*/ 190 h 381"/>
                <a:gd name="T4" fmla="*/ 190 w 380"/>
                <a:gd name="T5" fmla="*/ 0 h 381"/>
                <a:gd name="T6" fmla="*/ 380 w 380"/>
                <a:gd name="T7" fmla="*/ 190 h 381"/>
                <a:gd name="T8" fmla="*/ 190 w 380"/>
                <a:gd name="T9" fmla="*/ 381 h 381"/>
                <a:gd name="T10" fmla="*/ 190 w 380"/>
                <a:gd name="T11" fmla="*/ 16 h 381"/>
                <a:gd name="T12" fmla="*/ 16 w 380"/>
                <a:gd name="T13" fmla="*/ 190 h 381"/>
                <a:gd name="T14" fmla="*/ 190 w 380"/>
                <a:gd name="T15" fmla="*/ 365 h 381"/>
                <a:gd name="T16" fmla="*/ 365 w 380"/>
                <a:gd name="T17" fmla="*/ 190 h 381"/>
                <a:gd name="T18" fmla="*/ 190 w 380"/>
                <a:gd name="T19" fmla="*/ 1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381">
                  <a:moveTo>
                    <a:pt x="190" y="381"/>
                  </a:moveTo>
                  <a:cubicBezTo>
                    <a:pt x="85" y="381"/>
                    <a:pt x="0" y="295"/>
                    <a:pt x="0" y="190"/>
                  </a:cubicBezTo>
                  <a:cubicBezTo>
                    <a:pt x="0" y="85"/>
                    <a:pt x="85" y="0"/>
                    <a:pt x="190" y="0"/>
                  </a:cubicBezTo>
                  <a:cubicBezTo>
                    <a:pt x="295" y="0"/>
                    <a:pt x="380" y="85"/>
                    <a:pt x="380" y="190"/>
                  </a:cubicBezTo>
                  <a:cubicBezTo>
                    <a:pt x="380" y="295"/>
                    <a:pt x="295" y="381"/>
                    <a:pt x="190" y="381"/>
                  </a:cubicBezTo>
                  <a:close/>
                  <a:moveTo>
                    <a:pt x="190" y="16"/>
                  </a:moveTo>
                  <a:cubicBezTo>
                    <a:pt x="94" y="16"/>
                    <a:pt x="16" y="94"/>
                    <a:pt x="16" y="190"/>
                  </a:cubicBezTo>
                  <a:cubicBezTo>
                    <a:pt x="16" y="286"/>
                    <a:pt x="94" y="365"/>
                    <a:pt x="190" y="365"/>
                  </a:cubicBezTo>
                  <a:cubicBezTo>
                    <a:pt x="286" y="365"/>
                    <a:pt x="365" y="286"/>
                    <a:pt x="365" y="190"/>
                  </a:cubicBezTo>
                  <a:cubicBezTo>
                    <a:pt x="365" y="94"/>
                    <a:pt x="286" y="16"/>
                    <a:pt x="190" y="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E3B30EE-6A43-4236-A8B5-E5A096CF4DC9}"/>
                </a:ext>
              </a:extLst>
            </p:cNvPr>
            <p:cNvSpPr/>
            <p:nvPr/>
          </p:nvSpPr>
          <p:spPr>
            <a:xfrm>
              <a:off x="2005777" y="2133299"/>
              <a:ext cx="23801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Opere</a:t>
              </a:r>
              <a:r>
                <a:rPr lang="en-GB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 a cassone 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ABA45C70-0F58-4CD3-89AD-8249FF343592}"/>
              </a:ext>
            </a:extLst>
          </p:cNvPr>
          <p:cNvSpPr txBox="1"/>
          <p:nvPr/>
        </p:nvSpPr>
        <p:spPr>
          <a:xfrm>
            <a:off x="1273496" y="1164702"/>
            <a:ext cx="4002655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>
                <a:effectLst/>
                <a:latin typeface="Bell MT bold" panose="0203070306050A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OPERE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58A22967-D100-4D6F-8B45-CFC484AAD3B2}"/>
              </a:ext>
            </a:extLst>
          </p:cNvPr>
          <p:cNvGrpSpPr/>
          <p:nvPr/>
        </p:nvGrpSpPr>
        <p:grpSpPr>
          <a:xfrm>
            <a:off x="883670" y="3743162"/>
            <a:ext cx="3642828" cy="999973"/>
            <a:chOff x="743095" y="3603661"/>
            <a:chExt cx="3642828" cy="999973"/>
          </a:xfrm>
        </p:grpSpPr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EFA88B45-BECF-49B5-98F1-5B20A814A0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95" y="3623713"/>
              <a:ext cx="977035" cy="979921"/>
            </a:xfrm>
            <a:custGeom>
              <a:avLst/>
              <a:gdLst>
                <a:gd name="T0" fmla="*/ 190 w 380"/>
                <a:gd name="T1" fmla="*/ 381 h 381"/>
                <a:gd name="T2" fmla="*/ 0 w 380"/>
                <a:gd name="T3" fmla="*/ 191 h 381"/>
                <a:gd name="T4" fmla="*/ 190 w 380"/>
                <a:gd name="T5" fmla="*/ 0 h 381"/>
                <a:gd name="T6" fmla="*/ 380 w 380"/>
                <a:gd name="T7" fmla="*/ 191 h 381"/>
                <a:gd name="T8" fmla="*/ 190 w 380"/>
                <a:gd name="T9" fmla="*/ 381 h 381"/>
                <a:gd name="T10" fmla="*/ 190 w 380"/>
                <a:gd name="T11" fmla="*/ 16 h 381"/>
                <a:gd name="T12" fmla="*/ 15 w 380"/>
                <a:gd name="T13" fmla="*/ 191 h 381"/>
                <a:gd name="T14" fmla="*/ 190 w 380"/>
                <a:gd name="T15" fmla="*/ 365 h 381"/>
                <a:gd name="T16" fmla="*/ 364 w 380"/>
                <a:gd name="T17" fmla="*/ 191 h 381"/>
                <a:gd name="T18" fmla="*/ 190 w 380"/>
                <a:gd name="T19" fmla="*/ 1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381">
                  <a:moveTo>
                    <a:pt x="190" y="381"/>
                  </a:moveTo>
                  <a:cubicBezTo>
                    <a:pt x="85" y="381"/>
                    <a:pt x="0" y="296"/>
                    <a:pt x="0" y="191"/>
                  </a:cubicBezTo>
                  <a:cubicBezTo>
                    <a:pt x="0" y="86"/>
                    <a:pt x="85" y="0"/>
                    <a:pt x="190" y="0"/>
                  </a:cubicBezTo>
                  <a:cubicBezTo>
                    <a:pt x="295" y="0"/>
                    <a:pt x="380" y="86"/>
                    <a:pt x="380" y="191"/>
                  </a:cubicBezTo>
                  <a:cubicBezTo>
                    <a:pt x="380" y="296"/>
                    <a:pt x="295" y="381"/>
                    <a:pt x="190" y="381"/>
                  </a:cubicBezTo>
                  <a:close/>
                  <a:moveTo>
                    <a:pt x="190" y="16"/>
                  </a:moveTo>
                  <a:cubicBezTo>
                    <a:pt x="94" y="16"/>
                    <a:pt x="15" y="94"/>
                    <a:pt x="15" y="191"/>
                  </a:cubicBezTo>
                  <a:cubicBezTo>
                    <a:pt x="15" y="287"/>
                    <a:pt x="94" y="365"/>
                    <a:pt x="190" y="365"/>
                  </a:cubicBezTo>
                  <a:cubicBezTo>
                    <a:pt x="286" y="365"/>
                    <a:pt x="364" y="287"/>
                    <a:pt x="364" y="191"/>
                  </a:cubicBezTo>
                  <a:cubicBezTo>
                    <a:pt x="364" y="94"/>
                    <a:pt x="286" y="16"/>
                    <a:pt x="190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3644DA4-4EDC-4CD9-A765-56134B7B66BB}"/>
                </a:ext>
              </a:extLst>
            </p:cNvPr>
            <p:cNvSpPr/>
            <p:nvPr/>
          </p:nvSpPr>
          <p:spPr>
            <a:xfrm>
              <a:off x="2005777" y="3603661"/>
              <a:ext cx="23801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Opere</a:t>
              </a:r>
              <a:r>
                <a:rPr lang="en-GB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 a </a:t>
              </a:r>
              <a:r>
                <a:rPr lang="en-GB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gettata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167A2C3-EA31-4D63-AAF0-1CB5CD0456E1}"/>
              </a:ext>
            </a:extLst>
          </p:cNvPr>
          <p:cNvGrpSpPr/>
          <p:nvPr/>
        </p:nvGrpSpPr>
        <p:grpSpPr>
          <a:xfrm>
            <a:off x="883670" y="5051600"/>
            <a:ext cx="4133732" cy="1004180"/>
            <a:chOff x="743095" y="5051600"/>
            <a:chExt cx="4133732" cy="1004180"/>
          </a:xfrm>
        </p:grpSpPr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460117D3-7B10-49FA-A039-D6A9ABDF33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95" y="5078745"/>
              <a:ext cx="977035" cy="977035"/>
            </a:xfrm>
            <a:custGeom>
              <a:avLst/>
              <a:gdLst>
                <a:gd name="T0" fmla="*/ 190 w 380"/>
                <a:gd name="T1" fmla="*/ 380 h 380"/>
                <a:gd name="T2" fmla="*/ 0 w 380"/>
                <a:gd name="T3" fmla="*/ 190 h 380"/>
                <a:gd name="T4" fmla="*/ 190 w 380"/>
                <a:gd name="T5" fmla="*/ 0 h 380"/>
                <a:gd name="T6" fmla="*/ 380 w 380"/>
                <a:gd name="T7" fmla="*/ 190 h 380"/>
                <a:gd name="T8" fmla="*/ 190 w 380"/>
                <a:gd name="T9" fmla="*/ 380 h 380"/>
                <a:gd name="T10" fmla="*/ 190 w 380"/>
                <a:gd name="T11" fmla="*/ 15 h 380"/>
                <a:gd name="T12" fmla="*/ 16 w 380"/>
                <a:gd name="T13" fmla="*/ 190 h 380"/>
                <a:gd name="T14" fmla="*/ 190 w 380"/>
                <a:gd name="T15" fmla="*/ 364 h 380"/>
                <a:gd name="T16" fmla="*/ 365 w 380"/>
                <a:gd name="T17" fmla="*/ 190 h 380"/>
                <a:gd name="T18" fmla="*/ 190 w 380"/>
                <a:gd name="T19" fmla="*/ 15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380">
                  <a:moveTo>
                    <a:pt x="190" y="380"/>
                  </a:moveTo>
                  <a:cubicBezTo>
                    <a:pt x="85" y="380"/>
                    <a:pt x="0" y="295"/>
                    <a:pt x="0" y="190"/>
                  </a:cubicBezTo>
                  <a:cubicBezTo>
                    <a:pt x="0" y="85"/>
                    <a:pt x="85" y="0"/>
                    <a:pt x="190" y="0"/>
                  </a:cubicBezTo>
                  <a:cubicBezTo>
                    <a:pt x="295" y="0"/>
                    <a:pt x="380" y="85"/>
                    <a:pt x="380" y="190"/>
                  </a:cubicBezTo>
                  <a:cubicBezTo>
                    <a:pt x="380" y="295"/>
                    <a:pt x="295" y="380"/>
                    <a:pt x="190" y="380"/>
                  </a:cubicBezTo>
                  <a:close/>
                  <a:moveTo>
                    <a:pt x="190" y="15"/>
                  </a:moveTo>
                  <a:cubicBezTo>
                    <a:pt x="94" y="15"/>
                    <a:pt x="16" y="94"/>
                    <a:pt x="16" y="190"/>
                  </a:cubicBezTo>
                  <a:cubicBezTo>
                    <a:pt x="16" y="286"/>
                    <a:pt x="94" y="364"/>
                    <a:pt x="190" y="364"/>
                  </a:cubicBezTo>
                  <a:cubicBezTo>
                    <a:pt x="286" y="364"/>
                    <a:pt x="365" y="286"/>
                    <a:pt x="365" y="190"/>
                  </a:cubicBezTo>
                  <a:cubicBezTo>
                    <a:pt x="365" y="94"/>
                    <a:pt x="286" y="15"/>
                    <a:pt x="190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A5DEC41-CAE2-4437-AAA4-102970BA7C2F}"/>
                </a:ext>
              </a:extLst>
            </p:cNvPr>
            <p:cNvSpPr/>
            <p:nvPr/>
          </p:nvSpPr>
          <p:spPr>
            <a:xfrm>
              <a:off x="2005777" y="5051600"/>
              <a:ext cx="287105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Strutture</a:t>
              </a:r>
              <a:r>
                <a:rPr lang="en-GB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 offshore o </a:t>
              </a:r>
              <a:r>
                <a:rPr lang="en-GB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Bell MT bold" panose="0203070306050A020303" pitchFamily="18" charset="0"/>
                  <a:ea typeface="Lato Bold" panose="020F0502020204030203" pitchFamily="34" charset="0"/>
                  <a:cs typeface="Lato Bold" panose="020F0502020204030203" pitchFamily="34" charset="0"/>
                </a:rPr>
                <a:t>galleggianti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ell MT bold" panose="0203070306050A020303" pitchFamily="18" charset="0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499779F1-2DFA-4EE0-BA66-FEE5770B03ED}"/>
              </a:ext>
            </a:extLst>
          </p:cNvPr>
          <p:cNvGrpSpPr/>
          <p:nvPr/>
        </p:nvGrpSpPr>
        <p:grpSpPr>
          <a:xfrm>
            <a:off x="9440744" y="228452"/>
            <a:ext cx="2515805" cy="2160000"/>
            <a:chOff x="5205987" y="813149"/>
            <a:chExt cx="3669332" cy="236745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BEAC4B0-81C2-4338-BC4B-949001A169A8}"/>
                </a:ext>
              </a:extLst>
            </p:cNvPr>
            <p:cNvSpPr/>
            <p:nvPr/>
          </p:nvSpPr>
          <p:spPr>
            <a:xfrm>
              <a:off x="5205987" y="813149"/>
              <a:ext cx="3669332" cy="2367458"/>
            </a:xfrm>
            <a:prstGeom prst="rect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C441F68-D309-41E8-A2FE-BC7001062A38}"/>
                </a:ext>
              </a:extLst>
            </p:cNvPr>
            <p:cNvSpPr txBox="1"/>
            <p:nvPr/>
          </p:nvSpPr>
          <p:spPr>
            <a:xfrm>
              <a:off x="5802367" y="1316346"/>
              <a:ext cx="712862" cy="643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Oswald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</p:grpSp>
      <p:pic>
        <p:nvPicPr>
          <p:cNvPr id="9" name="Segnaposto immagine 8">
            <a:extLst>
              <a:ext uri="{FF2B5EF4-FFF2-40B4-BE49-F238E27FC236}">
                <a16:creationId xmlns:a16="http://schemas.microsoft.com/office/drawing/2014/main" id="{63A07722-2928-0D48-972B-8FF4AC68AF3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930" b="22930"/>
          <a:stretch>
            <a:fillRect/>
          </a:stretch>
        </p:blipFill>
        <p:spPr>
          <a:xfrm>
            <a:off x="6635550" y="4741696"/>
            <a:ext cx="5321000" cy="2160000"/>
          </a:xfr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740700D0-375B-4181-A25E-D9C05D6BDD33}"/>
              </a:ext>
            </a:extLst>
          </p:cNvPr>
          <p:cNvSpPr txBox="1"/>
          <p:nvPr/>
        </p:nvSpPr>
        <p:spPr>
          <a:xfrm>
            <a:off x="6795587" y="2783411"/>
            <a:ext cx="546468" cy="604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swald" pitchFamily="2" charset="0"/>
                <a:ea typeface="Lato" panose="020F0502020204030203" pitchFamily="34" charset="0"/>
                <a:cs typeface="Lato" panose="020F0502020204030203" pitchFamily="34" charset="0"/>
              </a:rPr>
              <a:t>02</a:t>
            </a:r>
          </a:p>
        </p:txBody>
      </p:sp>
      <p:sp>
        <p:nvSpPr>
          <p:cNvPr id="62" name="Rectangle 86">
            <a:extLst>
              <a:ext uri="{FF2B5EF4-FFF2-40B4-BE49-F238E27FC236}">
                <a16:creationId xmlns:a16="http://schemas.microsoft.com/office/drawing/2014/main" id="{4CF2A471-6C38-FCB7-416F-7E5BEEADD827}"/>
              </a:ext>
            </a:extLst>
          </p:cNvPr>
          <p:cNvSpPr/>
          <p:nvPr/>
        </p:nvSpPr>
        <p:spPr>
          <a:xfrm>
            <a:off x="6668330" y="2487052"/>
            <a:ext cx="2772415" cy="2125500"/>
          </a:xfrm>
          <a:prstGeom prst="rect">
            <a:avLst/>
          </a:prstGeom>
          <a:solidFill>
            <a:schemeClr val="accent6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84">
            <a:extLst>
              <a:ext uri="{FF2B5EF4-FFF2-40B4-BE49-F238E27FC236}">
                <a16:creationId xmlns:a16="http://schemas.microsoft.com/office/drawing/2014/main" id="{EB36BBD5-3B90-AC47-55B7-3D1A53AFC4A8}"/>
              </a:ext>
            </a:extLst>
          </p:cNvPr>
          <p:cNvGrpSpPr/>
          <p:nvPr/>
        </p:nvGrpSpPr>
        <p:grpSpPr>
          <a:xfrm>
            <a:off x="9440746" y="4726573"/>
            <a:ext cx="2515804" cy="2160000"/>
            <a:chOff x="5205987" y="813149"/>
            <a:chExt cx="3669332" cy="2367458"/>
          </a:xfrm>
        </p:grpSpPr>
        <p:sp>
          <p:nvSpPr>
            <p:cNvPr id="64" name="Rectangle 14">
              <a:extLst>
                <a:ext uri="{FF2B5EF4-FFF2-40B4-BE49-F238E27FC236}">
                  <a16:creationId xmlns:a16="http://schemas.microsoft.com/office/drawing/2014/main" id="{2D117DA7-0980-3686-50CA-0CBEAD88167B}"/>
                </a:ext>
              </a:extLst>
            </p:cNvPr>
            <p:cNvSpPr/>
            <p:nvPr/>
          </p:nvSpPr>
          <p:spPr>
            <a:xfrm>
              <a:off x="5205987" y="813149"/>
              <a:ext cx="3669332" cy="2367458"/>
            </a:xfrm>
            <a:prstGeom prst="rect">
              <a:avLst/>
            </a:prstGeom>
            <a:solidFill>
              <a:schemeClr val="accent2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79">
              <a:extLst>
                <a:ext uri="{FF2B5EF4-FFF2-40B4-BE49-F238E27FC236}">
                  <a16:creationId xmlns:a16="http://schemas.microsoft.com/office/drawing/2014/main" id="{72C23260-7776-CB64-0731-CE7E135FBD8F}"/>
                </a:ext>
              </a:extLst>
            </p:cNvPr>
            <p:cNvSpPr txBox="1"/>
            <p:nvPr/>
          </p:nvSpPr>
          <p:spPr>
            <a:xfrm>
              <a:off x="5802367" y="1316346"/>
              <a:ext cx="712863" cy="1450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Oswald" pitchFamily="2" charset="0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</p:grpSp>
      <p:sp>
        <p:nvSpPr>
          <p:cNvPr id="3" name="Cubo 2">
            <a:extLst>
              <a:ext uri="{FF2B5EF4-FFF2-40B4-BE49-F238E27FC236}">
                <a16:creationId xmlns:a16="http://schemas.microsoft.com/office/drawing/2014/main" id="{88461301-1251-297B-8B17-51DE0BC4944B}"/>
              </a:ext>
            </a:extLst>
          </p:cNvPr>
          <p:cNvSpPr/>
          <p:nvPr/>
        </p:nvSpPr>
        <p:spPr>
          <a:xfrm>
            <a:off x="1205276" y="4154323"/>
            <a:ext cx="206524" cy="21474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ubo 3">
            <a:extLst>
              <a:ext uri="{FF2B5EF4-FFF2-40B4-BE49-F238E27FC236}">
                <a16:creationId xmlns:a16="http://schemas.microsoft.com/office/drawing/2014/main" id="{A29F4A3E-186A-1B20-D8D8-E597DAEC5064}"/>
              </a:ext>
            </a:extLst>
          </p:cNvPr>
          <p:cNvSpPr/>
          <p:nvPr/>
        </p:nvSpPr>
        <p:spPr>
          <a:xfrm>
            <a:off x="1357676" y="4306723"/>
            <a:ext cx="206524" cy="21474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ubo 4">
            <a:extLst>
              <a:ext uri="{FF2B5EF4-FFF2-40B4-BE49-F238E27FC236}">
                <a16:creationId xmlns:a16="http://schemas.microsoft.com/office/drawing/2014/main" id="{5F304932-22A4-9CCC-CD81-B5ECD816ACE6}"/>
              </a:ext>
            </a:extLst>
          </p:cNvPr>
          <p:cNvSpPr/>
          <p:nvPr/>
        </p:nvSpPr>
        <p:spPr>
          <a:xfrm>
            <a:off x="1452040" y="4135957"/>
            <a:ext cx="206524" cy="21474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ubo 5">
            <a:extLst>
              <a:ext uri="{FF2B5EF4-FFF2-40B4-BE49-F238E27FC236}">
                <a16:creationId xmlns:a16="http://schemas.microsoft.com/office/drawing/2014/main" id="{9FF4CDE0-C835-423A-1894-5A0227129E4A}"/>
              </a:ext>
            </a:extLst>
          </p:cNvPr>
          <p:cNvSpPr/>
          <p:nvPr/>
        </p:nvSpPr>
        <p:spPr>
          <a:xfrm>
            <a:off x="1318759" y="3965190"/>
            <a:ext cx="206524" cy="21474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ubo 6">
            <a:extLst>
              <a:ext uri="{FF2B5EF4-FFF2-40B4-BE49-F238E27FC236}">
                <a16:creationId xmlns:a16="http://schemas.microsoft.com/office/drawing/2014/main" id="{0CE47167-4E33-434E-B274-BCB565F49389}"/>
              </a:ext>
            </a:extLst>
          </p:cNvPr>
          <p:cNvSpPr/>
          <p:nvPr/>
        </p:nvSpPr>
        <p:spPr>
          <a:xfrm>
            <a:off x="1063012" y="4028586"/>
            <a:ext cx="206524" cy="21474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ubo 7">
            <a:extLst>
              <a:ext uri="{FF2B5EF4-FFF2-40B4-BE49-F238E27FC236}">
                <a16:creationId xmlns:a16="http://schemas.microsoft.com/office/drawing/2014/main" id="{6447B881-673A-B348-4130-327D20163ACF}"/>
              </a:ext>
            </a:extLst>
          </p:cNvPr>
          <p:cNvSpPr/>
          <p:nvPr/>
        </p:nvSpPr>
        <p:spPr>
          <a:xfrm>
            <a:off x="1205276" y="2647950"/>
            <a:ext cx="358924" cy="669414"/>
          </a:xfrm>
          <a:prstGeom prst="cub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Elemento grafico 10" descr="Piattaforma petrolifera con riempimento a tinta unita">
            <a:extLst>
              <a:ext uri="{FF2B5EF4-FFF2-40B4-BE49-F238E27FC236}">
                <a16:creationId xmlns:a16="http://schemas.microsoft.com/office/drawing/2014/main" id="{5CE4A91B-A221-780F-B27A-6E620F17AA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8147" y="5195036"/>
            <a:ext cx="573182" cy="57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24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F4B249C-2A30-4E69-B29E-80D56B78E208}"/>
              </a:ext>
            </a:extLst>
          </p:cNvPr>
          <p:cNvSpPr txBox="1"/>
          <p:nvPr/>
        </p:nvSpPr>
        <p:spPr>
          <a:xfrm>
            <a:off x="6531770" y="1033033"/>
            <a:ext cx="4522053" cy="641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Approccio</a:t>
            </a: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numerico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453718-214C-4AB0-AE2C-18FDEB556D60}"/>
              </a:ext>
            </a:extLst>
          </p:cNvPr>
          <p:cNvSpPr/>
          <p:nvPr/>
        </p:nvSpPr>
        <p:spPr>
          <a:xfrm>
            <a:off x="6022428" y="1236084"/>
            <a:ext cx="139701" cy="877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45B5C30A-F2DC-4181-9311-F36A71F3E40B}"/>
              </a:ext>
            </a:extLst>
          </p:cNvPr>
          <p:cNvSpPr>
            <a:spLocks noEditPoints="1"/>
          </p:cNvSpPr>
          <p:nvPr/>
        </p:nvSpPr>
        <p:spPr bwMode="auto">
          <a:xfrm>
            <a:off x="6465718" y="5214408"/>
            <a:ext cx="452791" cy="449976"/>
          </a:xfrm>
          <a:custGeom>
            <a:avLst/>
            <a:gdLst>
              <a:gd name="T0" fmla="*/ 57 w 161"/>
              <a:gd name="T1" fmla="*/ 64 h 160"/>
              <a:gd name="T2" fmla="*/ 59 w 161"/>
              <a:gd name="T3" fmla="*/ 63 h 160"/>
              <a:gd name="T4" fmla="*/ 59 w 161"/>
              <a:gd name="T5" fmla="*/ 63 h 160"/>
              <a:gd name="T6" fmla="*/ 119 w 161"/>
              <a:gd name="T7" fmla="*/ 0 h 160"/>
              <a:gd name="T8" fmla="*/ 119 w 161"/>
              <a:gd name="T9" fmla="*/ 34 h 160"/>
              <a:gd name="T10" fmla="*/ 119 w 161"/>
              <a:gd name="T11" fmla="*/ 0 h 160"/>
              <a:gd name="T12" fmla="*/ 25 w 161"/>
              <a:gd name="T13" fmla="*/ 71 h 160"/>
              <a:gd name="T14" fmla="*/ 21 w 161"/>
              <a:gd name="T15" fmla="*/ 68 h 160"/>
              <a:gd name="T16" fmla="*/ 19 w 161"/>
              <a:gd name="T17" fmla="*/ 67 h 160"/>
              <a:gd name="T18" fmla="*/ 16 w 161"/>
              <a:gd name="T19" fmla="*/ 55 h 160"/>
              <a:gd name="T20" fmla="*/ 17 w 161"/>
              <a:gd name="T21" fmla="*/ 69 h 160"/>
              <a:gd name="T22" fmla="*/ 160 w 161"/>
              <a:gd name="T23" fmla="*/ 101 h 160"/>
              <a:gd name="T24" fmla="*/ 157 w 161"/>
              <a:gd name="T25" fmla="*/ 44 h 160"/>
              <a:gd name="T26" fmla="*/ 154 w 161"/>
              <a:gd name="T27" fmla="*/ 42 h 160"/>
              <a:gd name="T28" fmla="*/ 155 w 161"/>
              <a:gd name="T29" fmla="*/ 101 h 160"/>
              <a:gd name="T30" fmla="*/ 149 w 161"/>
              <a:gd name="T31" fmla="*/ 110 h 160"/>
              <a:gd name="T32" fmla="*/ 112 w 161"/>
              <a:gd name="T33" fmla="*/ 119 h 160"/>
              <a:gd name="T34" fmla="*/ 114 w 161"/>
              <a:gd name="T35" fmla="*/ 120 h 160"/>
              <a:gd name="T36" fmla="*/ 134 w 161"/>
              <a:gd name="T37" fmla="*/ 147 h 160"/>
              <a:gd name="T38" fmla="*/ 122 w 161"/>
              <a:gd name="T39" fmla="*/ 151 h 160"/>
              <a:gd name="T40" fmla="*/ 150 w 161"/>
              <a:gd name="T41" fmla="*/ 153 h 160"/>
              <a:gd name="T42" fmla="*/ 150 w 161"/>
              <a:gd name="T43" fmla="*/ 147 h 160"/>
              <a:gd name="T44" fmla="*/ 141 w 161"/>
              <a:gd name="T45" fmla="*/ 114 h 160"/>
              <a:gd name="T46" fmla="*/ 156 w 161"/>
              <a:gd name="T47" fmla="*/ 114 h 160"/>
              <a:gd name="T48" fmla="*/ 150 w 161"/>
              <a:gd name="T49" fmla="*/ 92 h 160"/>
              <a:gd name="T50" fmla="*/ 113 w 161"/>
              <a:gd name="T51" fmla="*/ 50 h 160"/>
              <a:gd name="T52" fmla="*/ 77 w 161"/>
              <a:gd name="T53" fmla="*/ 68 h 160"/>
              <a:gd name="T54" fmla="*/ 118 w 161"/>
              <a:gd name="T55" fmla="*/ 88 h 160"/>
              <a:gd name="T56" fmla="*/ 74 w 161"/>
              <a:gd name="T57" fmla="*/ 147 h 160"/>
              <a:gd name="T58" fmla="*/ 90 w 161"/>
              <a:gd name="T59" fmla="*/ 85 h 160"/>
              <a:gd name="T60" fmla="*/ 32 w 161"/>
              <a:gd name="T61" fmla="*/ 72 h 160"/>
              <a:gd name="T62" fmla="*/ 32 w 161"/>
              <a:gd name="T63" fmla="*/ 71 h 160"/>
              <a:gd name="T64" fmla="*/ 35 w 161"/>
              <a:gd name="T65" fmla="*/ 68 h 160"/>
              <a:gd name="T66" fmla="*/ 50 w 161"/>
              <a:gd name="T67" fmla="*/ 69 h 160"/>
              <a:gd name="T68" fmla="*/ 53 w 161"/>
              <a:gd name="T69" fmla="*/ 69 h 160"/>
              <a:gd name="T70" fmla="*/ 54 w 161"/>
              <a:gd name="T71" fmla="*/ 67 h 160"/>
              <a:gd name="T72" fmla="*/ 54 w 161"/>
              <a:gd name="T73" fmla="*/ 68 h 160"/>
              <a:gd name="T74" fmla="*/ 63 w 161"/>
              <a:gd name="T75" fmla="*/ 62 h 160"/>
              <a:gd name="T76" fmla="*/ 55 w 161"/>
              <a:gd name="T77" fmla="*/ 66 h 160"/>
              <a:gd name="T78" fmla="*/ 55 w 161"/>
              <a:gd name="T79" fmla="*/ 66 h 160"/>
              <a:gd name="T80" fmla="*/ 53 w 161"/>
              <a:gd name="T81" fmla="*/ 68 h 160"/>
              <a:gd name="T82" fmla="*/ 52 w 161"/>
              <a:gd name="T83" fmla="*/ 69 h 160"/>
              <a:gd name="T84" fmla="*/ 35 w 161"/>
              <a:gd name="T85" fmla="*/ 67 h 160"/>
              <a:gd name="T86" fmla="*/ 33 w 161"/>
              <a:gd name="T87" fmla="*/ 68 h 160"/>
              <a:gd name="T88" fmla="*/ 32 w 161"/>
              <a:gd name="T89" fmla="*/ 71 h 160"/>
              <a:gd name="T90" fmla="*/ 0 w 161"/>
              <a:gd name="T91" fmla="*/ 72 h 160"/>
              <a:gd name="T92" fmla="*/ 9 w 161"/>
              <a:gd name="T93" fmla="*/ 85 h 160"/>
              <a:gd name="T94" fmla="*/ 74 w 161"/>
              <a:gd name="T95" fmla="*/ 157 h 160"/>
              <a:gd name="T96" fmla="*/ 96 w 161"/>
              <a:gd name="T97" fmla="*/ 147 h 160"/>
              <a:gd name="T98" fmla="*/ 150 w 161"/>
              <a:gd name="T99" fmla="*/ 92 h 160"/>
              <a:gd name="T100" fmla="*/ 26 w 161"/>
              <a:gd name="T101" fmla="*/ 62 h 160"/>
              <a:gd name="T102" fmla="*/ 16 w 161"/>
              <a:gd name="T103" fmla="*/ 24 h 160"/>
              <a:gd name="T104" fmla="*/ 23 w 161"/>
              <a:gd name="T105" fmla="*/ 24 h 160"/>
              <a:gd name="T106" fmla="*/ 23 w 161"/>
              <a:gd name="T107" fmla="*/ 2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1" h="160">
                <a:moveTo>
                  <a:pt x="59" y="63"/>
                </a:moveTo>
                <a:cubicBezTo>
                  <a:pt x="58" y="63"/>
                  <a:pt x="57" y="64"/>
                  <a:pt x="57" y="64"/>
                </a:cubicBezTo>
                <a:cubicBezTo>
                  <a:pt x="58" y="66"/>
                  <a:pt x="59" y="63"/>
                  <a:pt x="59" y="63"/>
                </a:cubicBezTo>
                <a:close/>
                <a:moveTo>
                  <a:pt x="59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119" y="0"/>
                </a:moveTo>
                <a:cubicBezTo>
                  <a:pt x="128" y="0"/>
                  <a:pt x="135" y="8"/>
                  <a:pt x="135" y="16"/>
                </a:cubicBezTo>
                <a:cubicBezTo>
                  <a:pt x="135" y="26"/>
                  <a:pt x="128" y="34"/>
                  <a:pt x="119" y="34"/>
                </a:cubicBezTo>
                <a:cubicBezTo>
                  <a:pt x="111" y="34"/>
                  <a:pt x="103" y="26"/>
                  <a:pt x="103" y="16"/>
                </a:cubicBezTo>
                <a:cubicBezTo>
                  <a:pt x="103" y="8"/>
                  <a:pt x="111" y="0"/>
                  <a:pt x="119" y="0"/>
                </a:cubicBezTo>
                <a:close/>
                <a:moveTo>
                  <a:pt x="21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5" y="68"/>
                  <a:pt x="25" y="68"/>
                  <a:pt x="25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8"/>
                  <a:pt x="19" y="68"/>
                  <a:pt x="19" y="68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55"/>
                  <a:pt x="19" y="55"/>
                  <a:pt x="19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8"/>
                  <a:pt x="17" y="69"/>
                </a:cubicBezTo>
                <a:cubicBezTo>
                  <a:pt x="17" y="71"/>
                  <a:pt x="19" y="71"/>
                  <a:pt x="21" y="71"/>
                </a:cubicBezTo>
                <a:close/>
                <a:moveTo>
                  <a:pt x="160" y="101"/>
                </a:moveTo>
                <a:cubicBezTo>
                  <a:pt x="158" y="96"/>
                  <a:pt x="158" y="96"/>
                  <a:pt x="158" y="96"/>
                </a:cubicBezTo>
                <a:cubicBezTo>
                  <a:pt x="156" y="77"/>
                  <a:pt x="156" y="77"/>
                  <a:pt x="157" y="44"/>
                </a:cubicBezTo>
                <a:cubicBezTo>
                  <a:pt x="157" y="42"/>
                  <a:pt x="156" y="41"/>
                  <a:pt x="155" y="41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2" y="77"/>
                  <a:pt x="152" y="77"/>
                  <a:pt x="155" y="96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56" y="106"/>
                  <a:pt x="156" y="109"/>
                  <a:pt x="154" y="110"/>
                </a:cubicBezTo>
                <a:cubicBezTo>
                  <a:pt x="152" y="112"/>
                  <a:pt x="149" y="110"/>
                  <a:pt x="149" y="110"/>
                </a:cubicBezTo>
                <a:cubicBezTo>
                  <a:pt x="133" y="106"/>
                  <a:pt x="114" y="116"/>
                  <a:pt x="113" y="116"/>
                </a:cubicBezTo>
                <a:cubicBezTo>
                  <a:pt x="112" y="116"/>
                  <a:pt x="112" y="117"/>
                  <a:pt x="112" y="119"/>
                </a:cubicBezTo>
                <a:cubicBezTo>
                  <a:pt x="112" y="120"/>
                  <a:pt x="113" y="120"/>
                  <a:pt x="114" y="120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6" y="120"/>
                  <a:pt x="124" y="115"/>
                  <a:pt x="134" y="114"/>
                </a:cubicBezTo>
                <a:cubicBezTo>
                  <a:pt x="134" y="147"/>
                  <a:pt x="134" y="147"/>
                  <a:pt x="134" y="147"/>
                </a:cubicBezTo>
                <a:cubicBezTo>
                  <a:pt x="124" y="147"/>
                  <a:pt x="124" y="147"/>
                  <a:pt x="124" y="147"/>
                </a:cubicBezTo>
                <a:cubicBezTo>
                  <a:pt x="123" y="147"/>
                  <a:pt x="122" y="148"/>
                  <a:pt x="122" y="151"/>
                </a:cubicBezTo>
                <a:cubicBezTo>
                  <a:pt x="122" y="152"/>
                  <a:pt x="123" y="153"/>
                  <a:pt x="124" y="153"/>
                </a:cubicBezTo>
                <a:cubicBezTo>
                  <a:pt x="150" y="153"/>
                  <a:pt x="150" y="153"/>
                  <a:pt x="150" y="153"/>
                </a:cubicBezTo>
                <a:cubicBezTo>
                  <a:pt x="151" y="153"/>
                  <a:pt x="152" y="152"/>
                  <a:pt x="152" y="151"/>
                </a:cubicBezTo>
                <a:cubicBezTo>
                  <a:pt x="152" y="148"/>
                  <a:pt x="151" y="147"/>
                  <a:pt x="150" y="147"/>
                </a:cubicBezTo>
                <a:cubicBezTo>
                  <a:pt x="141" y="147"/>
                  <a:pt x="141" y="147"/>
                  <a:pt x="141" y="147"/>
                </a:cubicBezTo>
                <a:cubicBezTo>
                  <a:pt x="141" y="114"/>
                  <a:pt x="141" y="114"/>
                  <a:pt x="141" y="114"/>
                </a:cubicBezTo>
                <a:cubicBezTo>
                  <a:pt x="144" y="114"/>
                  <a:pt x="145" y="114"/>
                  <a:pt x="147" y="115"/>
                </a:cubicBezTo>
                <a:cubicBezTo>
                  <a:pt x="147" y="115"/>
                  <a:pt x="152" y="116"/>
                  <a:pt x="156" y="114"/>
                </a:cubicBezTo>
                <a:cubicBezTo>
                  <a:pt x="160" y="111"/>
                  <a:pt x="161" y="108"/>
                  <a:pt x="160" y="101"/>
                </a:cubicBezTo>
                <a:close/>
                <a:moveTo>
                  <a:pt x="150" y="92"/>
                </a:moveTo>
                <a:cubicBezTo>
                  <a:pt x="149" y="77"/>
                  <a:pt x="145" y="64"/>
                  <a:pt x="144" y="50"/>
                </a:cubicBezTo>
                <a:cubicBezTo>
                  <a:pt x="144" y="30"/>
                  <a:pt x="113" y="30"/>
                  <a:pt x="113" y="50"/>
                </a:cubicBezTo>
                <a:cubicBezTo>
                  <a:pt x="101" y="51"/>
                  <a:pt x="89" y="52"/>
                  <a:pt x="77" y="52"/>
                </a:cubicBezTo>
                <a:cubicBezTo>
                  <a:pt x="66" y="51"/>
                  <a:pt x="66" y="68"/>
                  <a:pt x="77" y="68"/>
                </a:cubicBezTo>
                <a:cubicBezTo>
                  <a:pt x="90" y="69"/>
                  <a:pt x="102" y="68"/>
                  <a:pt x="114" y="66"/>
                </a:cubicBezTo>
                <a:cubicBezTo>
                  <a:pt x="116" y="73"/>
                  <a:pt x="117" y="80"/>
                  <a:pt x="118" y="88"/>
                </a:cubicBezTo>
                <a:cubicBezTo>
                  <a:pt x="92" y="98"/>
                  <a:pt x="77" y="119"/>
                  <a:pt x="74" y="147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74" y="85"/>
                  <a:pt x="74" y="85"/>
                  <a:pt x="74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72"/>
                  <a:pt x="90" y="72"/>
                  <a:pt x="90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69"/>
                  <a:pt x="32" y="68"/>
                  <a:pt x="33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9"/>
                  <a:pt x="35" y="69"/>
                  <a:pt x="35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8"/>
                  <a:pt x="53" y="67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6"/>
                  <a:pt x="68" y="62"/>
                  <a:pt x="63" y="62"/>
                </a:cubicBezTo>
                <a:cubicBezTo>
                  <a:pt x="62" y="62"/>
                  <a:pt x="60" y="63"/>
                  <a:pt x="59" y="63"/>
                </a:cubicBezTo>
                <a:cubicBezTo>
                  <a:pt x="59" y="66"/>
                  <a:pt x="57" y="66"/>
                  <a:pt x="55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4" y="66"/>
                  <a:pt x="54" y="67"/>
                  <a:pt x="53" y="67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9"/>
                  <a:pt x="53" y="69"/>
                  <a:pt x="52" y="69"/>
                </a:cubicBezTo>
                <a:cubicBezTo>
                  <a:pt x="52" y="67"/>
                  <a:pt x="52" y="67"/>
                  <a:pt x="5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8"/>
                  <a:pt x="35" y="68"/>
                  <a:pt x="33" y="68"/>
                </a:cubicBezTo>
                <a:cubicBezTo>
                  <a:pt x="32" y="68"/>
                  <a:pt x="32" y="69"/>
                  <a:pt x="32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2"/>
                  <a:pt x="32" y="72"/>
                  <a:pt x="3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5"/>
                  <a:pt x="0" y="85"/>
                  <a:pt x="0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157"/>
                  <a:pt x="9" y="157"/>
                  <a:pt x="9" y="157"/>
                </a:cubicBezTo>
                <a:cubicBezTo>
                  <a:pt x="74" y="157"/>
                  <a:pt x="74" y="157"/>
                  <a:pt x="74" y="157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5" y="160"/>
                  <a:pt x="93" y="159"/>
                  <a:pt x="96" y="147"/>
                </a:cubicBezTo>
                <a:cubicBezTo>
                  <a:pt x="98" y="125"/>
                  <a:pt x="111" y="111"/>
                  <a:pt x="131" y="106"/>
                </a:cubicBezTo>
                <a:cubicBezTo>
                  <a:pt x="140" y="108"/>
                  <a:pt x="150" y="103"/>
                  <a:pt x="150" y="92"/>
                </a:cubicBezTo>
                <a:close/>
                <a:moveTo>
                  <a:pt x="23" y="24"/>
                </a:moveTo>
                <a:cubicBezTo>
                  <a:pt x="26" y="62"/>
                  <a:pt x="26" y="62"/>
                  <a:pt x="26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24"/>
                  <a:pt x="16" y="24"/>
                  <a:pt x="1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lose/>
                <a:moveTo>
                  <a:pt x="23" y="24"/>
                </a:moveTo>
                <a:cubicBezTo>
                  <a:pt x="23" y="24"/>
                  <a:pt x="23" y="24"/>
                  <a:pt x="23" y="2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14" name="Freeform 95">
            <a:extLst>
              <a:ext uri="{FF2B5EF4-FFF2-40B4-BE49-F238E27FC236}">
                <a16:creationId xmlns:a16="http://schemas.microsoft.com/office/drawing/2014/main" id="{70D6E207-EB72-4C83-B7DE-7A4EDFE6AEBF}"/>
              </a:ext>
            </a:extLst>
          </p:cNvPr>
          <p:cNvSpPr>
            <a:spLocks/>
          </p:cNvSpPr>
          <p:nvPr/>
        </p:nvSpPr>
        <p:spPr bwMode="auto">
          <a:xfrm>
            <a:off x="6359215" y="2277001"/>
            <a:ext cx="449976" cy="449976"/>
          </a:xfrm>
          <a:custGeom>
            <a:avLst/>
            <a:gdLst>
              <a:gd name="T0" fmla="*/ 153 w 160"/>
              <a:gd name="T1" fmla="*/ 0 h 160"/>
              <a:gd name="T2" fmla="*/ 151 w 160"/>
              <a:gd name="T3" fmla="*/ 1 h 160"/>
              <a:gd name="T4" fmla="*/ 148 w 160"/>
              <a:gd name="T5" fmla="*/ 1 h 160"/>
              <a:gd name="T6" fmla="*/ 4 w 160"/>
              <a:gd name="T7" fmla="*/ 85 h 160"/>
              <a:gd name="T8" fmla="*/ 2 w 160"/>
              <a:gd name="T9" fmla="*/ 87 h 160"/>
              <a:gd name="T10" fmla="*/ 1 w 160"/>
              <a:gd name="T11" fmla="*/ 88 h 160"/>
              <a:gd name="T12" fmla="*/ 0 w 160"/>
              <a:gd name="T13" fmla="*/ 90 h 160"/>
              <a:gd name="T14" fmla="*/ 0 w 160"/>
              <a:gd name="T15" fmla="*/ 92 h 160"/>
              <a:gd name="T16" fmla="*/ 0 w 160"/>
              <a:gd name="T17" fmla="*/ 94 h 160"/>
              <a:gd name="T18" fmla="*/ 1 w 160"/>
              <a:gd name="T19" fmla="*/ 96 h 160"/>
              <a:gd name="T20" fmla="*/ 3 w 160"/>
              <a:gd name="T21" fmla="*/ 97 h 160"/>
              <a:gd name="T22" fmla="*/ 4 w 160"/>
              <a:gd name="T23" fmla="*/ 99 h 160"/>
              <a:gd name="T24" fmla="*/ 38 w 160"/>
              <a:gd name="T25" fmla="*/ 112 h 160"/>
              <a:gd name="T26" fmla="*/ 127 w 160"/>
              <a:gd name="T27" fmla="*/ 34 h 160"/>
              <a:gd name="T28" fmla="*/ 128 w 160"/>
              <a:gd name="T29" fmla="*/ 33 h 160"/>
              <a:gd name="T30" fmla="*/ 128 w 160"/>
              <a:gd name="T31" fmla="*/ 33 h 160"/>
              <a:gd name="T32" fmla="*/ 129 w 160"/>
              <a:gd name="T33" fmla="*/ 34 h 160"/>
              <a:gd name="T34" fmla="*/ 130 w 160"/>
              <a:gd name="T35" fmla="*/ 35 h 160"/>
              <a:gd name="T36" fmla="*/ 130 w 160"/>
              <a:gd name="T37" fmla="*/ 36 h 160"/>
              <a:gd name="T38" fmla="*/ 130 w 160"/>
              <a:gd name="T39" fmla="*/ 36 h 160"/>
              <a:gd name="T40" fmla="*/ 55 w 160"/>
              <a:gd name="T41" fmla="*/ 128 h 160"/>
              <a:gd name="T42" fmla="*/ 55 w 160"/>
              <a:gd name="T43" fmla="*/ 153 h 160"/>
              <a:gd name="T44" fmla="*/ 55 w 160"/>
              <a:gd name="T45" fmla="*/ 155 h 160"/>
              <a:gd name="T46" fmla="*/ 56 w 160"/>
              <a:gd name="T47" fmla="*/ 157 h 160"/>
              <a:gd name="T48" fmla="*/ 58 w 160"/>
              <a:gd name="T49" fmla="*/ 159 h 160"/>
              <a:gd name="T50" fmla="*/ 60 w 160"/>
              <a:gd name="T51" fmla="*/ 160 h 160"/>
              <a:gd name="T52" fmla="*/ 62 w 160"/>
              <a:gd name="T53" fmla="*/ 160 h 160"/>
              <a:gd name="T54" fmla="*/ 64 w 160"/>
              <a:gd name="T55" fmla="*/ 160 h 160"/>
              <a:gd name="T56" fmla="*/ 66 w 160"/>
              <a:gd name="T57" fmla="*/ 159 h 160"/>
              <a:gd name="T58" fmla="*/ 68 w 160"/>
              <a:gd name="T59" fmla="*/ 158 h 160"/>
              <a:gd name="T60" fmla="*/ 88 w 160"/>
              <a:gd name="T61" fmla="*/ 134 h 160"/>
              <a:gd name="T62" fmla="*/ 126 w 160"/>
              <a:gd name="T63" fmla="*/ 150 h 160"/>
              <a:gd name="T64" fmla="*/ 128 w 160"/>
              <a:gd name="T65" fmla="*/ 150 h 160"/>
              <a:gd name="T66" fmla="*/ 131 w 160"/>
              <a:gd name="T67" fmla="*/ 150 h 160"/>
              <a:gd name="T68" fmla="*/ 133 w 160"/>
              <a:gd name="T69" fmla="*/ 149 h 160"/>
              <a:gd name="T70" fmla="*/ 135 w 160"/>
              <a:gd name="T71" fmla="*/ 148 h 160"/>
              <a:gd name="T72" fmla="*/ 136 w 160"/>
              <a:gd name="T73" fmla="*/ 147 h 160"/>
              <a:gd name="T74" fmla="*/ 136 w 160"/>
              <a:gd name="T75" fmla="*/ 146 h 160"/>
              <a:gd name="T76" fmla="*/ 137 w 160"/>
              <a:gd name="T77" fmla="*/ 144 h 160"/>
              <a:gd name="T78" fmla="*/ 160 w 160"/>
              <a:gd name="T79" fmla="*/ 10 h 160"/>
              <a:gd name="T80" fmla="*/ 160 w 160"/>
              <a:gd name="T81" fmla="*/ 7 h 160"/>
              <a:gd name="T82" fmla="*/ 159 w 160"/>
              <a:gd name="T83" fmla="*/ 5 h 160"/>
              <a:gd name="T84" fmla="*/ 158 w 160"/>
              <a:gd name="T85" fmla="*/ 3 h 160"/>
              <a:gd name="T86" fmla="*/ 156 w 160"/>
              <a:gd name="T87" fmla="*/ 2 h 160"/>
              <a:gd name="T88" fmla="*/ 155 w 160"/>
              <a:gd name="T89" fmla="*/ 1 h 160"/>
              <a:gd name="T90" fmla="*/ 153 w 160"/>
              <a:gd name="T91" fmla="*/ 0 h 160"/>
              <a:gd name="T92" fmla="*/ 153 w 160"/>
              <a:gd name="T93" fmla="*/ 0 h 160"/>
              <a:gd name="T94" fmla="*/ 153 w 160"/>
              <a:gd name="T9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60">
                <a:moveTo>
                  <a:pt x="153" y="0"/>
                </a:moveTo>
                <a:lnTo>
                  <a:pt x="151" y="1"/>
                </a:lnTo>
                <a:lnTo>
                  <a:pt x="148" y="1"/>
                </a:lnTo>
                <a:lnTo>
                  <a:pt x="4" y="85"/>
                </a:lnTo>
                <a:lnTo>
                  <a:pt x="2" y="87"/>
                </a:lnTo>
                <a:lnTo>
                  <a:pt x="1" y="88"/>
                </a:lnTo>
                <a:lnTo>
                  <a:pt x="0" y="90"/>
                </a:lnTo>
                <a:lnTo>
                  <a:pt x="0" y="92"/>
                </a:lnTo>
                <a:lnTo>
                  <a:pt x="0" y="94"/>
                </a:lnTo>
                <a:lnTo>
                  <a:pt x="1" y="96"/>
                </a:lnTo>
                <a:lnTo>
                  <a:pt x="3" y="97"/>
                </a:lnTo>
                <a:lnTo>
                  <a:pt x="4" y="99"/>
                </a:lnTo>
                <a:lnTo>
                  <a:pt x="38" y="112"/>
                </a:lnTo>
                <a:lnTo>
                  <a:pt x="127" y="34"/>
                </a:lnTo>
                <a:lnTo>
                  <a:pt x="128" y="33"/>
                </a:lnTo>
                <a:lnTo>
                  <a:pt x="128" y="33"/>
                </a:lnTo>
                <a:lnTo>
                  <a:pt x="129" y="34"/>
                </a:lnTo>
                <a:lnTo>
                  <a:pt x="130" y="35"/>
                </a:lnTo>
                <a:lnTo>
                  <a:pt x="130" y="36"/>
                </a:lnTo>
                <a:lnTo>
                  <a:pt x="130" y="36"/>
                </a:lnTo>
                <a:lnTo>
                  <a:pt x="55" y="128"/>
                </a:lnTo>
                <a:lnTo>
                  <a:pt x="55" y="153"/>
                </a:lnTo>
                <a:lnTo>
                  <a:pt x="55" y="155"/>
                </a:lnTo>
                <a:lnTo>
                  <a:pt x="56" y="157"/>
                </a:lnTo>
                <a:lnTo>
                  <a:pt x="58" y="159"/>
                </a:lnTo>
                <a:lnTo>
                  <a:pt x="60" y="160"/>
                </a:lnTo>
                <a:lnTo>
                  <a:pt x="62" y="160"/>
                </a:lnTo>
                <a:lnTo>
                  <a:pt x="64" y="160"/>
                </a:lnTo>
                <a:lnTo>
                  <a:pt x="66" y="159"/>
                </a:lnTo>
                <a:lnTo>
                  <a:pt x="68" y="158"/>
                </a:lnTo>
                <a:lnTo>
                  <a:pt x="88" y="134"/>
                </a:lnTo>
                <a:lnTo>
                  <a:pt x="126" y="150"/>
                </a:lnTo>
                <a:lnTo>
                  <a:pt x="128" y="150"/>
                </a:lnTo>
                <a:lnTo>
                  <a:pt x="131" y="150"/>
                </a:lnTo>
                <a:lnTo>
                  <a:pt x="133" y="149"/>
                </a:lnTo>
                <a:lnTo>
                  <a:pt x="135" y="148"/>
                </a:lnTo>
                <a:lnTo>
                  <a:pt x="136" y="147"/>
                </a:lnTo>
                <a:lnTo>
                  <a:pt x="136" y="146"/>
                </a:lnTo>
                <a:lnTo>
                  <a:pt x="137" y="144"/>
                </a:lnTo>
                <a:lnTo>
                  <a:pt x="160" y="10"/>
                </a:lnTo>
                <a:lnTo>
                  <a:pt x="160" y="7"/>
                </a:lnTo>
                <a:lnTo>
                  <a:pt x="159" y="5"/>
                </a:lnTo>
                <a:lnTo>
                  <a:pt x="158" y="3"/>
                </a:lnTo>
                <a:lnTo>
                  <a:pt x="156" y="2"/>
                </a:lnTo>
                <a:lnTo>
                  <a:pt x="155" y="1"/>
                </a:lnTo>
                <a:lnTo>
                  <a:pt x="153" y="0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8F26D6-18C1-477E-9726-F5A7A7F532B4}"/>
              </a:ext>
            </a:extLst>
          </p:cNvPr>
          <p:cNvGrpSpPr/>
          <p:nvPr/>
        </p:nvGrpSpPr>
        <p:grpSpPr>
          <a:xfrm>
            <a:off x="6918508" y="2196593"/>
            <a:ext cx="4135315" cy="958735"/>
            <a:chOff x="6532543" y="5405049"/>
            <a:chExt cx="4135315" cy="9587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164540F-94EF-4527-9E97-87DF71A16F71}"/>
                </a:ext>
              </a:extLst>
            </p:cNvPr>
            <p:cNvSpPr/>
            <p:nvPr/>
          </p:nvSpPr>
          <p:spPr>
            <a:xfrm>
              <a:off x="6532544" y="5405049"/>
              <a:ext cx="22948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Lato Bold" panose="020F0502020204030203" pitchFamily="34" charset="0"/>
                  <a:cs typeface="Lato Bold" panose="020F0502020204030203" pitchFamily="34" charset="0"/>
                </a:rPr>
                <a:t>Pre-processing: 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Bold" panose="020F0502020204030203" pitchFamily="34" charset="0"/>
                <a:cs typeface="Lato Bold" panose="020F0502020204030203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2832DA1-75A6-45BE-8507-D161DE1E3FE2}"/>
                </a:ext>
              </a:extLst>
            </p:cNvPr>
            <p:cNvSpPr txBox="1"/>
            <p:nvPr/>
          </p:nvSpPr>
          <p:spPr>
            <a:xfrm>
              <a:off x="6532543" y="5835434"/>
              <a:ext cx="4135315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it-IT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Creazione di geometrie e della griglia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FF8B5BFD-65A8-4154-8251-B0FF0D9B3964}"/>
              </a:ext>
            </a:extLst>
          </p:cNvPr>
          <p:cNvSpPr/>
          <p:nvPr/>
        </p:nvSpPr>
        <p:spPr>
          <a:xfrm>
            <a:off x="7006276" y="5214408"/>
            <a:ext cx="229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Bold" panose="020F0502020204030203" pitchFamily="34" charset="0"/>
                <a:cs typeface="Lato Bold" panose="020F0502020204030203" pitchFamily="34" charset="0"/>
              </a:rPr>
              <a:t>Post-processing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02278B-CDE6-49AC-B6A7-139E5CB2ACF8}"/>
              </a:ext>
            </a:extLst>
          </p:cNvPr>
          <p:cNvSpPr txBox="1"/>
          <p:nvPr/>
        </p:nvSpPr>
        <p:spPr>
          <a:xfrm>
            <a:off x="7018051" y="5707282"/>
            <a:ext cx="4047548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Visualizzazione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analisi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dei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risultati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validazione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pic>
        <p:nvPicPr>
          <p:cNvPr id="3074" name="Picture 2" descr="CFD numerical methodology flow chart | Download Scientific Diagram">
            <a:extLst>
              <a:ext uri="{FF2B5EF4-FFF2-40B4-BE49-F238E27FC236}">
                <a16:creationId xmlns:a16="http://schemas.microsoft.com/office/drawing/2014/main" id="{51D65FA8-0A42-B1E4-2D05-AB8BCEE7D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29" y="441435"/>
            <a:ext cx="4292150" cy="623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E80CE755-D524-94F8-0D7A-2E7EBFAA3DFC}"/>
              </a:ext>
            </a:extLst>
          </p:cNvPr>
          <p:cNvSpPr/>
          <p:nvPr/>
        </p:nvSpPr>
        <p:spPr>
          <a:xfrm>
            <a:off x="2751017" y="462456"/>
            <a:ext cx="2039007" cy="607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id="{04E16158-C32F-B27E-380B-C24604BA8CB2}"/>
              </a:ext>
            </a:extLst>
          </p:cNvPr>
          <p:cNvSpPr/>
          <p:nvPr/>
        </p:nvSpPr>
        <p:spPr>
          <a:xfrm>
            <a:off x="6918509" y="3425200"/>
            <a:ext cx="229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Lato Bold" panose="020F0502020204030203" pitchFamily="34" charset="0"/>
                <a:cs typeface="Lato Bold" panose="020F0502020204030203" pitchFamily="34" charset="0"/>
              </a:rPr>
              <a:t>Solver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B5EB2DDA-4BA1-D96A-A547-D7A98B11DDCC}"/>
              </a:ext>
            </a:extLst>
          </p:cNvPr>
          <p:cNvSpPr txBox="1"/>
          <p:nvPr/>
        </p:nvSpPr>
        <p:spPr>
          <a:xfrm>
            <a:off x="6918508" y="3888553"/>
            <a:ext cx="4292150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Settaggio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dei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parametri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di input,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scelta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degli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algoritmi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di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risoluzione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e 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criteri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di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convergenza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7" name="Elemento grafico 26" descr="Grafico decisioni con riempimento a tinta unita">
            <a:extLst>
              <a:ext uri="{FF2B5EF4-FFF2-40B4-BE49-F238E27FC236}">
                <a16:creationId xmlns:a16="http://schemas.microsoft.com/office/drawing/2014/main" id="{7BE0F755-731C-8DA5-92E8-6DFBFA80A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3690" y="3514288"/>
            <a:ext cx="654818" cy="654818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F00973FC-180E-7546-F3D0-1E44D51A2863}"/>
              </a:ext>
            </a:extLst>
          </p:cNvPr>
          <p:cNvSpPr/>
          <p:nvPr/>
        </p:nvSpPr>
        <p:spPr>
          <a:xfrm>
            <a:off x="3421117" y="1468120"/>
            <a:ext cx="945931" cy="3098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408D442-22E9-A5D6-E67F-B0E129E14E2C}"/>
              </a:ext>
            </a:extLst>
          </p:cNvPr>
          <p:cNvSpPr/>
          <p:nvPr/>
        </p:nvSpPr>
        <p:spPr>
          <a:xfrm>
            <a:off x="921757" y="2171788"/>
            <a:ext cx="2087358" cy="2720252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EB115981-CA48-5C9B-6ADE-B5AC55212415}"/>
              </a:ext>
            </a:extLst>
          </p:cNvPr>
          <p:cNvSpPr/>
          <p:nvPr/>
        </p:nvSpPr>
        <p:spPr>
          <a:xfrm>
            <a:off x="3495645" y="3063226"/>
            <a:ext cx="805845" cy="6400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037520B-77C6-C008-0F6A-A6B8E614CE5E}"/>
              </a:ext>
            </a:extLst>
          </p:cNvPr>
          <p:cNvSpPr/>
          <p:nvPr/>
        </p:nvSpPr>
        <p:spPr>
          <a:xfrm>
            <a:off x="1356359" y="6080759"/>
            <a:ext cx="1127761" cy="495913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3C6701F-7DA6-09C6-7307-4CA3EF2AEC55}"/>
              </a:ext>
            </a:extLst>
          </p:cNvPr>
          <p:cNvSpPr/>
          <p:nvPr/>
        </p:nvSpPr>
        <p:spPr>
          <a:xfrm>
            <a:off x="3367597" y="4637476"/>
            <a:ext cx="1059623" cy="4425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25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9" grpId="0"/>
      <p:bldP spid="21" grpId="0"/>
      <p:bldP spid="22" grpId="0"/>
      <p:bldP spid="23" grpId="0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immagine 4">
            <a:extLst>
              <a:ext uri="{FF2B5EF4-FFF2-40B4-BE49-F238E27FC236}">
                <a16:creationId xmlns:a16="http://schemas.microsoft.com/office/drawing/2014/main" id="{06718AA7-B3FF-0F14-1263-7FE6471FDC0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8" b="15628"/>
          <a:stretch>
            <a:fillRect/>
          </a:stretch>
        </p:blipFill>
        <p:spPr>
          <a:xfrm>
            <a:off x="314814" y="4605683"/>
            <a:ext cx="3663397" cy="2135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Segnaposto contenuto 4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68F536D8-3B6D-43FF-63DF-4D77915BBA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4" b="6488"/>
          <a:stretch/>
        </p:blipFill>
        <p:spPr>
          <a:xfrm>
            <a:off x="8211361" y="1756280"/>
            <a:ext cx="3848003" cy="2307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86363FB-CE68-4FA5-BF77-490BC1BE5022}"/>
              </a:ext>
            </a:extLst>
          </p:cNvPr>
          <p:cNvSpPr txBox="1"/>
          <p:nvPr/>
        </p:nvSpPr>
        <p:spPr>
          <a:xfrm>
            <a:off x="356320" y="585755"/>
            <a:ext cx="8441200" cy="12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 err="1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Analisi</a:t>
            </a:r>
            <a:r>
              <a:rPr lang="en-US" sz="4000" i="0" u="none" strike="noStrike" dirty="0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Numerica</a:t>
            </a:r>
            <a:r>
              <a:rPr lang="en-US" sz="4000" i="0" u="none" strike="noStrike" dirty="0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di </a:t>
            </a:r>
            <a:r>
              <a:rPr lang="en-US" sz="4000" i="0" u="none" strike="noStrike" dirty="0" err="1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strutture</a:t>
            </a:r>
            <a:r>
              <a:rPr lang="en-US" sz="4000" i="0" u="none" strike="noStrike" dirty="0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i="0" u="none" strike="noStrike" dirty="0" err="1">
                <a:solidFill>
                  <a:schemeClr val="tx2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marittime</a:t>
            </a:r>
            <a:endParaRPr lang="en-US" sz="4000" dirty="0">
              <a:solidFill>
                <a:schemeClr val="tx2"/>
              </a:solidFill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4C3E071-650D-4903-9B25-320BBBA926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588" y="2114551"/>
            <a:ext cx="4029075" cy="4027488"/>
          </a:xfrm>
          <a:prstGeom prst="ellipse">
            <a:avLst/>
          </a:prstGeom>
          <a:noFill/>
          <a:ln w="19050" cap="rnd">
            <a:solidFill>
              <a:schemeClr val="accent3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id="{57987041-4FF0-4BA4-A1CE-814A987A0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3775" y="2870201"/>
            <a:ext cx="2552700" cy="25495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22FF165-7D21-464E-9CA7-B003A4C560A6}"/>
              </a:ext>
            </a:extLst>
          </p:cNvPr>
          <p:cNvSpPr>
            <a:spLocks/>
          </p:cNvSpPr>
          <p:nvPr/>
        </p:nvSpPr>
        <p:spPr bwMode="auto">
          <a:xfrm>
            <a:off x="5964619" y="1960714"/>
            <a:ext cx="215138" cy="309262"/>
          </a:xfrm>
          <a:custGeom>
            <a:avLst/>
            <a:gdLst>
              <a:gd name="connsiteX0" fmla="*/ 0 w 177800"/>
              <a:gd name="connsiteY0" fmla="*/ 0 h 255588"/>
              <a:gd name="connsiteX1" fmla="*/ 177800 w 177800"/>
              <a:gd name="connsiteY1" fmla="*/ 128041 h 255588"/>
              <a:gd name="connsiteX2" fmla="*/ 175684 w 177800"/>
              <a:gd name="connsiteY2" fmla="*/ 128041 h 255588"/>
              <a:gd name="connsiteX3" fmla="*/ 174786 w 177800"/>
              <a:gd name="connsiteY3" fmla="*/ 128041 h 255588"/>
              <a:gd name="connsiteX4" fmla="*/ 173459 w 177800"/>
              <a:gd name="connsiteY4" fmla="*/ 129009 h 255588"/>
              <a:gd name="connsiteX5" fmla="*/ 0 w 177800"/>
              <a:gd name="connsiteY5" fmla="*/ 255588 h 255588"/>
              <a:gd name="connsiteX6" fmla="*/ 0 w 177800"/>
              <a:gd name="connsiteY6" fmla="*/ 170880 h 255588"/>
              <a:gd name="connsiteX7" fmla="*/ 0 w 177800"/>
              <a:gd name="connsiteY7" fmla="*/ 130175 h 255588"/>
              <a:gd name="connsiteX8" fmla="*/ 0 w 177800"/>
              <a:gd name="connsiteY8" fmla="*/ 129143 h 255588"/>
              <a:gd name="connsiteX9" fmla="*/ 0 w 177800"/>
              <a:gd name="connsiteY9" fmla="*/ 128141 h 255588"/>
              <a:gd name="connsiteX10" fmla="*/ 0 w 177800"/>
              <a:gd name="connsiteY10" fmla="*/ 0 h 25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800" h="255588">
                <a:moveTo>
                  <a:pt x="0" y="0"/>
                </a:moveTo>
                <a:cubicBezTo>
                  <a:pt x="0" y="0"/>
                  <a:pt x="0" y="0"/>
                  <a:pt x="177800" y="128041"/>
                </a:cubicBezTo>
                <a:cubicBezTo>
                  <a:pt x="177800" y="128041"/>
                  <a:pt x="177800" y="128041"/>
                  <a:pt x="175684" y="128041"/>
                </a:cubicBezTo>
                <a:lnTo>
                  <a:pt x="174786" y="128041"/>
                </a:lnTo>
                <a:lnTo>
                  <a:pt x="173459" y="129009"/>
                </a:lnTo>
                <a:cubicBezTo>
                  <a:pt x="165199" y="135037"/>
                  <a:pt x="132159" y="159147"/>
                  <a:pt x="0" y="255588"/>
                </a:cubicBezTo>
                <a:cubicBezTo>
                  <a:pt x="0" y="255588"/>
                  <a:pt x="0" y="255588"/>
                  <a:pt x="0" y="170880"/>
                </a:cubicBezTo>
                <a:lnTo>
                  <a:pt x="0" y="130175"/>
                </a:lnTo>
                <a:lnTo>
                  <a:pt x="0" y="129143"/>
                </a:lnTo>
                <a:lnTo>
                  <a:pt x="0" y="128141"/>
                </a:lnTo>
                <a:cubicBezTo>
                  <a:pt x="0" y="122039"/>
                  <a:pt x="0" y="97631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ABC9B15-4067-43BF-AB25-0827D3354D58}"/>
              </a:ext>
            </a:extLst>
          </p:cNvPr>
          <p:cNvSpPr>
            <a:spLocks/>
          </p:cNvSpPr>
          <p:nvPr/>
        </p:nvSpPr>
        <p:spPr bwMode="auto">
          <a:xfrm>
            <a:off x="5991439" y="5988368"/>
            <a:ext cx="217059" cy="307341"/>
          </a:xfrm>
          <a:custGeom>
            <a:avLst/>
            <a:gdLst>
              <a:gd name="connsiteX0" fmla="*/ 179387 w 179387"/>
              <a:gd name="connsiteY0" fmla="*/ 0 h 254001"/>
              <a:gd name="connsiteX1" fmla="*/ 179387 w 179387"/>
              <a:gd name="connsiteY1" fmla="*/ 82244 h 254001"/>
              <a:gd name="connsiteX2" fmla="*/ 179387 w 179387"/>
              <a:gd name="connsiteY2" fmla="*/ 122238 h 254001"/>
              <a:gd name="connsiteX3" fmla="*/ 179387 w 179387"/>
              <a:gd name="connsiteY3" fmla="*/ 122767 h 254001"/>
              <a:gd name="connsiteX4" fmla="*/ 179387 w 179387"/>
              <a:gd name="connsiteY4" fmla="*/ 124297 h 254001"/>
              <a:gd name="connsiteX5" fmla="*/ 179387 w 179387"/>
              <a:gd name="connsiteY5" fmla="*/ 254001 h 254001"/>
              <a:gd name="connsiteX6" fmla="*/ 0 w 179387"/>
              <a:gd name="connsiteY6" fmla="*/ 126489 h 254001"/>
              <a:gd name="connsiteX7" fmla="*/ 2135 w 179387"/>
              <a:gd name="connsiteY7" fmla="*/ 124363 h 254001"/>
              <a:gd name="connsiteX8" fmla="*/ 3835 w 179387"/>
              <a:gd name="connsiteY8" fmla="*/ 124416 h 254001"/>
              <a:gd name="connsiteX9" fmla="*/ 5929 w 179387"/>
              <a:gd name="connsiteY9" fmla="*/ 122932 h 254001"/>
              <a:gd name="connsiteX10" fmla="*/ 179387 w 179387"/>
              <a:gd name="connsiteY10" fmla="*/ 0 h 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387" h="254001">
                <a:moveTo>
                  <a:pt x="179387" y="0"/>
                </a:moveTo>
                <a:cubicBezTo>
                  <a:pt x="179387" y="0"/>
                  <a:pt x="179387" y="0"/>
                  <a:pt x="179387" y="82244"/>
                </a:cubicBezTo>
                <a:lnTo>
                  <a:pt x="179387" y="122238"/>
                </a:lnTo>
                <a:lnTo>
                  <a:pt x="179387" y="122767"/>
                </a:lnTo>
                <a:lnTo>
                  <a:pt x="179387" y="124297"/>
                </a:lnTo>
                <a:cubicBezTo>
                  <a:pt x="179387" y="130473"/>
                  <a:pt x="179387" y="155179"/>
                  <a:pt x="179387" y="254001"/>
                </a:cubicBezTo>
                <a:cubicBezTo>
                  <a:pt x="179387" y="254001"/>
                  <a:pt x="179387" y="254001"/>
                  <a:pt x="0" y="126489"/>
                </a:cubicBezTo>
                <a:cubicBezTo>
                  <a:pt x="0" y="126489"/>
                  <a:pt x="0" y="126489"/>
                  <a:pt x="2135" y="124363"/>
                </a:cubicBezTo>
                <a:lnTo>
                  <a:pt x="3835" y="124416"/>
                </a:lnTo>
                <a:lnTo>
                  <a:pt x="5929" y="122932"/>
                </a:lnTo>
                <a:cubicBezTo>
                  <a:pt x="14189" y="117079"/>
                  <a:pt x="47228" y="93663"/>
                  <a:pt x="1793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D5F5BBA-1CA6-483F-8AEC-910238F9CE9A}"/>
              </a:ext>
            </a:extLst>
          </p:cNvPr>
          <p:cNvSpPr>
            <a:spLocks/>
          </p:cNvSpPr>
          <p:nvPr/>
        </p:nvSpPr>
        <p:spPr bwMode="auto">
          <a:xfrm>
            <a:off x="7940993" y="4007064"/>
            <a:ext cx="307339" cy="217060"/>
          </a:xfrm>
          <a:custGeom>
            <a:avLst/>
            <a:gdLst>
              <a:gd name="connsiteX0" fmla="*/ 0 w 253999"/>
              <a:gd name="connsiteY0" fmla="*/ 0 h 179388"/>
              <a:gd name="connsiteX1" fmla="*/ 82244 w 253999"/>
              <a:gd name="connsiteY1" fmla="*/ 0 h 179388"/>
              <a:gd name="connsiteX2" fmla="*/ 122237 w 253999"/>
              <a:gd name="connsiteY2" fmla="*/ 0 h 179388"/>
              <a:gd name="connsiteX3" fmla="*/ 122767 w 253999"/>
              <a:gd name="connsiteY3" fmla="*/ 0 h 179388"/>
              <a:gd name="connsiteX4" fmla="*/ 124296 w 253999"/>
              <a:gd name="connsiteY4" fmla="*/ 0 h 179388"/>
              <a:gd name="connsiteX5" fmla="*/ 253999 w 253999"/>
              <a:gd name="connsiteY5" fmla="*/ 0 h 179388"/>
              <a:gd name="connsiteX6" fmla="*/ 126488 w 253999"/>
              <a:gd name="connsiteY6" fmla="*/ 179388 h 179388"/>
              <a:gd name="connsiteX7" fmla="*/ 124362 w 253999"/>
              <a:gd name="connsiteY7" fmla="*/ 177253 h 179388"/>
              <a:gd name="connsiteX8" fmla="*/ 124411 w 253999"/>
              <a:gd name="connsiteY8" fmla="*/ 175546 h 179388"/>
              <a:gd name="connsiteX9" fmla="*/ 122932 w 253999"/>
              <a:gd name="connsiteY9" fmla="*/ 173460 h 179388"/>
              <a:gd name="connsiteX10" fmla="*/ 0 w 253999"/>
              <a:gd name="connsiteY10" fmla="*/ 0 h 17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3999" h="179388">
                <a:moveTo>
                  <a:pt x="0" y="0"/>
                </a:moveTo>
                <a:cubicBezTo>
                  <a:pt x="0" y="0"/>
                  <a:pt x="0" y="0"/>
                  <a:pt x="82244" y="0"/>
                </a:cubicBezTo>
                <a:lnTo>
                  <a:pt x="122237" y="0"/>
                </a:lnTo>
                <a:lnTo>
                  <a:pt x="122767" y="0"/>
                </a:lnTo>
                <a:lnTo>
                  <a:pt x="124296" y="0"/>
                </a:lnTo>
                <a:cubicBezTo>
                  <a:pt x="130472" y="0"/>
                  <a:pt x="155178" y="0"/>
                  <a:pt x="253999" y="0"/>
                </a:cubicBezTo>
                <a:cubicBezTo>
                  <a:pt x="253999" y="0"/>
                  <a:pt x="253999" y="0"/>
                  <a:pt x="126488" y="179388"/>
                </a:cubicBezTo>
                <a:cubicBezTo>
                  <a:pt x="126488" y="179388"/>
                  <a:pt x="126488" y="179388"/>
                  <a:pt x="124362" y="177253"/>
                </a:cubicBezTo>
                <a:lnTo>
                  <a:pt x="124411" y="175546"/>
                </a:lnTo>
                <a:lnTo>
                  <a:pt x="122932" y="173460"/>
                </a:lnTo>
                <a:cubicBezTo>
                  <a:pt x="117079" y="165200"/>
                  <a:pt x="93663" y="13216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384FB0FF-B352-4ADD-96B1-F16DD57DC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835" y="2420463"/>
            <a:ext cx="852170" cy="85217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24135EE6-E524-4924-86B5-4DB554DC4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346" y="4977526"/>
            <a:ext cx="852170" cy="853917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7" name="Rectangle 17">
            <a:extLst>
              <a:ext uri="{FF2B5EF4-FFF2-40B4-BE49-F238E27FC236}">
                <a16:creationId xmlns:a16="http://schemas.microsoft.com/office/drawing/2014/main" id="{404B67F7-EFF8-4FD6-A83C-72B276845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2637" y="2420463"/>
            <a:ext cx="852170" cy="852170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8" name="Rectangle 18">
            <a:extLst>
              <a:ext uri="{FF2B5EF4-FFF2-40B4-BE49-F238E27FC236}">
                <a16:creationId xmlns:a16="http://schemas.microsoft.com/office/drawing/2014/main" id="{29CFD450-A8EE-4BEA-AA00-D43637C73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485" y="4977526"/>
            <a:ext cx="852170" cy="853917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lt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87E8428-880F-488A-AFAD-FF72973F5D6D}"/>
              </a:ext>
            </a:extLst>
          </p:cNvPr>
          <p:cNvSpPr>
            <a:spLocks/>
          </p:cNvSpPr>
          <p:nvPr/>
        </p:nvSpPr>
        <p:spPr bwMode="auto">
          <a:xfrm rot="10800000">
            <a:off x="3912712" y="4034847"/>
            <a:ext cx="307339" cy="217060"/>
          </a:xfrm>
          <a:custGeom>
            <a:avLst/>
            <a:gdLst>
              <a:gd name="connsiteX0" fmla="*/ 0 w 253999"/>
              <a:gd name="connsiteY0" fmla="*/ 0 h 179388"/>
              <a:gd name="connsiteX1" fmla="*/ 82244 w 253999"/>
              <a:gd name="connsiteY1" fmla="*/ 0 h 179388"/>
              <a:gd name="connsiteX2" fmla="*/ 122237 w 253999"/>
              <a:gd name="connsiteY2" fmla="*/ 0 h 179388"/>
              <a:gd name="connsiteX3" fmla="*/ 122767 w 253999"/>
              <a:gd name="connsiteY3" fmla="*/ 0 h 179388"/>
              <a:gd name="connsiteX4" fmla="*/ 124296 w 253999"/>
              <a:gd name="connsiteY4" fmla="*/ 0 h 179388"/>
              <a:gd name="connsiteX5" fmla="*/ 253999 w 253999"/>
              <a:gd name="connsiteY5" fmla="*/ 0 h 179388"/>
              <a:gd name="connsiteX6" fmla="*/ 126488 w 253999"/>
              <a:gd name="connsiteY6" fmla="*/ 179388 h 179388"/>
              <a:gd name="connsiteX7" fmla="*/ 124362 w 253999"/>
              <a:gd name="connsiteY7" fmla="*/ 177253 h 179388"/>
              <a:gd name="connsiteX8" fmla="*/ 124411 w 253999"/>
              <a:gd name="connsiteY8" fmla="*/ 175546 h 179388"/>
              <a:gd name="connsiteX9" fmla="*/ 122932 w 253999"/>
              <a:gd name="connsiteY9" fmla="*/ 173460 h 179388"/>
              <a:gd name="connsiteX10" fmla="*/ 0 w 253999"/>
              <a:gd name="connsiteY10" fmla="*/ 0 h 179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3999" h="179388">
                <a:moveTo>
                  <a:pt x="0" y="0"/>
                </a:moveTo>
                <a:cubicBezTo>
                  <a:pt x="0" y="0"/>
                  <a:pt x="0" y="0"/>
                  <a:pt x="82244" y="0"/>
                </a:cubicBezTo>
                <a:lnTo>
                  <a:pt x="122237" y="0"/>
                </a:lnTo>
                <a:lnTo>
                  <a:pt x="122767" y="0"/>
                </a:lnTo>
                <a:lnTo>
                  <a:pt x="124296" y="0"/>
                </a:lnTo>
                <a:cubicBezTo>
                  <a:pt x="130472" y="0"/>
                  <a:pt x="155178" y="0"/>
                  <a:pt x="253999" y="0"/>
                </a:cubicBezTo>
                <a:cubicBezTo>
                  <a:pt x="253999" y="0"/>
                  <a:pt x="253999" y="0"/>
                  <a:pt x="126488" y="179388"/>
                </a:cubicBezTo>
                <a:cubicBezTo>
                  <a:pt x="126488" y="179388"/>
                  <a:pt x="126488" y="179388"/>
                  <a:pt x="124362" y="177253"/>
                </a:cubicBezTo>
                <a:lnTo>
                  <a:pt x="124411" y="175546"/>
                </a:lnTo>
                <a:lnTo>
                  <a:pt x="122932" y="173460"/>
                </a:lnTo>
                <a:cubicBezTo>
                  <a:pt x="117079" y="165200"/>
                  <a:pt x="93663" y="13216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2838A6D-7C37-4CF5-8D27-3F7CFFECED41}"/>
              </a:ext>
            </a:extLst>
          </p:cNvPr>
          <p:cNvSpPr txBox="1"/>
          <p:nvPr/>
        </p:nvSpPr>
        <p:spPr>
          <a:xfrm>
            <a:off x="5177058" y="3686777"/>
            <a:ext cx="1837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dirty="0" err="1">
                <a:solidFill>
                  <a:schemeClr val="bg1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Procedura</a:t>
            </a:r>
            <a:r>
              <a:rPr lang="en-US" sz="2400" dirty="0">
                <a:solidFill>
                  <a:schemeClr val="bg1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 di </a:t>
            </a:r>
            <a:r>
              <a:rPr lang="en-US" sz="2400" dirty="0" err="1">
                <a:solidFill>
                  <a:schemeClr val="bg1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calcolo</a:t>
            </a:r>
            <a:endParaRPr lang="en-US" sz="2400" dirty="0">
              <a:solidFill>
                <a:schemeClr val="bg1"/>
              </a:solidFill>
              <a:latin typeface="+mj-lt"/>
              <a:ea typeface="Roboto Black" pitchFamily="2" charset="0"/>
              <a:cs typeface="Open Sans" panose="020B0606030504020204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55FB011-1B2B-4D7A-8A92-2EA6D5FAD49C}"/>
              </a:ext>
            </a:extLst>
          </p:cNvPr>
          <p:cNvGrpSpPr/>
          <p:nvPr/>
        </p:nvGrpSpPr>
        <p:grpSpPr>
          <a:xfrm>
            <a:off x="4408892" y="5114866"/>
            <a:ext cx="430419" cy="432105"/>
            <a:chOff x="1457325" y="3446868"/>
            <a:chExt cx="590688" cy="593002"/>
          </a:xfrm>
          <a:solidFill>
            <a:schemeClr val="bg1"/>
          </a:solidFill>
        </p:grpSpPr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84ACDA85-4583-4C16-AA93-F8ADF308DC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7325" y="3446868"/>
              <a:ext cx="590688" cy="593002"/>
            </a:xfrm>
            <a:custGeom>
              <a:avLst/>
              <a:gdLst>
                <a:gd name="T0" fmla="*/ 397 w 402"/>
                <a:gd name="T1" fmla="*/ 141 h 402"/>
                <a:gd name="T2" fmla="*/ 378 w 402"/>
                <a:gd name="T3" fmla="*/ 141 h 402"/>
                <a:gd name="T4" fmla="*/ 261 w 402"/>
                <a:gd name="T5" fmla="*/ 258 h 402"/>
                <a:gd name="T6" fmla="*/ 97 w 402"/>
                <a:gd name="T7" fmla="*/ 330 h 402"/>
                <a:gd name="T8" fmla="*/ 72 w 402"/>
                <a:gd name="T9" fmla="*/ 305 h 402"/>
                <a:gd name="T10" fmla="*/ 144 w 402"/>
                <a:gd name="T11" fmla="*/ 141 h 402"/>
                <a:gd name="T12" fmla="*/ 261 w 402"/>
                <a:gd name="T13" fmla="*/ 25 h 402"/>
                <a:gd name="T14" fmla="*/ 261 w 402"/>
                <a:gd name="T15" fmla="*/ 6 h 402"/>
                <a:gd name="T16" fmla="*/ 242 w 402"/>
                <a:gd name="T17" fmla="*/ 6 h 402"/>
                <a:gd name="T18" fmla="*/ 122 w 402"/>
                <a:gd name="T19" fmla="*/ 126 h 402"/>
                <a:gd name="T20" fmla="*/ 0 w 402"/>
                <a:gd name="T21" fmla="*/ 402 h 402"/>
                <a:gd name="T22" fmla="*/ 277 w 402"/>
                <a:gd name="T23" fmla="*/ 280 h 402"/>
                <a:gd name="T24" fmla="*/ 397 w 402"/>
                <a:gd name="T25" fmla="*/ 160 h 402"/>
                <a:gd name="T26" fmla="*/ 397 w 402"/>
                <a:gd name="T27" fmla="*/ 141 h 402"/>
                <a:gd name="T28" fmla="*/ 397 w 402"/>
                <a:gd name="T29" fmla="*/ 141 h 402"/>
                <a:gd name="T30" fmla="*/ 397 w 402"/>
                <a:gd name="T31" fmla="*/ 14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2" h="402">
                  <a:moveTo>
                    <a:pt x="397" y="141"/>
                  </a:moveTo>
                  <a:cubicBezTo>
                    <a:pt x="391" y="136"/>
                    <a:pt x="383" y="136"/>
                    <a:pt x="378" y="141"/>
                  </a:cubicBezTo>
                  <a:cubicBezTo>
                    <a:pt x="261" y="258"/>
                    <a:pt x="261" y="258"/>
                    <a:pt x="261" y="258"/>
                  </a:cubicBezTo>
                  <a:cubicBezTo>
                    <a:pt x="97" y="330"/>
                    <a:pt x="97" y="330"/>
                    <a:pt x="97" y="330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261" y="25"/>
                    <a:pt x="261" y="25"/>
                    <a:pt x="261" y="25"/>
                  </a:cubicBezTo>
                  <a:cubicBezTo>
                    <a:pt x="266" y="19"/>
                    <a:pt x="266" y="11"/>
                    <a:pt x="261" y="6"/>
                  </a:cubicBezTo>
                  <a:cubicBezTo>
                    <a:pt x="256" y="0"/>
                    <a:pt x="247" y="0"/>
                    <a:pt x="242" y="6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277" y="280"/>
                    <a:pt x="277" y="280"/>
                    <a:pt x="277" y="280"/>
                  </a:cubicBezTo>
                  <a:cubicBezTo>
                    <a:pt x="397" y="160"/>
                    <a:pt x="397" y="160"/>
                    <a:pt x="397" y="160"/>
                  </a:cubicBezTo>
                  <a:cubicBezTo>
                    <a:pt x="402" y="155"/>
                    <a:pt x="402" y="147"/>
                    <a:pt x="397" y="141"/>
                  </a:cubicBezTo>
                  <a:close/>
                  <a:moveTo>
                    <a:pt x="397" y="141"/>
                  </a:moveTo>
                  <a:cubicBezTo>
                    <a:pt x="397" y="141"/>
                    <a:pt x="397" y="141"/>
                    <a:pt x="397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83FF362A-7E02-4DA4-8DA8-C061826F5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3515" y="3591841"/>
              <a:ext cx="207435" cy="205893"/>
            </a:xfrm>
            <a:custGeom>
              <a:avLst/>
              <a:gdLst>
                <a:gd name="T0" fmla="*/ 5 w 141"/>
                <a:gd name="T1" fmla="*/ 136 h 140"/>
                <a:gd name="T2" fmla="*/ 14 w 141"/>
                <a:gd name="T3" fmla="*/ 140 h 140"/>
                <a:gd name="T4" fmla="*/ 24 w 141"/>
                <a:gd name="T5" fmla="*/ 136 h 140"/>
                <a:gd name="T6" fmla="*/ 136 w 141"/>
                <a:gd name="T7" fmla="*/ 24 h 140"/>
                <a:gd name="T8" fmla="*/ 136 w 141"/>
                <a:gd name="T9" fmla="*/ 5 h 140"/>
                <a:gd name="T10" fmla="*/ 117 w 141"/>
                <a:gd name="T11" fmla="*/ 5 h 140"/>
                <a:gd name="T12" fmla="*/ 5 w 141"/>
                <a:gd name="T13" fmla="*/ 117 h 140"/>
                <a:gd name="T14" fmla="*/ 5 w 141"/>
                <a:gd name="T15" fmla="*/ 136 h 140"/>
                <a:gd name="T16" fmla="*/ 5 w 141"/>
                <a:gd name="T17" fmla="*/ 136 h 140"/>
                <a:gd name="T18" fmla="*/ 5 w 141"/>
                <a:gd name="T19" fmla="*/ 13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0">
                  <a:moveTo>
                    <a:pt x="5" y="136"/>
                  </a:moveTo>
                  <a:cubicBezTo>
                    <a:pt x="7" y="139"/>
                    <a:pt x="11" y="140"/>
                    <a:pt x="14" y="140"/>
                  </a:cubicBezTo>
                  <a:cubicBezTo>
                    <a:pt x="18" y="140"/>
                    <a:pt x="21" y="139"/>
                    <a:pt x="24" y="136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41" y="19"/>
                    <a:pt x="141" y="10"/>
                    <a:pt x="136" y="5"/>
                  </a:cubicBezTo>
                  <a:cubicBezTo>
                    <a:pt x="131" y="0"/>
                    <a:pt x="122" y="0"/>
                    <a:pt x="117" y="5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0" y="122"/>
                    <a:pt x="0" y="131"/>
                    <a:pt x="5" y="136"/>
                  </a:cubicBezTo>
                  <a:close/>
                  <a:moveTo>
                    <a:pt x="5" y="136"/>
                  </a:moveTo>
                  <a:cubicBezTo>
                    <a:pt x="5" y="136"/>
                    <a:pt x="5" y="136"/>
                    <a:pt x="5" y="1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52" name="Freeform 94">
              <a:extLst>
                <a:ext uri="{FF2B5EF4-FFF2-40B4-BE49-F238E27FC236}">
                  <a16:creationId xmlns:a16="http://schemas.microsoft.com/office/drawing/2014/main" id="{4E90AEB5-4FA8-4C00-A260-569D9FA97B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9560" y="3547115"/>
              <a:ext cx="208206" cy="208206"/>
            </a:xfrm>
            <a:custGeom>
              <a:avLst/>
              <a:gdLst>
                <a:gd name="T0" fmla="*/ 6 w 142"/>
                <a:gd name="T1" fmla="*/ 137 h 141"/>
                <a:gd name="T2" fmla="*/ 15 w 142"/>
                <a:gd name="T3" fmla="*/ 141 h 141"/>
                <a:gd name="T4" fmla="*/ 24 w 142"/>
                <a:gd name="T5" fmla="*/ 137 h 141"/>
                <a:gd name="T6" fmla="*/ 137 w 142"/>
                <a:gd name="T7" fmla="*/ 25 h 141"/>
                <a:gd name="T8" fmla="*/ 137 w 142"/>
                <a:gd name="T9" fmla="*/ 6 h 141"/>
                <a:gd name="T10" fmla="*/ 118 w 142"/>
                <a:gd name="T11" fmla="*/ 6 h 141"/>
                <a:gd name="T12" fmla="*/ 6 w 142"/>
                <a:gd name="T13" fmla="*/ 118 h 141"/>
                <a:gd name="T14" fmla="*/ 6 w 142"/>
                <a:gd name="T15" fmla="*/ 137 h 141"/>
                <a:gd name="T16" fmla="*/ 6 w 142"/>
                <a:gd name="T17" fmla="*/ 137 h 141"/>
                <a:gd name="T18" fmla="*/ 6 w 142"/>
                <a:gd name="T19" fmla="*/ 13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1">
                  <a:moveTo>
                    <a:pt x="6" y="137"/>
                  </a:moveTo>
                  <a:cubicBezTo>
                    <a:pt x="8" y="139"/>
                    <a:pt x="12" y="141"/>
                    <a:pt x="15" y="141"/>
                  </a:cubicBezTo>
                  <a:cubicBezTo>
                    <a:pt x="18" y="141"/>
                    <a:pt x="22" y="139"/>
                    <a:pt x="24" y="137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42" y="19"/>
                    <a:pt x="142" y="11"/>
                    <a:pt x="137" y="6"/>
                  </a:cubicBezTo>
                  <a:cubicBezTo>
                    <a:pt x="131" y="0"/>
                    <a:pt x="123" y="0"/>
                    <a:pt x="118" y="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123"/>
                    <a:pt x="0" y="131"/>
                    <a:pt x="6" y="137"/>
                  </a:cubicBezTo>
                  <a:close/>
                  <a:moveTo>
                    <a:pt x="6" y="137"/>
                  </a:moveTo>
                  <a:cubicBezTo>
                    <a:pt x="6" y="137"/>
                    <a:pt x="6" y="137"/>
                    <a:pt x="6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53" name="Freeform 95">
              <a:extLst>
                <a:ext uri="{FF2B5EF4-FFF2-40B4-BE49-F238E27FC236}">
                  <a16:creationId xmlns:a16="http://schemas.microsoft.com/office/drawing/2014/main" id="{A4D37CAA-667D-4043-83F7-5802184EFD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7148" y="3504703"/>
              <a:ext cx="208206" cy="206664"/>
            </a:xfrm>
            <a:custGeom>
              <a:avLst/>
              <a:gdLst>
                <a:gd name="T0" fmla="*/ 5 w 142"/>
                <a:gd name="T1" fmla="*/ 136 h 140"/>
                <a:gd name="T2" fmla="*/ 15 w 142"/>
                <a:gd name="T3" fmla="*/ 140 h 140"/>
                <a:gd name="T4" fmla="*/ 24 w 142"/>
                <a:gd name="T5" fmla="*/ 136 h 140"/>
                <a:gd name="T6" fmla="*/ 136 w 142"/>
                <a:gd name="T7" fmla="*/ 24 h 140"/>
                <a:gd name="T8" fmla="*/ 136 w 142"/>
                <a:gd name="T9" fmla="*/ 5 h 140"/>
                <a:gd name="T10" fmla="*/ 117 w 142"/>
                <a:gd name="T11" fmla="*/ 5 h 140"/>
                <a:gd name="T12" fmla="*/ 5 w 142"/>
                <a:gd name="T13" fmla="*/ 117 h 140"/>
                <a:gd name="T14" fmla="*/ 5 w 142"/>
                <a:gd name="T15" fmla="*/ 136 h 140"/>
                <a:gd name="T16" fmla="*/ 5 w 142"/>
                <a:gd name="T17" fmla="*/ 136 h 140"/>
                <a:gd name="T18" fmla="*/ 5 w 142"/>
                <a:gd name="T19" fmla="*/ 13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0">
                  <a:moveTo>
                    <a:pt x="5" y="136"/>
                  </a:moveTo>
                  <a:cubicBezTo>
                    <a:pt x="8" y="139"/>
                    <a:pt x="11" y="140"/>
                    <a:pt x="15" y="140"/>
                  </a:cubicBezTo>
                  <a:cubicBezTo>
                    <a:pt x="18" y="140"/>
                    <a:pt x="22" y="139"/>
                    <a:pt x="24" y="136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42" y="19"/>
                    <a:pt x="142" y="10"/>
                    <a:pt x="136" y="5"/>
                  </a:cubicBezTo>
                  <a:cubicBezTo>
                    <a:pt x="131" y="0"/>
                    <a:pt x="123" y="0"/>
                    <a:pt x="117" y="5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0" y="123"/>
                    <a:pt x="0" y="131"/>
                    <a:pt x="5" y="136"/>
                  </a:cubicBezTo>
                  <a:close/>
                  <a:moveTo>
                    <a:pt x="5" y="136"/>
                  </a:moveTo>
                  <a:cubicBezTo>
                    <a:pt x="5" y="136"/>
                    <a:pt x="5" y="136"/>
                    <a:pt x="5" y="1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54" name="Freeform 96">
            <a:extLst>
              <a:ext uri="{FF2B5EF4-FFF2-40B4-BE49-F238E27FC236}">
                <a16:creationId xmlns:a16="http://schemas.microsoft.com/office/drawing/2014/main" id="{F89FB2D3-358D-4800-9BF4-60B38676052A}"/>
              </a:ext>
            </a:extLst>
          </p:cNvPr>
          <p:cNvSpPr>
            <a:spLocks noEditPoints="1"/>
          </p:cNvSpPr>
          <p:nvPr/>
        </p:nvSpPr>
        <p:spPr bwMode="auto">
          <a:xfrm>
            <a:off x="7389130" y="5197730"/>
            <a:ext cx="412270" cy="413507"/>
          </a:xfrm>
          <a:custGeom>
            <a:avLst/>
            <a:gdLst>
              <a:gd name="T0" fmla="*/ 345 w 350"/>
              <a:gd name="T1" fmla="*/ 2 h 350"/>
              <a:gd name="T2" fmla="*/ 339 w 350"/>
              <a:gd name="T3" fmla="*/ 0 h 350"/>
              <a:gd name="T4" fmla="*/ 333 w 350"/>
              <a:gd name="T5" fmla="*/ 2 h 350"/>
              <a:gd name="T6" fmla="*/ 5 w 350"/>
              <a:gd name="T7" fmla="*/ 220 h 350"/>
              <a:gd name="T8" fmla="*/ 0 w 350"/>
              <a:gd name="T9" fmla="*/ 231 h 350"/>
              <a:gd name="T10" fmla="*/ 7 w 350"/>
              <a:gd name="T11" fmla="*/ 240 h 350"/>
              <a:gd name="T12" fmla="*/ 93 w 350"/>
              <a:gd name="T13" fmla="*/ 274 h 350"/>
              <a:gd name="T14" fmla="*/ 133 w 350"/>
              <a:gd name="T15" fmla="*/ 344 h 350"/>
              <a:gd name="T16" fmla="*/ 142 w 350"/>
              <a:gd name="T17" fmla="*/ 350 h 350"/>
              <a:gd name="T18" fmla="*/ 142 w 350"/>
              <a:gd name="T19" fmla="*/ 350 h 350"/>
              <a:gd name="T20" fmla="*/ 152 w 350"/>
              <a:gd name="T21" fmla="*/ 344 h 350"/>
              <a:gd name="T22" fmla="*/ 174 w 350"/>
              <a:gd name="T23" fmla="*/ 307 h 350"/>
              <a:gd name="T24" fmla="*/ 280 w 350"/>
              <a:gd name="T25" fmla="*/ 349 h 350"/>
              <a:gd name="T26" fmla="*/ 284 w 350"/>
              <a:gd name="T27" fmla="*/ 350 h 350"/>
              <a:gd name="T28" fmla="*/ 290 w 350"/>
              <a:gd name="T29" fmla="*/ 348 h 350"/>
              <a:gd name="T30" fmla="*/ 295 w 350"/>
              <a:gd name="T31" fmla="*/ 340 h 350"/>
              <a:gd name="T32" fmla="*/ 350 w 350"/>
              <a:gd name="T33" fmla="*/ 13 h 350"/>
              <a:gd name="T34" fmla="*/ 345 w 350"/>
              <a:gd name="T35" fmla="*/ 2 h 350"/>
              <a:gd name="T36" fmla="*/ 34 w 350"/>
              <a:gd name="T37" fmla="*/ 227 h 350"/>
              <a:gd name="T38" fmla="*/ 288 w 350"/>
              <a:gd name="T39" fmla="*/ 58 h 350"/>
              <a:gd name="T40" fmla="*/ 104 w 350"/>
              <a:gd name="T41" fmla="*/ 255 h 350"/>
              <a:gd name="T42" fmla="*/ 101 w 350"/>
              <a:gd name="T43" fmla="*/ 254 h 350"/>
              <a:gd name="T44" fmla="*/ 34 w 350"/>
              <a:gd name="T45" fmla="*/ 227 h 350"/>
              <a:gd name="T46" fmla="*/ 112 w 350"/>
              <a:gd name="T47" fmla="*/ 263 h 350"/>
              <a:gd name="T48" fmla="*/ 111 w 350"/>
              <a:gd name="T49" fmla="*/ 263 h 350"/>
              <a:gd name="T50" fmla="*/ 318 w 350"/>
              <a:gd name="T51" fmla="*/ 41 h 350"/>
              <a:gd name="T52" fmla="*/ 142 w 350"/>
              <a:gd name="T53" fmla="*/ 316 h 350"/>
              <a:gd name="T54" fmla="*/ 112 w 350"/>
              <a:gd name="T55" fmla="*/ 263 h 350"/>
              <a:gd name="T56" fmla="*/ 276 w 350"/>
              <a:gd name="T57" fmla="*/ 324 h 350"/>
              <a:gd name="T58" fmla="*/ 182 w 350"/>
              <a:gd name="T59" fmla="*/ 286 h 350"/>
              <a:gd name="T60" fmla="*/ 176 w 350"/>
              <a:gd name="T61" fmla="*/ 285 h 350"/>
              <a:gd name="T62" fmla="*/ 319 w 350"/>
              <a:gd name="T63" fmla="*/ 62 h 350"/>
              <a:gd name="T64" fmla="*/ 276 w 350"/>
              <a:gd name="T65" fmla="*/ 324 h 350"/>
              <a:gd name="T66" fmla="*/ 276 w 350"/>
              <a:gd name="T67" fmla="*/ 324 h 350"/>
              <a:gd name="T68" fmla="*/ 276 w 350"/>
              <a:gd name="T69" fmla="*/ 32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0" h="350">
                <a:moveTo>
                  <a:pt x="345" y="2"/>
                </a:moveTo>
                <a:cubicBezTo>
                  <a:pt x="343" y="1"/>
                  <a:pt x="341" y="0"/>
                  <a:pt x="339" y="0"/>
                </a:cubicBezTo>
                <a:cubicBezTo>
                  <a:pt x="337" y="0"/>
                  <a:pt x="335" y="1"/>
                  <a:pt x="333" y="2"/>
                </a:cubicBezTo>
                <a:cubicBezTo>
                  <a:pt x="5" y="220"/>
                  <a:pt x="5" y="220"/>
                  <a:pt x="5" y="220"/>
                </a:cubicBezTo>
                <a:cubicBezTo>
                  <a:pt x="2" y="223"/>
                  <a:pt x="0" y="227"/>
                  <a:pt x="0" y="231"/>
                </a:cubicBezTo>
                <a:cubicBezTo>
                  <a:pt x="1" y="235"/>
                  <a:pt x="3" y="238"/>
                  <a:pt x="7" y="240"/>
                </a:cubicBezTo>
                <a:cubicBezTo>
                  <a:pt x="93" y="274"/>
                  <a:pt x="93" y="274"/>
                  <a:pt x="93" y="274"/>
                </a:cubicBezTo>
                <a:cubicBezTo>
                  <a:pt x="133" y="344"/>
                  <a:pt x="133" y="344"/>
                  <a:pt x="133" y="344"/>
                </a:cubicBezTo>
                <a:cubicBezTo>
                  <a:pt x="135" y="348"/>
                  <a:pt x="138" y="350"/>
                  <a:pt x="142" y="350"/>
                </a:cubicBezTo>
                <a:cubicBezTo>
                  <a:pt x="142" y="350"/>
                  <a:pt x="142" y="350"/>
                  <a:pt x="142" y="350"/>
                </a:cubicBezTo>
                <a:cubicBezTo>
                  <a:pt x="146" y="350"/>
                  <a:pt x="150" y="348"/>
                  <a:pt x="152" y="344"/>
                </a:cubicBezTo>
                <a:cubicBezTo>
                  <a:pt x="174" y="307"/>
                  <a:pt x="174" y="307"/>
                  <a:pt x="174" y="307"/>
                </a:cubicBezTo>
                <a:cubicBezTo>
                  <a:pt x="280" y="349"/>
                  <a:pt x="280" y="349"/>
                  <a:pt x="280" y="349"/>
                </a:cubicBezTo>
                <a:cubicBezTo>
                  <a:pt x="281" y="349"/>
                  <a:pt x="283" y="350"/>
                  <a:pt x="284" y="350"/>
                </a:cubicBezTo>
                <a:cubicBezTo>
                  <a:pt x="286" y="350"/>
                  <a:pt x="288" y="349"/>
                  <a:pt x="290" y="348"/>
                </a:cubicBezTo>
                <a:cubicBezTo>
                  <a:pt x="292" y="347"/>
                  <a:pt x="294" y="344"/>
                  <a:pt x="295" y="340"/>
                </a:cubicBezTo>
                <a:cubicBezTo>
                  <a:pt x="350" y="13"/>
                  <a:pt x="350" y="13"/>
                  <a:pt x="350" y="13"/>
                </a:cubicBezTo>
                <a:cubicBezTo>
                  <a:pt x="350" y="9"/>
                  <a:pt x="348" y="4"/>
                  <a:pt x="345" y="2"/>
                </a:cubicBezTo>
                <a:close/>
                <a:moveTo>
                  <a:pt x="34" y="227"/>
                </a:moveTo>
                <a:cubicBezTo>
                  <a:pt x="288" y="58"/>
                  <a:pt x="288" y="58"/>
                  <a:pt x="288" y="58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3" y="255"/>
                  <a:pt x="102" y="254"/>
                  <a:pt x="101" y="254"/>
                </a:cubicBezTo>
                <a:lnTo>
                  <a:pt x="34" y="227"/>
                </a:lnTo>
                <a:close/>
                <a:moveTo>
                  <a:pt x="112" y="263"/>
                </a:moveTo>
                <a:cubicBezTo>
                  <a:pt x="111" y="263"/>
                  <a:pt x="111" y="263"/>
                  <a:pt x="111" y="263"/>
                </a:cubicBezTo>
                <a:cubicBezTo>
                  <a:pt x="318" y="41"/>
                  <a:pt x="318" y="41"/>
                  <a:pt x="318" y="41"/>
                </a:cubicBezTo>
                <a:cubicBezTo>
                  <a:pt x="142" y="316"/>
                  <a:pt x="142" y="316"/>
                  <a:pt x="142" y="316"/>
                </a:cubicBezTo>
                <a:lnTo>
                  <a:pt x="112" y="263"/>
                </a:lnTo>
                <a:close/>
                <a:moveTo>
                  <a:pt x="276" y="324"/>
                </a:moveTo>
                <a:cubicBezTo>
                  <a:pt x="182" y="286"/>
                  <a:pt x="182" y="286"/>
                  <a:pt x="182" y="286"/>
                </a:cubicBezTo>
                <a:cubicBezTo>
                  <a:pt x="180" y="285"/>
                  <a:pt x="178" y="285"/>
                  <a:pt x="176" y="285"/>
                </a:cubicBezTo>
                <a:cubicBezTo>
                  <a:pt x="319" y="62"/>
                  <a:pt x="319" y="62"/>
                  <a:pt x="319" y="62"/>
                </a:cubicBezTo>
                <a:lnTo>
                  <a:pt x="276" y="324"/>
                </a:lnTo>
                <a:close/>
                <a:moveTo>
                  <a:pt x="276" y="324"/>
                </a:moveTo>
                <a:cubicBezTo>
                  <a:pt x="276" y="324"/>
                  <a:pt x="276" y="324"/>
                  <a:pt x="276" y="32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94F12F2-F5EA-4DAF-85AE-6D6EB5658261}"/>
              </a:ext>
            </a:extLst>
          </p:cNvPr>
          <p:cNvSpPr txBox="1"/>
          <p:nvPr/>
        </p:nvSpPr>
        <p:spPr>
          <a:xfrm>
            <a:off x="278634" y="2564098"/>
            <a:ext cx="371638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La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costruzione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del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modello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avviene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sulla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base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delle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conoscenze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delle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condizioni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fisiche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e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idrodinamiche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che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governano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Il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fenomeno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e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sull’esperienza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nella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modellazione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9C7680-BEA2-492D-932B-3B66ECEEF5DB}"/>
              </a:ext>
            </a:extLst>
          </p:cNvPr>
          <p:cNvSpPr txBox="1"/>
          <p:nvPr/>
        </p:nvSpPr>
        <p:spPr>
          <a:xfrm>
            <a:off x="734760" y="2134547"/>
            <a:ext cx="3101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Set-up del </a:t>
            </a:r>
            <a:r>
              <a:rPr lang="en-US" sz="2000" dirty="0" err="1">
                <a:solidFill>
                  <a:schemeClr val="accent1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modello</a:t>
            </a:r>
            <a:endParaRPr lang="en-US" sz="2000" dirty="0">
              <a:solidFill>
                <a:schemeClr val="accent1"/>
              </a:solidFill>
              <a:latin typeface="+mj-lt"/>
              <a:ea typeface="Roboto Black" pitchFamily="2" charset="0"/>
              <a:cs typeface="Open Sans" panose="020B0606030504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35DACF-A405-4D21-8932-EA7980918445}"/>
              </a:ext>
            </a:extLst>
          </p:cNvPr>
          <p:cNvSpPr txBox="1"/>
          <p:nvPr/>
        </p:nvSpPr>
        <p:spPr>
          <a:xfrm>
            <a:off x="308770" y="5142979"/>
            <a:ext cx="3527378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it-IT" sz="1600" dirty="0">
                <a:solidFill>
                  <a:schemeClr val="accent3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Schematizzazione delle strutture e ricostruzione in ambiente CAD per poi essere importate nel software di calcolo</a:t>
            </a:r>
            <a:endParaRPr lang="en-US" sz="1600" dirty="0">
              <a:solidFill>
                <a:schemeClr val="accent3">
                  <a:lumMod val="50000"/>
                </a:schemeClr>
              </a:solidFill>
              <a:latin typeface="+mj-lt"/>
              <a:ea typeface="Roboto" panose="02000000000000000000" pitchFamily="2" charset="0"/>
              <a:cs typeface="Open Sans Extrabold" panose="020B0906030804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9481D92-9E90-401A-B991-D4CB1320EBA4}"/>
              </a:ext>
            </a:extLst>
          </p:cNvPr>
          <p:cNvSpPr txBox="1"/>
          <p:nvPr/>
        </p:nvSpPr>
        <p:spPr>
          <a:xfrm>
            <a:off x="721305" y="4710859"/>
            <a:ext cx="4076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  <a:ea typeface="Roboto Black" pitchFamily="2" charset="0"/>
                <a:cs typeface="Open Sans" panose="020B0606030504020204" pitchFamily="34" charset="0"/>
              </a:rPr>
              <a:t>Design </a:t>
            </a:r>
            <a:r>
              <a:rPr lang="en-US" sz="2000" dirty="0" err="1">
                <a:latin typeface="+mj-lt"/>
                <a:ea typeface="Roboto Black" pitchFamily="2" charset="0"/>
                <a:cs typeface="Open Sans" panose="020B0606030504020204" pitchFamily="34" charset="0"/>
              </a:rPr>
              <a:t>delle</a:t>
            </a:r>
            <a:r>
              <a:rPr lang="en-US" sz="2000" dirty="0">
                <a:latin typeface="+mj-lt"/>
                <a:ea typeface="Roboto Black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+mj-lt"/>
                <a:ea typeface="Roboto Black" pitchFamily="2" charset="0"/>
                <a:cs typeface="Open Sans" panose="020B0606030504020204" pitchFamily="34" charset="0"/>
              </a:rPr>
              <a:t>strutture</a:t>
            </a:r>
            <a:endParaRPr lang="en-US" sz="2000" dirty="0">
              <a:latin typeface="+mj-lt"/>
              <a:ea typeface="Roboto Black" pitchFamily="2" charset="0"/>
              <a:cs typeface="Open Sans" panose="020B0606030504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B9BB45-E54E-4018-B96B-DC837D4387CE}"/>
              </a:ext>
            </a:extLst>
          </p:cNvPr>
          <p:cNvSpPr txBox="1"/>
          <p:nvPr/>
        </p:nvSpPr>
        <p:spPr>
          <a:xfrm>
            <a:off x="8247540" y="1960714"/>
            <a:ext cx="3848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+mj-lt"/>
                <a:ea typeface="Roboto Black" pitchFamily="2" charset="0"/>
                <a:cs typeface="Open Sans" panose="020B0606030504020204" pitchFamily="34" charset="0"/>
              </a:rPr>
              <a:t>Pianificazione</a:t>
            </a:r>
            <a:r>
              <a:rPr lang="en-US" sz="2000" dirty="0">
                <a:latin typeface="+mj-lt"/>
                <a:ea typeface="Roboto Black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+mj-lt"/>
                <a:ea typeface="Roboto Black" pitchFamily="2" charset="0"/>
                <a:cs typeface="Open Sans" panose="020B0606030504020204" pitchFamily="34" charset="0"/>
              </a:rPr>
              <a:t>della</a:t>
            </a:r>
            <a:r>
              <a:rPr lang="en-US" sz="2000" dirty="0">
                <a:latin typeface="+mj-lt"/>
                <a:ea typeface="Roboto Black" pitchFamily="2" charset="0"/>
                <a:cs typeface="Open Sans" panose="020B0606030504020204" pitchFamily="34" charset="0"/>
              </a:rPr>
              <a:t> </a:t>
            </a:r>
            <a:r>
              <a:rPr lang="en-US" sz="2000" dirty="0" err="1">
                <a:latin typeface="+mj-lt"/>
                <a:ea typeface="Roboto Black" pitchFamily="2" charset="0"/>
                <a:cs typeface="Open Sans" panose="020B0606030504020204" pitchFamily="34" charset="0"/>
              </a:rPr>
              <a:t>matrice</a:t>
            </a:r>
            <a:r>
              <a:rPr lang="en-US" sz="2000" dirty="0">
                <a:latin typeface="+mj-lt"/>
                <a:ea typeface="Roboto Black" pitchFamily="2" charset="0"/>
                <a:cs typeface="Open Sans" panose="020B0606030504020204" pitchFamily="34" charset="0"/>
              </a:rPr>
              <a:t> di test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4C592F7-F5D0-4E00-B716-40CEC12DFA98}"/>
              </a:ext>
            </a:extLst>
          </p:cNvPr>
          <p:cNvSpPr txBox="1"/>
          <p:nvPr/>
        </p:nvSpPr>
        <p:spPr>
          <a:xfrm>
            <a:off x="8585203" y="5028858"/>
            <a:ext cx="2892157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Interpretazione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e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analisi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dei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risultati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E56329-3EC3-4F4F-886F-CE5111385A28}"/>
              </a:ext>
            </a:extLst>
          </p:cNvPr>
          <p:cNvSpPr txBox="1"/>
          <p:nvPr/>
        </p:nvSpPr>
        <p:spPr>
          <a:xfrm>
            <a:off x="8585203" y="4662492"/>
            <a:ext cx="2892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j-lt"/>
                <a:ea typeface="Roboto Black" pitchFamily="2" charset="0"/>
                <a:cs typeface="Open Sans" panose="020B0606030504020204" pitchFamily="34" charset="0"/>
              </a:rPr>
              <a:t>Post-Processing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93252C5D-7380-4780-A6A1-22A22DCA4FB5}"/>
              </a:ext>
            </a:extLst>
          </p:cNvPr>
          <p:cNvCxnSpPr>
            <a:cxnSpLocks/>
          </p:cNvCxnSpPr>
          <p:nvPr/>
        </p:nvCxnSpPr>
        <p:spPr>
          <a:xfrm>
            <a:off x="806708" y="4032705"/>
            <a:ext cx="2721352" cy="0"/>
          </a:xfrm>
          <a:prstGeom prst="line">
            <a:avLst/>
          </a:prstGeom>
          <a:ln w="19050" cap="rnd">
            <a:solidFill>
              <a:schemeClr val="accent3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6E3DDAE-07AB-4FE4-8E31-5CDE8FBE31AE}"/>
              </a:ext>
            </a:extLst>
          </p:cNvPr>
          <p:cNvCxnSpPr>
            <a:cxnSpLocks/>
          </p:cNvCxnSpPr>
          <p:nvPr/>
        </p:nvCxnSpPr>
        <p:spPr>
          <a:xfrm>
            <a:off x="8665995" y="4032705"/>
            <a:ext cx="2721352" cy="0"/>
          </a:xfrm>
          <a:prstGeom prst="line">
            <a:avLst/>
          </a:prstGeom>
          <a:ln w="19050" cap="rnd">
            <a:solidFill>
              <a:schemeClr val="accent3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Elemento grafico 2" descr="Grafico a barre con andamento discendente con riempimento a tinta unita">
            <a:extLst>
              <a:ext uri="{FF2B5EF4-FFF2-40B4-BE49-F238E27FC236}">
                <a16:creationId xmlns:a16="http://schemas.microsoft.com/office/drawing/2014/main" id="{ED0A117E-483B-BD0D-080B-19DF2B8721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82116" y="2564098"/>
            <a:ext cx="564899" cy="564899"/>
          </a:xfrm>
          <a:prstGeom prst="rect">
            <a:avLst/>
          </a:prstGeom>
        </p:spPr>
      </p:pic>
      <p:pic>
        <p:nvPicPr>
          <p:cNvPr id="5" name="Elemento grafico 4" descr="Cloud computing contorno">
            <a:extLst>
              <a:ext uri="{FF2B5EF4-FFF2-40B4-BE49-F238E27FC236}">
                <a16:creationId xmlns:a16="http://schemas.microsoft.com/office/drawing/2014/main" id="{F3045136-2F86-0467-127C-4114E911A5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37409" y="2550163"/>
            <a:ext cx="554280" cy="554280"/>
          </a:xfrm>
          <a:prstGeom prst="rect">
            <a:avLst/>
          </a:prstGeom>
        </p:spPr>
      </p:pic>
      <p:sp>
        <p:nvSpPr>
          <p:cNvPr id="2" name="TextBox 55">
            <a:extLst>
              <a:ext uri="{FF2B5EF4-FFF2-40B4-BE49-F238E27FC236}">
                <a16:creationId xmlns:a16="http://schemas.microsoft.com/office/drawing/2014/main" id="{122A8BC1-1D26-AF60-43CC-73E0161C9C99}"/>
              </a:ext>
            </a:extLst>
          </p:cNvPr>
          <p:cNvSpPr txBox="1"/>
          <p:nvPr/>
        </p:nvSpPr>
        <p:spPr>
          <a:xfrm>
            <a:off x="8324104" y="2852575"/>
            <a:ext cx="3770930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Scegliere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gli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stati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di mare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significativi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in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funzione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delle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caratteristiche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meteoclimatiche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 in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esame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Open Sans Extrabold" panose="020B09060308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037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54" grpId="0" animBg="1"/>
      <p:bldP spid="56" grpId="0"/>
      <p:bldP spid="57" grpId="0"/>
      <p:bldP spid="59" grpId="0"/>
      <p:bldP spid="60" grpId="0"/>
      <p:bldP spid="63" grpId="0"/>
      <p:bldP spid="65" grpId="0"/>
      <p:bldP spid="6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2A425E0-5A3E-44CB-880A-292D08F8DF32}"/>
              </a:ext>
            </a:extLst>
          </p:cNvPr>
          <p:cNvSpPr/>
          <p:nvPr/>
        </p:nvSpPr>
        <p:spPr>
          <a:xfrm>
            <a:off x="1000125" y="0"/>
            <a:ext cx="2390775" cy="266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igura a mano libera: forma 10">
            <a:extLst>
              <a:ext uri="{FF2B5EF4-FFF2-40B4-BE49-F238E27FC236}">
                <a16:creationId xmlns:a16="http://schemas.microsoft.com/office/drawing/2014/main" id="{E809D07E-5632-D3DB-EE6D-68956B8EB9B8}"/>
              </a:ext>
            </a:extLst>
          </p:cNvPr>
          <p:cNvSpPr/>
          <p:nvPr/>
        </p:nvSpPr>
        <p:spPr>
          <a:xfrm>
            <a:off x="5245886" y="1150796"/>
            <a:ext cx="2143860" cy="2143860"/>
          </a:xfrm>
          <a:custGeom>
            <a:avLst/>
            <a:gdLst>
              <a:gd name="connsiteX0" fmla="*/ 0 w 2143860"/>
              <a:gd name="connsiteY0" fmla="*/ 1071930 h 2143860"/>
              <a:gd name="connsiteX1" fmla="*/ 1071930 w 2143860"/>
              <a:gd name="connsiteY1" fmla="*/ 0 h 2143860"/>
              <a:gd name="connsiteX2" fmla="*/ 2143860 w 2143860"/>
              <a:gd name="connsiteY2" fmla="*/ 1071930 h 2143860"/>
              <a:gd name="connsiteX3" fmla="*/ 1071930 w 2143860"/>
              <a:gd name="connsiteY3" fmla="*/ 2143860 h 2143860"/>
              <a:gd name="connsiteX4" fmla="*/ 0 w 2143860"/>
              <a:gd name="connsiteY4" fmla="*/ 1071930 h 214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860" h="2143860">
                <a:moveTo>
                  <a:pt x="0" y="1071930"/>
                </a:moveTo>
                <a:cubicBezTo>
                  <a:pt x="0" y="479919"/>
                  <a:pt x="479919" y="0"/>
                  <a:pt x="1071930" y="0"/>
                </a:cubicBezTo>
                <a:cubicBezTo>
                  <a:pt x="1663941" y="0"/>
                  <a:pt x="2143860" y="479919"/>
                  <a:pt x="2143860" y="1071930"/>
                </a:cubicBezTo>
                <a:cubicBezTo>
                  <a:pt x="2143860" y="1663941"/>
                  <a:pt x="1663941" y="2143860"/>
                  <a:pt x="1071930" y="2143860"/>
                </a:cubicBezTo>
                <a:cubicBezTo>
                  <a:pt x="479919" y="2143860"/>
                  <a:pt x="0" y="1663941"/>
                  <a:pt x="0" y="107193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3011" tIns="333011" rIns="333011" bIns="333011" numCol="1" spcCol="1270" anchor="ctr" anchorCtr="0">
            <a:noAutofit/>
          </a:bodyPr>
          <a:lstStyle/>
          <a:p>
            <a:pPr marL="0" lvl="0" indent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500" i="0" kern="1200" dirty="0"/>
              <a:t>CAPACITÀ DI BASE: Trattamento Efficace dei Problemi a Superficie Libera 2D E 3D</a:t>
            </a:r>
            <a:endParaRPr lang="it-IT" sz="1500" kern="1200" dirty="0"/>
          </a:p>
        </p:txBody>
      </p:sp>
      <p:sp>
        <p:nvSpPr>
          <p:cNvPr id="12" name="Figura a mano libera: forma 11">
            <a:extLst>
              <a:ext uri="{FF2B5EF4-FFF2-40B4-BE49-F238E27FC236}">
                <a16:creationId xmlns:a16="http://schemas.microsoft.com/office/drawing/2014/main" id="{946E9D5F-9089-F913-6130-547B16090D85}"/>
              </a:ext>
            </a:extLst>
          </p:cNvPr>
          <p:cNvSpPr/>
          <p:nvPr/>
        </p:nvSpPr>
        <p:spPr>
          <a:xfrm rot="21556177">
            <a:off x="7526021" y="1730178"/>
            <a:ext cx="2018455" cy="723553"/>
          </a:xfrm>
          <a:custGeom>
            <a:avLst/>
            <a:gdLst>
              <a:gd name="connsiteX0" fmla="*/ 0 w 2018455"/>
              <a:gd name="connsiteY0" fmla="*/ 144711 h 723553"/>
              <a:gd name="connsiteX1" fmla="*/ 1656679 w 2018455"/>
              <a:gd name="connsiteY1" fmla="*/ 144711 h 723553"/>
              <a:gd name="connsiteX2" fmla="*/ 1656679 w 2018455"/>
              <a:gd name="connsiteY2" fmla="*/ 0 h 723553"/>
              <a:gd name="connsiteX3" fmla="*/ 2018455 w 2018455"/>
              <a:gd name="connsiteY3" fmla="*/ 361777 h 723553"/>
              <a:gd name="connsiteX4" fmla="*/ 1656679 w 2018455"/>
              <a:gd name="connsiteY4" fmla="*/ 723553 h 723553"/>
              <a:gd name="connsiteX5" fmla="*/ 1656679 w 2018455"/>
              <a:gd name="connsiteY5" fmla="*/ 578842 h 723553"/>
              <a:gd name="connsiteX6" fmla="*/ 0 w 2018455"/>
              <a:gd name="connsiteY6" fmla="*/ 578842 h 723553"/>
              <a:gd name="connsiteX7" fmla="*/ 0 w 2018455"/>
              <a:gd name="connsiteY7" fmla="*/ 144711 h 72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8455" h="723553">
                <a:moveTo>
                  <a:pt x="0" y="144711"/>
                </a:moveTo>
                <a:lnTo>
                  <a:pt x="1656679" y="144711"/>
                </a:lnTo>
                <a:lnTo>
                  <a:pt x="1656679" y="0"/>
                </a:lnTo>
                <a:lnTo>
                  <a:pt x="2018455" y="361777"/>
                </a:lnTo>
                <a:lnTo>
                  <a:pt x="1656679" y="723553"/>
                </a:lnTo>
                <a:lnTo>
                  <a:pt x="1656679" y="578842"/>
                </a:lnTo>
                <a:lnTo>
                  <a:pt x="0" y="578842"/>
                </a:lnTo>
                <a:lnTo>
                  <a:pt x="0" y="144711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44710" rIns="217065" bIns="144711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it-IT" sz="1200" kern="1200"/>
          </a:p>
        </p:txBody>
      </p:sp>
      <p:sp>
        <p:nvSpPr>
          <p:cNvPr id="13" name="Figura a mano libera: forma 12">
            <a:extLst>
              <a:ext uri="{FF2B5EF4-FFF2-40B4-BE49-F238E27FC236}">
                <a16:creationId xmlns:a16="http://schemas.microsoft.com/office/drawing/2014/main" id="{24BCCF63-9A7C-1042-DEAD-B6752A571155}"/>
              </a:ext>
            </a:extLst>
          </p:cNvPr>
          <p:cNvSpPr/>
          <p:nvPr/>
        </p:nvSpPr>
        <p:spPr>
          <a:xfrm>
            <a:off x="9549005" y="1150796"/>
            <a:ext cx="2401107" cy="2143860"/>
          </a:xfrm>
          <a:custGeom>
            <a:avLst/>
            <a:gdLst>
              <a:gd name="connsiteX0" fmla="*/ 0 w 2251096"/>
              <a:gd name="connsiteY0" fmla="*/ 1071930 h 2143860"/>
              <a:gd name="connsiteX1" fmla="*/ 1125548 w 2251096"/>
              <a:gd name="connsiteY1" fmla="*/ 0 h 2143860"/>
              <a:gd name="connsiteX2" fmla="*/ 2251096 w 2251096"/>
              <a:gd name="connsiteY2" fmla="*/ 1071930 h 2143860"/>
              <a:gd name="connsiteX3" fmla="*/ 1125548 w 2251096"/>
              <a:gd name="connsiteY3" fmla="*/ 2143860 h 2143860"/>
              <a:gd name="connsiteX4" fmla="*/ 0 w 2251096"/>
              <a:gd name="connsiteY4" fmla="*/ 1071930 h 214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1096" h="2143860">
                <a:moveTo>
                  <a:pt x="0" y="1071930"/>
                </a:moveTo>
                <a:cubicBezTo>
                  <a:pt x="0" y="479919"/>
                  <a:pt x="503925" y="0"/>
                  <a:pt x="1125548" y="0"/>
                </a:cubicBezTo>
                <a:cubicBezTo>
                  <a:pt x="1747171" y="0"/>
                  <a:pt x="2251096" y="479919"/>
                  <a:pt x="2251096" y="1071930"/>
                </a:cubicBezTo>
                <a:cubicBezTo>
                  <a:pt x="2251096" y="1663941"/>
                  <a:pt x="1747171" y="2143860"/>
                  <a:pt x="1125548" y="2143860"/>
                </a:cubicBezTo>
                <a:cubicBezTo>
                  <a:pt x="503925" y="2143860"/>
                  <a:pt x="0" y="1663941"/>
                  <a:pt x="0" y="107193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8715" tIns="333011" rIns="348715" bIns="333011" numCol="1" spcCol="1270" anchor="ctr" anchorCtr="0">
            <a:noAutofit/>
          </a:bodyPr>
          <a:lstStyle/>
          <a:p>
            <a:pPr marL="0" lvl="0" indent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500" i="0" kern="1200" dirty="0"/>
              <a:t>MODELLI AUSILIARI per il trattamento dei  Problemi Legati alla stabilità, a condizioni strutturali specifiche</a:t>
            </a:r>
            <a:endParaRPr lang="it-IT" sz="1500" kern="1200" dirty="0"/>
          </a:p>
        </p:txBody>
      </p:sp>
      <p:sp>
        <p:nvSpPr>
          <p:cNvPr id="18" name="Rombo 17">
            <a:extLst>
              <a:ext uri="{FF2B5EF4-FFF2-40B4-BE49-F238E27FC236}">
                <a16:creationId xmlns:a16="http://schemas.microsoft.com/office/drawing/2014/main" id="{6CA60F53-010D-6674-C6B3-6F3310D4786F}"/>
              </a:ext>
            </a:extLst>
          </p:cNvPr>
          <p:cNvSpPr/>
          <p:nvPr/>
        </p:nvSpPr>
        <p:spPr>
          <a:xfrm>
            <a:off x="6880209" y="3017520"/>
            <a:ext cx="3759200" cy="3759200"/>
          </a:xfrm>
          <a:prstGeom prst="diamond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Figura a mano libera: forma 19">
            <a:extLst>
              <a:ext uri="{FF2B5EF4-FFF2-40B4-BE49-F238E27FC236}">
                <a16:creationId xmlns:a16="http://schemas.microsoft.com/office/drawing/2014/main" id="{754D309F-684E-D2F0-4520-9D8E73D1E9E8}"/>
              </a:ext>
            </a:extLst>
          </p:cNvPr>
          <p:cNvSpPr/>
          <p:nvPr/>
        </p:nvSpPr>
        <p:spPr>
          <a:xfrm>
            <a:off x="7248085" y="3374644"/>
            <a:ext cx="1466088" cy="1466088"/>
          </a:xfrm>
          <a:custGeom>
            <a:avLst/>
            <a:gdLst>
              <a:gd name="connsiteX0" fmla="*/ 0 w 1466088"/>
              <a:gd name="connsiteY0" fmla="*/ 244353 h 1466088"/>
              <a:gd name="connsiteX1" fmla="*/ 244353 w 1466088"/>
              <a:gd name="connsiteY1" fmla="*/ 0 h 1466088"/>
              <a:gd name="connsiteX2" fmla="*/ 1221735 w 1466088"/>
              <a:gd name="connsiteY2" fmla="*/ 0 h 1466088"/>
              <a:gd name="connsiteX3" fmla="*/ 1466088 w 1466088"/>
              <a:gd name="connsiteY3" fmla="*/ 244353 h 1466088"/>
              <a:gd name="connsiteX4" fmla="*/ 1466088 w 1466088"/>
              <a:gd name="connsiteY4" fmla="*/ 1221735 h 1466088"/>
              <a:gd name="connsiteX5" fmla="*/ 1221735 w 1466088"/>
              <a:gd name="connsiteY5" fmla="*/ 1466088 h 1466088"/>
              <a:gd name="connsiteX6" fmla="*/ 244353 w 1466088"/>
              <a:gd name="connsiteY6" fmla="*/ 1466088 h 1466088"/>
              <a:gd name="connsiteX7" fmla="*/ 0 w 1466088"/>
              <a:gd name="connsiteY7" fmla="*/ 1221735 h 1466088"/>
              <a:gd name="connsiteX8" fmla="*/ 0 w 1466088"/>
              <a:gd name="connsiteY8" fmla="*/ 244353 h 14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6088" h="1466088">
                <a:moveTo>
                  <a:pt x="0" y="244353"/>
                </a:moveTo>
                <a:cubicBezTo>
                  <a:pt x="0" y="109401"/>
                  <a:pt x="109401" y="0"/>
                  <a:pt x="244353" y="0"/>
                </a:cubicBezTo>
                <a:lnTo>
                  <a:pt x="1221735" y="0"/>
                </a:lnTo>
                <a:cubicBezTo>
                  <a:pt x="1356687" y="0"/>
                  <a:pt x="1466088" y="109401"/>
                  <a:pt x="1466088" y="244353"/>
                </a:cubicBezTo>
                <a:lnTo>
                  <a:pt x="1466088" y="1221735"/>
                </a:lnTo>
                <a:cubicBezTo>
                  <a:pt x="1466088" y="1356687"/>
                  <a:pt x="1356687" y="1466088"/>
                  <a:pt x="1221735" y="1466088"/>
                </a:cubicBezTo>
                <a:lnTo>
                  <a:pt x="244353" y="1466088"/>
                </a:lnTo>
                <a:cubicBezTo>
                  <a:pt x="109401" y="1466088"/>
                  <a:pt x="0" y="1356687"/>
                  <a:pt x="0" y="1221735"/>
                </a:cubicBezTo>
                <a:lnTo>
                  <a:pt x="0" y="24435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4909" tIns="124909" rIns="124909" bIns="124909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kern="1200" dirty="0"/>
              <a:t>Modello Idraulico</a:t>
            </a:r>
          </a:p>
        </p:txBody>
      </p:sp>
      <p:sp>
        <p:nvSpPr>
          <p:cNvPr id="21" name="Figura a mano libera: forma 20">
            <a:extLst>
              <a:ext uri="{FF2B5EF4-FFF2-40B4-BE49-F238E27FC236}">
                <a16:creationId xmlns:a16="http://schemas.microsoft.com/office/drawing/2014/main" id="{30CE6FB9-8238-571C-7AE0-F5C2C48D8C7E}"/>
              </a:ext>
            </a:extLst>
          </p:cNvPr>
          <p:cNvSpPr/>
          <p:nvPr/>
        </p:nvSpPr>
        <p:spPr>
          <a:xfrm>
            <a:off x="8815961" y="3370072"/>
            <a:ext cx="1466088" cy="1466088"/>
          </a:xfrm>
          <a:custGeom>
            <a:avLst/>
            <a:gdLst>
              <a:gd name="connsiteX0" fmla="*/ 0 w 1466088"/>
              <a:gd name="connsiteY0" fmla="*/ 244353 h 1466088"/>
              <a:gd name="connsiteX1" fmla="*/ 244353 w 1466088"/>
              <a:gd name="connsiteY1" fmla="*/ 0 h 1466088"/>
              <a:gd name="connsiteX2" fmla="*/ 1221735 w 1466088"/>
              <a:gd name="connsiteY2" fmla="*/ 0 h 1466088"/>
              <a:gd name="connsiteX3" fmla="*/ 1466088 w 1466088"/>
              <a:gd name="connsiteY3" fmla="*/ 244353 h 1466088"/>
              <a:gd name="connsiteX4" fmla="*/ 1466088 w 1466088"/>
              <a:gd name="connsiteY4" fmla="*/ 1221735 h 1466088"/>
              <a:gd name="connsiteX5" fmla="*/ 1221735 w 1466088"/>
              <a:gd name="connsiteY5" fmla="*/ 1466088 h 1466088"/>
              <a:gd name="connsiteX6" fmla="*/ 244353 w 1466088"/>
              <a:gd name="connsiteY6" fmla="*/ 1466088 h 1466088"/>
              <a:gd name="connsiteX7" fmla="*/ 0 w 1466088"/>
              <a:gd name="connsiteY7" fmla="*/ 1221735 h 1466088"/>
              <a:gd name="connsiteX8" fmla="*/ 0 w 1466088"/>
              <a:gd name="connsiteY8" fmla="*/ 244353 h 14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6088" h="1466088">
                <a:moveTo>
                  <a:pt x="0" y="244353"/>
                </a:moveTo>
                <a:cubicBezTo>
                  <a:pt x="0" y="109401"/>
                  <a:pt x="109401" y="0"/>
                  <a:pt x="244353" y="0"/>
                </a:cubicBezTo>
                <a:lnTo>
                  <a:pt x="1221735" y="0"/>
                </a:lnTo>
                <a:cubicBezTo>
                  <a:pt x="1356687" y="0"/>
                  <a:pt x="1466088" y="109401"/>
                  <a:pt x="1466088" y="244353"/>
                </a:cubicBezTo>
                <a:lnTo>
                  <a:pt x="1466088" y="1221735"/>
                </a:lnTo>
                <a:cubicBezTo>
                  <a:pt x="1466088" y="1356687"/>
                  <a:pt x="1356687" y="1466088"/>
                  <a:pt x="1221735" y="1466088"/>
                </a:cubicBezTo>
                <a:lnTo>
                  <a:pt x="244353" y="1466088"/>
                </a:lnTo>
                <a:cubicBezTo>
                  <a:pt x="109401" y="1466088"/>
                  <a:pt x="0" y="1356687"/>
                  <a:pt x="0" y="1221735"/>
                </a:cubicBezTo>
                <a:lnTo>
                  <a:pt x="0" y="24435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4909" tIns="124909" rIns="124909" bIns="124909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kern="1200" dirty="0"/>
              <a:t>Modelli fisici supplementari (aria, particelle, vento ecc...)</a:t>
            </a:r>
          </a:p>
        </p:txBody>
      </p:sp>
      <p:sp>
        <p:nvSpPr>
          <p:cNvPr id="22" name="Figura a mano libera: forma 21">
            <a:extLst>
              <a:ext uri="{FF2B5EF4-FFF2-40B4-BE49-F238E27FC236}">
                <a16:creationId xmlns:a16="http://schemas.microsoft.com/office/drawing/2014/main" id="{D0E75D5D-AADA-380F-EDA5-0CF42D254B75}"/>
              </a:ext>
            </a:extLst>
          </p:cNvPr>
          <p:cNvSpPr/>
          <p:nvPr/>
        </p:nvSpPr>
        <p:spPr>
          <a:xfrm>
            <a:off x="7237333" y="4953508"/>
            <a:ext cx="1466088" cy="1466088"/>
          </a:xfrm>
          <a:custGeom>
            <a:avLst/>
            <a:gdLst>
              <a:gd name="connsiteX0" fmla="*/ 0 w 1466088"/>
              <a:gd name="connsiteY0" fmla="*/ 244353 h 1466088"/>
              <a:gd name="connsiteX1" fmla="*/ 244353 w 1466088"/>
              <a:gd name="connsiteY1" fmla="*/ 0 h 1466088"/>
              <a:gd name="connsiteX2" fmla="*/ 1221735 w 1466088"/>
              <a:gd name="connsiteY2" fmla="*/ 0 h 1466088"/>
              <a:gd name="connsiteX3" fmla="*/ 1466088 w 1466088"/>
              <a:gd name="connsiteY3" fmla="*/ 244353 h 1466088"/>
              <a:gd name="connsiteX4" fmla="*/ 1466088 w 1466088"/>
              <a:gd name="connsiteY4" fmla="*/ 1221735 h 1466088"/>
              <a:gd name="connsiteX5" fmla="*/ 1221735 w 1466088"/>
              <a:gd name="connsiteY5" fmla="*/ 1466088 h 1466088"/>
              <a:gd name="connsiteX6" fmla="*/ 244353 w 1466088"/>
              <a:gd name="connsiteY6" fmla="*/ 1466088 h 1466088"/>
              <a:gd name="connsiteX7" fmla="*/ 0 w 1466088"/>
              <a:gd name="connsiteY7" fmla="*/ 1221735 h 1466088"/>
              <a:gd name="connsiteX8" fmla="*/ 0 w 1466088"/>
              <a:gd name="connsiteY8" fmla="*/ 244353 h 14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6088" h="1466088">
                <a:moveTo>
                  <a:pt x="0" y="244353"/>
                </a:moveTo>
                <a:cubicBezTo>
                  <a:pt x="0" y="109401"/>
                  <a:pt x="109401" y="0"/>
                  <a:pt x="244353" y="0"/>
                </a:cubicBezTo>
                <a:lnTo>
                  <a:pt x="1221735" y="0"/>
                </a:lnTo>
                <a:cubicBezTo>
                  <a:pt x="1356687" y="0"/>
                  <a:pt x="1466088" y="109401"/>
                  <a:pt x="1466088" y="244353"/>
                </a:cubicBezTo>
                <a:lnTo>
                  <a:pt x="1466088" y="1221735"/>
                </a:lnTo>
                <a:cubicBezTo>
                  <a:pt x="1466088" y="1356687"/>
                  <a:pt x="1356687" y="1466088"/>
                  <a:pt x="1221735" y="1466088"/>
                </a:cubicBezTo>
                <a:lnTo>
                  <a:pt x="244353" y="1466088"/>
                </a:lnTo>
                <a:cubicBezTo>
                  <a:pt x="109401" y="1466088"/>
                  <a:pt x="0" y="1356687"/>
                  <a:pt x="0" y="1221735"/>
                </a:cubicBezTo>
                <a:lnTo>
                  <a:pt x="0" y="24435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4909" tIns="124909" rIns="124909" bIns="124909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kern="1200"/>
              <a:t>Fluidi speciali (olio, inquinanti...)</a:t>
            </a:r>
          </a:p>
        </p:txBody>
      </p:sp>
      <p:sp>
        <p:nvSpPr>
          <p:cNvPr id="23" name="Figura a mano libera: forma 22">
            <a:extLst>
              <a:ext uri="{FF2B5EF4-FFF2-40B4-BE49-F238E27FC236}">
                <a16:creationId xmlns:a16="http://schemas.microsoft.com/office/drawing/2014/main" id="{22930ECB-F48E-A726-22B3-212B1A800E87}"/>
              </a:ext>
            </a:extLst>
          </p:cNvPr>
          <p:cNvSpPr/>
          <p:nvPr/>
        </p:nvSpPr>
        <p:spPr>
          <a:xfrm>
            <a:off x="8816197" y="4953508"/>
            <a:ext cx="1466088" cy="1466088"/>
          </a:xfrm>
          <a:custGeom>
            <a:avLst/>
            <a:gdLst>
              <a:gd name="connsiteX0" fmla="*/ 0 w 1466088"/>
              <a:gd name="connsiteY0" fmla="*/ 244353 h 1466088"/>
              <a:gd name="connsiteX1" fmla="*/ 244353 w 1466088"/>
              <a:gd name="connsiteY1" fmla="*/ 0 h 1466088"/>
              <a:gd name="connsiteX2" fmla="*/ 1221735 w 1466088"/>
              <a:gd name="connsiteY2" fmla="*/ 0 h 1466088"/>
              <a:gd name="connsiteX3" fmla="*/ 1466088 w 1466088"/>
              <a:gd name="connsiteY3" fmla="*/ 244353 h 1466088"/>
              <a:gd name="connsiteX4" fmla="*/ 1466088 w 1466088"/>
              <a:gd name="connsiteY4" fmla="*/ 1221735 h 1466088"/>
              <a:gd name="connsiteX5" fmla="*/ 1221735 w 1466088"/>
              <a:gd name="connsiteY5" fmla="*/ 1466088 h 1466088"/>
              <a:gd name="connsiteX6" fmla="*/ 244353 w 1466088"/>
              <a:gd name="connsiteY6" fmla="*/ 1466088 h 1466088"/>
              <a:gd name="connsiteX7" fmla="*/ 0 w 1466088"/>
              <a:gd name="connsiteY7" fmla="*/ 1221735 h 1466088"/>
              <a:gd name="connsiteX8" fmla="*/ 0 w 1466088"/>
              <a:gd name="connsiteY8" fmla="*/ 244353 h 14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6088" h="1466088">
                <a:moveTo>
                  <a:pt x="0" y="244353"/>
                </a:moveTo>
                <a:cubicBezTo>
                  <a:pt x="0" y="109401"/>
                  <a:pt x="109401" y="0"/>
                  <a:pt x="244353" y="0"/>
                </a:cubicBezTo>
                <a:lnTo>
                  <a:pt x="1221735" y="0"/>
                </a:lnTo>
                <a:cubicBezTo>
                  <a:pt x="1356687" y="0"/>
                  <a:pt x="1466088" y="109401"/>
                  <a:pt x="1466088" y="244353"/>
                </a:cubicBezTo>
                <a:lnTo>
                  <a:pt x="1466088" y="1221735"/>
                </a:lnTo>
                <a:cubicBezTo>
                  <a:pt x="1466088" y="1356687"/>
                  <a:pt x="1356687" y="1466088"/>
                  <a:pt x="1221735" y="1466088"/>
                </a:cubicBezTo>
                <a:lnTo>
                  <a:pt x="244353" y="1466088"/>
                </a:lnTo>
                <a:cubicBezTo>
                  <a:pt x="109401" y="1466088"/>
                  <a:pt x="0" y="1356687"/>
                  <a:pt x="0" y="1221735"/>
                </a:cubicBezTo>
                <a:lnTo>
                  <a:pt x="0" y="24435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4909" tIns="124909" rIns="124909" bIns="124909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1400" kern="1200" dirty="0"/>
              <a:t>Modifica della topografia (trasporto di sedimenti)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1CE5BD-1CE0-4EB3-8F8E-40BBB93D6783}"/>
              </a:ext>
            </a:extLst>
          </p:cNvPr>
          <p:cNvSpPr txBox="1"/>
          <p:nvPr/>
        </p:nvSpPr>
        <p:spPr>
          <a:xfrm>
            <a:off x="883670" y="722290"/>
            <a:ext cx="4002655" cy="670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i="0" u="none" strike="noStrike" dirty="0"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VANTAGGI</a:t>
            </a:r>
            <a:endParaRPr lang="en-US" sz="4000" dirty="0"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Segnaposto immagine 13" descr="Robot contorno">
            <a:extLst>
              <a:ext uri="{FF2B5EF4-FFF2-40B4-BE49-F238E27FC236}">
                <a16:creationId xmlns:a16="http://schemas.microsoft.com/office/drawing/2014/main" id="{130858E2-6CAB-4FDD-D10A-129F827EEB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5888" b="15888"/>
          <a:stretch>
            <a:fillRect/>
          </a:stretch>
        </p:blipFill>
        <p:spPr>
          <a:xfrm>
            <a:off x="473630" y="2432651"/>
            <a:ext cx="5095875" cy="3476625"/>
          </a:xfrm>
        </p:spPr>
      </p:pic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9CC29D95-6D74-19C2-2970-018C862E6102}"/>
              </a:ext>
            </a:extLst>
          </p:cNvPr>
          <p:cNvSpPr/>
          <p:nvPr/>
        </p:nvSpPr>
        <p:spPr>
          <a:xfrm>
            <a:off x="7260218" y="3398520"/>
            <a:ext cx="1441822" cy="14376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350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51A042CB-97FD-403D-B218-93B4619CF724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10C9DE8-18A0-4BD2-B133-0E3E25D1508E}"/>
              </a:ext>
            </a:extLst>
          </p:cNvPr>
          <p:cNvSpPr txBox="1"/>
          <p:nvPr/>
        </p:nvSpPr>
        <p:spPr>
          <a:xfrm>
            <a:off x="5617936" y="968829"/>
            <a:ext cx="9561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i="0" u="none" strike="noStrike" dirty="0">
                <a:solidFill>
                  <a:schemeClr val="bg1"/>
                </a:solidFill>
                <a:effectLst/>
                <a:latin typeface="Oswald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sz="4000" dirty="0">
              <a:solidFill>
                <a:schemeClr val="bg1"/>
              </a:solidFill>
              <a:latin typeface="Oswald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ED1E36-42E2-4A91-840D-C15586DA8FC3}"/>
              </a:ext>
            </a:extLst>
          </p:cNvPr>
          <p:cNvSpPr txBox="1"/>
          <p:nvPr/>
        </p:nvSpPr>
        <p:spPr>
          <a:xfrm>
            <a:off x="5694128" y="2813096"/>
            <a:ext cx="4872272" cy="112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sz="3700" i="0" u="none" strike="noStrike" dirty="0">
                <a:solidFill>
                  <a:schemeClr val="bg1"/>
                </a:solidFill>
                <a:effectLst/>
                <a:latin typeface="Bell MT" panose="02020503060305020303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OPERE A PARETE VERTICALE</a:t>
            </a:r>
            <a:endParaRPr lang="en-US" sz="3700" dirty="0">
              <a:solidFill>
                <a:schemeClr val="bg1"/>
              </a:solidFill>
              <a:latin typeface="Bell MT bold" panose="0203070306050A020303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961796B-7C58-4559-9C3F-1D327D4ADE0F}"/>
              </a:ext>
            </a:extLst>
          </p:cNvPr>
          <p:cNvSpPr txBox="1"/>
          <p:nvPr/>
        </p:nvSpPr>
        <p:spPr>
          <a:xfrm>
            <a:off x="5793787" y="4803653"/>
            <a:ext cx="6125587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000"/>
              </a:lnSpc>
            </a:pPr>
            <a:endParaRPr lang="it-IT" i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>
              <a:lnSpc>
                <a:spcPts val="2000"/>
              </a:lnSpc>
            </a:pPr>
            <a:r>
              <a:rPr lang="it-IT" i="1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Open Sans" panose="020B0606030504020204" pitchFamily="34" charset="0"/>
              </a:rPr>
              <a:t>I principali carichi che agiscono su questi tipi di pareti derivano da: pressioni d'onda dirette; forze di sollevamento; forze quasi-statiche provenienti dalle pressioni interne dell'acqua; e forze/reazioni geotecniche del supporto.</a:t>
            </a:r>
            <a:endParaRPr lang="en-GB" i="1" dirty="0">
              <a:solidFill>
                <a:schemeClr val="bg1"/>
              </a:solidFill>
              <a:latin typeface="+mj-lt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A78A5CCA-8EE1-7452-F9E9-D7078DF6D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26" y="1256084"/>
            <a:ext cx="5400675" cy="4238625"/>
          </a:xfrm>
          <a:prstGeom prst="rect">
            <a:avLst/>
          </a:prstGeom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BA2EA517-4E63-63EE-944E-745698C70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786" y="3802443"/>
            <a:ext cx="6125587" cy="13747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000"/>
              </a:lnSpc>
            </a:pPr>
            <a:r>
              <a:rPr lang="it-IT" altLang="it-IT" i="1" dirty="0">
                <a:solidFill>
                  <a:schemeClr val="bg1"/>
                </a:solidFill>
                <a:ea typeface="Roboto" panose="02000000000000000000" pitchFamily="2" charset="0"/>
                <a:cs typeface="Open Sans" panose="020B0606030504020204" pitchFamily="34" charset="0"/>
              </a:rPr>
              <a:t>I Frangiflutti verticali e le dighe sono strutture frequentemente utilizzate per proteggere i porti dalle azioni del mare. In generale, le strutture verticali sono impermeabili o solide strutture con paramento verticale. </a:t>
            </a:r>
          </a:p>
        </p:txBody>
      </p:sp>
    </p:spTree>
    <p:extLst>
      <p:ext uri="{BB962C8B-B14F-4D97-AF65-F5344CB8AC3E}">
        <p14:creationId xmlns:p14="http://schemas.microsoft.com/office/powerpoint/2010/main" val="1759836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19CAE106-9B46-A0A5-86A0-21015E5356AC}"/>
              </a:ext>
            </a:extLst>
          </p:cNvPr>
          <p:cNvSpPr/>
          <p:nvPr/>
        </p:nvSpPr>
        <p:spPr>
          <a:xfrm>
            <a:off x="-34774" y="-110534"/>
            <a:ext cx="2103455" cy="699867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E923BD7-3424-91C9-7C35-B9B9B744E20F}"/>
              </a:ext>
            </a:extLst>
          </p:cNvPr>
          <p:cNvSpPr/>
          <p:nvPr/>
        </p:nvSpPr>
        <p:spPr>
          <a:xfrm>
            <a:off x="10809607" y="-110534"/>
            <a:ext cx="2103455" cy="699867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FEFC01E5-1295-7877-A0B9-83829817D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" y="0"/>
            <a:ext cx="10210422" cy="6858000"/>
          </a:xfrm>
          <a:prstGeom prst="rect">
            <a:avLst/>
          </a:prstGeom>
        </p:spPr>
      </p:pic>
      <p:sp>
        <p:nvSpPr>
          <p:cNvPr id="252" name="Oval 251">
            <a:extLst>
              <a:ext uri="{FF2B5EF4-FFF2-40B4-BE49-F238E27FC236}">
                <a16:creationId xmlns:a16="http://schemas.microsoft.com/office/drawing/2014/main" id="{86ABCC18-344C-4AAD-87D4-6419B2E39359}"/>
              </a:ext>
            </a:extLst>
          </p:cNvPr>
          <p:cNvSpPr/>
          <p:nvPr/>
        </p:nvSpPr>
        <p:spPr>
          <a:xfrm>
            <a:off x="10954858" y="5303012"/>
            <a:ext cx="913442" cy="68832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C17E6BCB-390E-46E8-9BDA-7D9AC786B317}"/>
              </a:ext>
            </a:extLst>
          </p:cNvPr>
          <p:cNvGrpSpPr/>
          <p:nvPr/>
        </p:nvGrpSpPr>
        <p:grpSpPr>
          <a:xfrm>
            <a:off x="11085180" y="5582412"/>
            <a:ext cx="1025810" cy="795348"/>
            <a:chOff x="5438775" y="2747963"/>
            <a:chExt cx="1317625" cy="1355725"/>
          </a:xfrm>
          <a:solidFill>
            <a:schemeClr val="accent3"/>
          </a:solidFill>
        </p:grpSpPr>
        <p:sp>
          <p:nvSpPr>
            <p:cNvPr id="254" name="Freeform 5">
              <a:extLst>
                <a:ext uri="{FF2B5EF4-FFF2-40B4-BE49-F238E27FC236}">
                  <a16:creationId xmlns:a16="http://schemas.microsoft.com/office/drawing/2014/main" id="{3D6CC8D2-9E89-45D8-AEDD-647CDC1745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8775" y="3643313"/>
              <a:ext cx="1158875" cy="460375"/>
            </a:xfrm>
            <a:custGeom>
              <a:avLst/>
              <a:gdLst>
                <a:gd name="T0" fmla="*/ 266 w 305"/>
                <a:gd name="T1" fmla="*/ 10 h 121"/>
                <a:gd name="T2" fmla="*/ 214 w 305"/>
                <a:gd name="T3" fmla="*/ 37 h 121"/>
                <a:gd name="T4" fmla="*/ 197 w 305"/>
                <a:gd name="T5" fmla="*/ 30 h 121"/>
                <a:gd name="T6" fmla="*/ 162 w 305"/>
                <a:gd name="T7" fmla="*/ 30 h 121"/>
                <a:gd name="T8" fmla="*/ 159 w 305"/>
                <a:gd name="T9" fmla="*/ 29 h 121"/>
                <a:gd name="T10" fmla="*/ 158 w 305"/>
                <a:gd name="T11" fmla="*/ 28 h 121"/>
                <a:gd name="T12" fmla="*/ 157 w 305"/>
                <a:gd name="T13" fmla="*/ 28 h 121"/>
                <a:gd name="T14" fmla="*/ 77 w 305"/>
                <a:gd name="T15" fmla="*/ 13 h 121"/>
                <a:gd name="T16" fmla="*/ 68 w 305"/>
                <a:gd name="T17" fmla="*/ 15 h 121"/>
                <a:gd name="T18" fmla="*/ 60 w 305"/>
                <a:gd name="T19" fmla="*/ 15 h 121"/>
                <a:gd name="T20" fmla="*/ 44 w 305"/>
                <a:gd name="T21" fmla="*/ 3 h 121"/>
                <a:gd name="T22" fmla="*/ 18 w 305"/>
                <a:gd name="T23" fmla="*/ 3 h 121"/>
                <a:gd name="T24" fmla="*/ 0 w 305"/>
                <a:gd name="T25" fmla="*/ 21 h 121"/>
                <a:gd name="T26" fmla="*/ 0 w 305"/>
                <a:gd name="T27" fmla="*/ 89 h 121"/>
                <a:gd name="T28" fmla="*/ 18 w 305"/>
                <a:gd name="T29" fmla="*/ 107 h 121"/>
                <a:gd name="T30" fmla="*/ 44 w 305"/>
                <a:gd name="T31" fmla="*/ 107 h 121"/>
                <a:gd name="T32" fmla="*/ 60 w 305"/>
                <a:gd name="T33" fmla="*/ 95 h 121"/>
                <a:gd name="T34" fmla="*/ 75 w 305"/>
                <a:gd name="T35" fmla="*/ 95 h 121"/>
                <a:gd name="T36" fmla="*/ 79 w 305"/>
                <a:gd name="T37" fmla="*/ 96 h 121"/>
                <a:gd name="T38" fmla="*/ 146 w 305"/>
                <a:gd name="T39" fmla="*/ 114 h 121"/>
                <a:gd name="T40" fmla="*/ 155 w 305"/>
                <a:gd name="T41" fmla="*/ 116 h 121"/>
                <a:gd name="T42" fmla="*/ 178 w 305"/>
                <a:gd name="T43" fmla="*/ 121 h 121"/>
                <a:gd name="T44" fmla="*/ 208 w 305"/>
                <a:gd name="T45" fmla="*/ 110 h 121"/>
                <a:gd name="T46" fmla="*/ 208 w 305"/>
                <a:gd name="T47" fmla="*/ 110 h 121"/>
                <a:gd name="T48" fmla="*/ 291 w 305"/>
                <a:gd name="T49" fmla="*/ 51 h 121"/>
                <a:gd name="T50" fmla="*/ 298 w 305"/>
                <a:gd name="T51" fmla="*/ 18 h 121"/>
                <a:gd name="T52" fmla="*/ 266 w 305"/>
                <a:gd name="T53" fmla="*/ 10 h 121"/>
                <a:gd name="T54" fmla="*/ 47 w 305"/>
                <a:gd name="T55" fmla="*/ 89 h 121"/>
                <a:gd name="T56" fmla="*/ 44 w 305"/>
                <a:gd name="T57" fmla="*/ 93 h 121"/>
                <a:gd name="T58" fmla="*/ 18 w 305"/>
                <a:gd name="T59" fmla="*/ 93 h 121"/>
                <a:gd name="T60" fmla="*/ 14 w 305"/>
                <a:gd name="T61" fmla="*/ 89 h 121"/>
                <a:gd name="T62" fmla="*/ 14 w 305"/>
                <a:gd name="T63" fmla="*/ 21 h 121"/>
                <a:gd name="T64" fmla="*/ 18 w 305"/>
                <a:gd name="T65" fmla="*/ 17 h 121"/>
                <a:gd name="T66" fmla="*/ 44 w 305"/>
                <a:gd name="T67" fmla="*/ 17 h 121"/>
                <a:gd name="T68" fmla="*/ 47 w 305"/>
                <a:gd name="T69" fmla="*/ 21 h 121"/>
                <a:gd name="T70" fmla="*/ 47 w 305"/>
                <a:gd name="T71" fmla="*/ 89 h 121"/>
                <a:gd name="T72" fmla="*/ 283 w 305"/>
                <a:gd name="T73" fmla="*/ 40 h 121"/>
                <a:gd name="T74" fmla="*/ 200 w 305"/>
                <a:gd name="T75" fmla="*/ 99 h 121"/>
                <a:gd name="T76" fmla="*/ 159 w 305"/>
                <a:gd name="T77" fmla="*/ 103 h 121"/>
                <a:gd name="T78" fmla="*/ 150 w 305"/>
                <a:gd name="T79" fmla="*/ 100 h 121"/>
                <a:gd name="T80" fmla="*/ 83 w 305"/>
                <a:gd name="T81" fmla="*/ 82 h 121"/>
                <a:gd name="T82" fmla="*/ 75 w 305"/>
                <a:gd name="T83" fmla="*/ 81 h 121"/>
                <a:gd name="T84" fmla="*/ 61 w 305"/>
                <a:gd name="T85" fmla="*/ 81 h 121"/>
                <a:gd name="T86" fmla="*/ 61 w 305"/>
                <a:gd name="T87" fmla="*/ 29 h 121"/>
                <a:gd name="T88" fmla="*/ 69 w 305"/>
                <a:gd name="T89" fmla="*/ 29 h 121"/>
                <a:gd name="T90" fmla="*/ 82 w 305"/>
                <a:gd name="T91" fmla="*/ 26 h 121"/>
                <a:gd name="T92" fmla="*/ 148 w 305"/>
                <a:gd name="T93" fmla="*/ 38 h 121"/>
                <a:gd name="T94" fmla="*/ 148 w 305"/>
                <a:gd name="T95" fmla="*/ 38 h 121"/>
                <a:gd name="T96" fmla="*/ 162 w 305"/>
                <a:gd name="T97" fmla="*/ 43 h 121"/>
                <a:gd name="T98" fmla="*/ 197 w 305"/>
                <a:gd name="T99" fmla="*/ 43 h 121"/>
                <a:gd name="T100" fmla="*/ 208 w 305"/>
                <a:gd name="T101" fmla="*/ 54 h 121"/>
                <a:gd name="T102" fmla="*/ 197 w 305"/>
                <a:gd name="T103" fmla="*/ 65 h 121"/>
                <a:gd name="T104" fmla="*/ 140 w 305"/>
                <a:gd name="T105" fmla="*/ 65 h 121"/>
                <a:gd name="T106" fmla="*/ 133 w 305"/>
                <a:gd name="T107" fmla="*/ 72 h 121"/>
                <a:gd name="T108" fmla="*/ 140 w 305"/>
                <a:gd name="T109" fmla="*/ 78 h 121"/>
                <a:gd name="T110" fmla="*/ 197 w 305"/>
                <a:gd name="T111" fmla="*/ 78 h 121"/>
                <a:gd name="T112" fmla="*/ 222 w 305"/>
                <a:gd name="T113" fmla="*/ 54 h 121"/>
                <a:gd name="T114" fmla="*/ 221 w 305"/>
                <a:gd name="T115" fmla="*/ 49 h 121"/>
                <a:gd name="T116" fmla="*/ 272 w 305"/>
                <a:gd name="T117" fmla="*/ 23 h 121"/>
                <a:gd name="T118" fmla="*/ 286 w 305"/>
                <a:gd name="T119" fmla="*/ 26 h 121"/>
                <a:gd name="T120" fmla="*/ 283 w 305"/>
                <a:gd name="T121" fmla="*/ 40 h 121"/>
                <a:gd name="T122" fmla="*/ 283 w 305"/>
                <a:gd name="T123" fmla="*/ 40 h 121"/>
                <a:gd name="T124" fmla="*/ 283 w 305"/>
                <a:gd name="T125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5" h="121">
                  <a:moveTo>
                    <a:pt x="266" y="10"/>
                  </a:moveTo>
                  <a:cubicBezTo>
                    <a:pt x="214" y="37"/>
                    <a:pt x="214" y="37"/>
                    <a:pt x="214" y="37"/>
                  </a:cubicBezTo>
                  <a:cubicBezTo>
                    <a:pt x="210" y="32"/>
                    <a:pt x="204" y="30"/>
                    <a:pt x="197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0" y="30"/>
                    <a:pt x="160" y="29"/>
                    <a:pt x="159" y="29"/>
                  </a:cubicBezTo>
                  <a:cubicBezTo>
                    <a:pt x="159" y="29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29" y="0"/>
                    <a:pt x="104" y="2"/>
                    <a:pt x="77" y="13"/>
                  </a:cubicBezTo>
                  <a:cubicBezTo>
                    <a:pt x="72" y="15"/>
                    <a:pt x="72" y="15"/>
                    <a:pt x="68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8"/>
                    <a:pt x="51" y="3"/>
                    <a:pt x="44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8" y="3"/>
                    <a:pt x="0" y="11"/>
                    <a:pt x="0" y="2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9"/>
                    <a:pt x="8" y="107"/>
                    <a:pt x="18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51" y="107"/>
                    <a:pt x="58" y="102"/>
                    <a:pt x="60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8" y="95"/>
                    <a:pt x="79" y="96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9" y="115"/>
                    <a:pt x="152" y="115"/>
                    <a:pt x="155" y="116"/>
                  </a:cubicBezTo>
                  <a:cubicBezTo>
                    <a:pt x="163" y="119"/>
                    <a:pt x="171" y="121"/>
                    <a:pt x="178" y="121"/>
                  </a:cubicBezTo>
                  <a:cubicBezTo>
                    <a:pt x="187" y="121"/>
                    <a:pt x="196" y="118"/>
                    <a:pt x="208" y="110"/>
                  </a:cubicBezTo>
                  <a:cubicBezTo>
                    <a:pt x="208" y="110"/>
                    <a:pt x="208" y="110"/>
                    <a:pt x="208" y="110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301" y="43"/>
                    <a:pt x="305" y="29"/>
                    <a:pt x="298" y="18"/>
                  </a:cubicBezTo>
                  <a:cubicBezTo>
                    <a:pt x="291" y="8"/>
                    <a:pt x="277" y="4"/>
                    <a:pt x="266" y="10"/>
                  </a:cubicBezTo>
                  <a:close/>
                  <a:moveTo>
                    <a:pt x="47" y="89"/>
                  </a:moveTo>
                  <a:cubicBezTo>
                    <a:pt x="47" y="91"/>
                    <a:pt x="46" y="93"/>
                    <a:pt x="44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6" y="93"/>
                    <a:pt x="14" y="91"/>
                    <a:pt x="14" y="89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9"/>
                    <a:pt x="16" y="17"/>
                    <a:pt x="18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7"/>
                    <a:pt x="47" y="19"/>
                    <a:pt x="47" y="21"/>
                  </a:cubicBezTo>
                  <a:lnTo>
                    <a:pt x="47" y="89"/>
                  </a:lnTo>
                  <a:close/>
                  <a:moveTo>
                    <a:pt x="283" y="40"/>
                  </a:moveTo>
                  <a:cubicBezTo>
                    <a:pt x="200" y="99"/>
                    <a:pt x="200" y="99"/>
                    <a:pt x="200" y="99"/>
                  </a:cubicBezTo>
                  <a:cubicBezTo>
                    <a:pt x="183" y="110"/>
                    <a:pt x="176" y="108"/>
                    <a:pt x="159" y="103"/>
                  </a:cubicBezTo>
                  <a:cubicBezTo>
                    <a:pt x="156" y="102"/>
                    <a:pt x="153" y="101"/>
                    <a:pt x="150" y="10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0" y="82"/>
                    <a:pt x="77" y="81"/>
                    <a:pt x="75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4" y="29"/>
                    <a:pt x="76" y="28"/>
                    <a:pt x="82" y="26"/>
                  </a:cubicBezTo>
                  <a:cubicBezTo>
                    <a:pt x="106" y="17"/>
                    <a:pt x="124" y="15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52" y="42"/>
                    <a:pt x="155" y="43"/>
                    <a:pt x="162" y="43"/>
                  </a:cubicBezTo>
                  <a:cubicBezTo>
                    <a:pt x="197" y="43"/>
                    <a:pt x="197" y="43"/>
                    <a:pt x="197" y="43"/>
                  </a:cubicBezTo>
                  <a:cubicBezTo>
                    <a:pt x="203" y="43"/>
                    <a:pt x="208" y="48"/>
                    <a:pt x="208" y="54"/>
                  </a:cubicBezTo>
                  <a:cubicBezTo>
                    <a:pt x="208" y="60"/>
                    <a:pt x="203" y="65"/>
                    <a:pt x="197" y="65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6" y="65"/>
                    <a:pt x="133" y="68"/>
                    <a:pt x="133" y="72"/>
                  </a:cubicBezTo>
                  <a:cubicBezTo>
                    <a:pt x="133" y="75"/>
                    <a:pt x="136" y="78"/>
                    <a:pt x="140" y="78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211" y="78"/>
                    <a:pt x="222" y="67"/>
                    <a:pt x="222" y="54"/>
                  </a:cubicBezTo>
                  <a:cubicBezTo>
                    <a:pt x="222" y="52"/>
                    <a:pt x="221" y="51"/>
                    <a:pt x="221" y="49"/>
                  </a:cubicBezTo>
                  <a:cubicBezTo>
                    <a:pt x="272" y="23"/>
                    <a:pt x="272" y="23"/>
                    <a:pt x="272" y="23"/>
                  </a:cubicBezTo>
                  <a:cubicBezTo>
                    <a:pt x="277" y="20"/>
                    <a:pt x="283" y="21"/>
                    <a:pt x="286" y="26"/>
                  </a:cubicBezTo>
                  <a:cubicBezTo>
                    <a:pt x="289" y="30"/>
                    <a:pt x="287" y="36"/>
                    <a:pt x="283" y="40"/>
                  </a:cubicBezTo>
                  <a:close/>
                  <a:moveTo>
                    <a:pt x="283" y="40"/>
                  </a:moveTo>
                  <a:cubicBezTo>
                    <a:pt x="283" y="40"/>
                    <a:pt x="283" y="40"/>
                    <a:pt x="283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5" name="Freeform 6">
              <a:extLst>
                <a:ext uri="{FF2B5EF4-FFF2-40B4-BE49-F238E27FC236}">
                  <a16:creationId xmlns:a16="http://schemas.microsoft.com/office/drawing/2014/main" id="{8CF7BA26-C725-4981-A1DC-A928B9DA0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500" y="2747963"/>
              <a:ext cx="592138" cy="911225"/>
            </a:xfrm>
            <a:custGeom>
              <a:avLst/>
              <a:gdLst>
                <a:gd name="T0" fmla="*/ 37 w 156"/>
                <a:gd name="T1" fmla="*/ 165 h 240"/>
                <a:gd name="T2" fmla="*/ 24 w 156"/>
                <a:gd name="T3" fmla="*/ 185 h 240"/>
                <a:gd name="T4" fmla="*/ 39 w 156"/>
                <a:gd name="T5" fmla="*/ 207 h 240"/>
                <a:gd name="T6" fmla="*/ 39 w 156"/>
                <a:gd name="T7" fmla="*/ 217 h 240"/>
                <a:gd name="T8" fmla="*/ 62 w 156"/>
                <a:gd name="T9" fmla="*/ 240 h 240"/>
                <a:gd name="T10" fmla="*/ 93 w 156"/>
                <a:gd name="T11" fmla="*/ 240 h 240"/>
                <a:gd name="T12" fmla="*/ 116 w 156"/>
                <a:gd name="T13" fmla="*/ 217 h 240"/>
                <a:gd name="T14" fmla="*/ 116 w 156"/>
                <a:gd name="T15" fmla="*/ 207 h 240"/>
                <a:gd name="T16" fmla="*/ 131 w 156"/>
                <a:gd name="T17" fmla="*/ 185 h 240"/>
                <a:gd name="T18" fmla="*/ 119 w 156"/>
                <a:gd name="T19" fmla="*/ 165 h 240"/>
                <a:gd name="T20" fmla="*/ 134 w 156"/>
                <a:gd name="T21" fmla="*/ 137 h 240"/>
                <a:gd name="T22" fmla="*/ 156 w 156"/>
                <a:gd name="T23" fmla="*/ 80 h 240"/>
                <a:gd name="T24" fmla="*/ 155 w 156"/>
                <a:gd name="T25" fmla="*/ 73 h 240"/>
                <a:gd name="T26" fmla="*/ 148 w 156"/>
                <a:gd name="T27" fmla="*/ 67 h 240"/>
                <a:gd name="T28" fmla="*/ 142 w 156"/>
                <a:gd name="T29" fmla="*/ 74 h 240"/>
                <a:gd name="T30" fmla="*/ 142 w 156"/>
                <a:gd name="T31" fmla="*/ 80 h 240"/>
                <a:gd name="T32" fmla="*/ 123 w 156"/>
                <a:gd name="T33" fmla="*/ 128 h 240"/>
                <a:gd name="T34" fmla="*/ 105 w 156"/>
                <a:gd name="T35" fmla="*/ 163 h 240"/>
                <a:gd name="T36" fmla="*/ 51 w 156"/>
                <a:gd name="T37" fmla="*/ 163 h 240"/>
                <a:gd name="T38" fmla="*/ 33 w 156"/>
                <a:gd name="T39" fmla="*/ 128 h 240"/>
                <a:gd name="T40" fmla="*/ 14 w 156"/>
                <a:gd name="T41" fmla="*/ 80 h 240"/>
                <a:gd name="T42" fmla="*/ 33 w 156"/>
                <a:gd name="T43" fmla="*/ 33 h 240"/>
                <a:gd name="T44" fmla="*/ 78 w 156"/>
                <a:gd name="T45" fmla="*/ 15 h 240"/>
                <a:gd name="T46" fmla="*/ 78 w 156"/>
                <a:gd name="T47" fmla="*/ 15 h 240"/>
                <a:gd name="T48" fmla="*/ 116 w 156"/>
                <a:gd name="T49" fmla="*/ 27 h 240"/>
                <a:gd name="T50" fmla="*/ 126 w 156"/>
                <a:gd name="T51" fmla="*/ 25 h 240"/>
                <a:gd name="T52" fmla="*/ 124 w 156"/>
                <a:gd name="T53" fmla="*/ 16 h 240"/>
                <a:gd name="T54" fmla="*/ 78 w 156"/>
                <a:gd name="T55" fmla="*/ 1 h 240"/>
                <a:gd name="T56" fmla="*/ 23 w 156"/>
                <a:gd name="T57" fmla="*/ 23 h 240"/>
                <a:gd name="T58" fmla="*/ 0 w 156"/>
                <a:gd name="T59" fmla="*/ 80 h 240"/>
                <a:gd name="T60" fmla="*/ 21 w 156"/>
                <a:gd name="T61" fmla="*/ 137 h 240"/>
                <a:gd name="T62" fmla="*/ 37 w 156"/>
                <a:gd name="T63" fmla="*/ 165 h 240"/>
                <a:gd name="T64" fmla="*/ 102 w 156"/>
                <a:gd name="T65" fmla="*/ 217 h 240"/>
                <a:gd name="T66" fmla="*/ 93 w 156"/>
                <a:gd name="T67" fmla="*/ 226 h 240"/>
                <a:gd name="T68" fmla="*/ 62 w 156"/>
                <a:gd name="T69" fmla="*/ 226 h 240"/>
                <a:gd name="T70" fmla="*/ 53 w 156"/>
                <a:gd name="T71" fmla="*/ 217 h 240"/>
                <a:gd name="T72" fmla="*/ 53 w 156"/>
                <a:gd name="T73" fmla="*/ 208 h 240"/>
                <a:gd name="T74" fmla="*/ 102 w 156"/>
                <a:gd name="T75" fmla="*/ 208 h 240"/>
                <a:gd name="T76" fmla="*/ 102 w 156"/>
                <a:gd name="T77" fmla="*/ 217 h 240"/>
                <a:gd name="T78" fmla="*/ 47 w 156"/>
                <a:gd name="T79" fmla="*/ 177 h 240"/>
                <a:gd name="T80" fmla="*/ 109 w 156"/>
                <a:gd name="T81" fmla="*/ 177 h 240"/>
                <a:gd name="T82" fmla="*/ 118 w 156"/>
                <a:gd name="T83" fmla="*/ 185 h 240"/>
                <a:gd name="T84" fmla="*/ 109 w 156"/>
                <a:gd name="T85" fmla="*/ 194 h 240"/>
                <a:gd name="T86" fmla="*/ 47 w 156"/>
                <a:gd name="T87" fmla="*/ 194 h 240"/>
                <a:gd name="T88" fmla="*/ 38 w 156"/>
                <a:gd name="T89" fmla="*/ 185 h 240"/>
                <a:gd name="T90" fmla="*/ 47 w 156"/>
                <a:gd name="T91" fmla="*/ 177 h 240"/>
                <a:gd name="T92" fmla="*/ 47 w 156"/>
                <a:gd name="T93" fmla="*/ 177 h 240"/>
                <a:gd name="T94" fmla="*/ 47 w 156"/>
                <a:gd name="T95" fmla="*/ 17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240">
                  <a:moveTo>
                    <a:pt x="37" y="165"/>
                  </a:moveTo>
                  <a:cubicBezTo>
                    <a:pt x="30" y="169"/>
                    <a:pt x="24" y="177"/>
                    <a:pt x="24" y="185"/>
                  </a:cubicBezTo>
                  <a:cubicBezTo>
                    <a:pt x="24" y="195"/>
                    <a:pt x="31" y="204"/>
                    <a:pt x="39" y="207"/>
                  </a:cubicBezTo>
                  <a:cubicBezTo>
                    <a:pt x="39" y="217"/>
                    <a:pt x="39" y="217"/>
                    <a:pt x="39" y="217"/>
                  </a:cubicBezTo>
                  <a:cubicBezTo>
                    <a:pt x="39" y="230"/>
                    <a:pt x="50" y="240"/>
                    <a:pt x="62" y="240"/>
                  </a:cubicBezTo>
                  <a:cubicBezTo>
                    <a:pt x="93" y="240"/>
                    <a:pt x="93" y="240"/>
                    <a:pt x="93" y="240"/>
                  </a:cubicBezTo>
                  <a:cubicBezTo>
                    <a:pt x="106" y="240"/>
                    <a:pt x="116" y="230"/>
                    <a:pt x="116" y="217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25" y="204"/>
                    <a:pt x="131" y="195"/>
                    <a:pt x="131" y="185"/>
                  </a:cubicBezTo>
                  <a:cubicBezTo>
                    <a:pt x="131" y="177"/>
                    <a:pt x="126" y="169"/>
                    <a:pt x="119" y="165"/>
                  </a:cubicBezTo>
                  <a:cubicBezTo>
                    <a:pt x="122" y="154"/>
                    <a:pt x="128" y="145"/>
                    <a:pt x="134" y="137"/>
                  </a:cubicBezTo>
                  <a:cubicBezTo>
                    <a:pt x="144" y="123"/>
                    <a:pt x="156" y="108"/>
                    <a:pt x="156" y="80"/>
                  </a:cubicBezTo>
                  <a:cubicBezTo>
                    <a:pt x="156" y="78"/>
                    <a:pt x="156" y="76"/>
                    <a:pt x="155" y="73"/>
                  </a:cubicBezTo>
                  <a:cubicBezTo>
                    <a:pt x="155" y="69"/>
                    <a:pt x="152" y="66"/>
                    <a:pt x="148" y="67"/>
                  </a:cubicBezTo>
                  <a:cubicBezTo>
                    <a:pt x="144" y="67"/>
                    <a:pt x="141" y="70"/>
                    <a:pt x="142" y="74"/>
                  </a:cubicBezTo>
                  <a:cubicBezTo>
                    <a:pt x="142" y="76"/>
                    <a:pt x="142" y="78"/>
                    <a:pt x="142" y="80"/>
                  </a:cubicBezTo>
                  <a:cubicBezTo>
                    <a:pt x="142" y="103"/>
                    <a:pt x="133" y="115"/>
                    <a:pt x="123" y="128"/>
                  </a:cubicBezTo>
                  <a:cubicBezTo>
                    <a:pt x="116" y="138"/>
                    <a:pt x="108" y="148"/>
                    <a:pt x="105" y="163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47" y="148"/>
                    <a:pt x="40" y="138"/>
                    <a:pt x="33" y="128"/>
                  </a:cubicBezTo>
                  <a:cubicBezTo>
                    <a:pt x="23" y="115"/>
                    <a:pt x="14" y="103"/>
                    <a:pt x="14" y="80"/>
                  </a:cubicBezTo>
                  <a:cubicBezTo>
                    <a:pt x="14" y="56"/>
                    <a:pt x="24" y="41"/>
                    <a:pt x="33" y="33"/>
                  </a:cubicBezTo>
                  <a:cubicBezTo>
                    <a:pt x="45" y="21"/>
                    <a:pt x="61" y="14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91" y="14"/>
                    <a:pt x="105" y="19"/>
                    <a:pt x="116" y="27"/>
                  </a:cubicBezTo>
                  <a:cubicBezTo>
                    <a:pt x="119" y="29"/>
                    <a:pt x="124" y="29"/>
                    <a:pt x="126" y="25"/>
                  </a:cubicBezTo>
                  <a:cubicBezTo>
                    <a:pt x="128" y="22"/>
                    <a:pt x="127" y="18"/>
                    <a:pt x="124" y="16"/>
                  </a:cubicBezTo>
                  <a:cubicBezTo>
                    <a:pt x="111" y="6"/>
                    <a:pt x="94" y="0"/>
                    <a:pt x="78" y="1"/>
                  </a:cubicBezTo>
                  <a:cubicBezTo>
                    <a:pt x="58" y="0"/>
                    <a:pt x="38" y="8"/>
                    <a:pt x="23" y="23"/>
                  </a:cubicBezTo>
                  <a:cubicBezTo>
                    <a:pt x="8" y="38"/>
                    <a:pt x="0" y="58"/>
                    <a:pt x="0" y="80"/>
                  </a:cubicBezTo>
                  <a:cubicBezTo>
                    <a:pt x="0" y="108"/>
                    <a:pt x="11" y="123"/>
                    <a:pt x="21" y="137"/>
                  </a:cubicBezTo>
                  <a:cubicBezTo>
                    <a:pt x="28" y="145"/>
                    <a:pt x="34" y="154"/>
                    <a:pt x="37" y="165"/>
                  </a:cubicBezTo>
                  <a:close/>
                  <a:moveTo>
                    <a:pt x="102" y="217"/>
                  </a:moveTo>
                  <a:cubicBezTo>
                    <a:pt x="102" y="222"/>
                    <a:pt x="98" y="226"/>
                    <a:pt x="93" y="226"/>
                  </a:cubicBezTo>
                  <a:cubicBezTo>
                    <a:pt x="62" y="226"/>
                    <a:pt x="62" y="226"/>
                    <a:pt x="62" y="226"/>
                  </a:cubicBezTo>
                  <a:cubicBezTo>
                    <a:pt x="57" y="226"/>
                    <a:pt x="53" y="222"/>
                    <a:pt x="53" y="217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102" y="208"/>
                    <a:pt x="102" y="208"/>
                    <a:pt x="102" y="208"/>
                  </a:cubicBezTo>
                  <a:lnTo>
                    <a:pt x="102" y="217"/>
                  </a:lnTo>
                  <a:close/>
                  <a:moveTo>
                    <a:pt x="47" y="177"/>
                  </a:move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81"/>
                    <a:pt x="118" y="185"/>
                  </a:cubicBezTo>
                  <a:cubicBezTo>
                    <a:pt x="118" y="190"/>
                    <a:pt x="114" y="194"/>
                    <a:pt x="109" y="194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42" y="194"/>
                    <a:pt x="38" y="190"/>
                    <a:pt x="38" y="185"/>
                  </a:cubicBezTo>
                  <a:cubicBezTo>
                    <a:pt x="38" y="181"/>
                    <a:pt x="42" y="177"/>
                    <a:pt x="47" y="177"/>
                  </a:cubicBezTo>
                  <a:close/>
                  <a:moveTo>
                    <a:pt x="47" y="177"/>
                  </a:moveTo>
                  <a:cubicBezTo>
                    <a:pt x="47" y="177"/>
                    <a:pt x="47" y="177"/>
                    <a:pt x="47" y="1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6" name="Freeform 7">
              <a:extLst>
                <a:ext uri="{FF2B5EF4-FFF2-40B4-BE49-F238E27FC236}">
                  <a16:creationId xmlns:a16="http://schemas.microsoft.com/office/drawing/2014/main" id="{03C01DAE-7C36-4CAB-8E8D-685A3EE186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2914651"/>
              <a:ext cx="53975" cy="220663"/>
            </a:xfrm>
            <a:custGeom>
              <a:avLst/>
              <a:gdLst>
                <a:gd name="T0" fmla="*/ 14 w 14"/>
                <a:gd name="T1" fmla="*/ 7 h 58"/>
                <a:gd name="T2" fmla="*/ 7 w 14"/>
                <a:gd name="T3" fmla="*/ 0 h 58"/>
                <a:gd name="T4" fmla="*/ 0 w 14"/>
                <a:gd name="T5" fmla="*/ 7 h 58"/>
                <a:gd name="T6" fmla="*/ 0 w 14"/>
                <a:gd name="T7" fmla="*/ 51 h 58"/>
                <a:gd name="T8" fmla="*/ 7 w 14"/>
                <a:gd name="T9" fmla="*/ 58 h 58"/>
                <a:gd name="T10" fmla="*/ 14 w 14"/>
                <a:gd name="T11" fmla="*/ 51 h 58"/>
                <a:gd name="T12" fmla="*/ 14 w 14"/>
                <a:gd name="T13" fmla="*/ 7 h 58"/>
                <a:gd name="T14" fmla="*/ 14 w 14"/>
                <a:gd name="T15" fmla="*/ 7 h 58"/>
                <a:gd name="T16" fmla="*/ 14 w 14"/>
                <a:gd name="T17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58">
                  <a:moveTo>
                    <a:pt x="14" y="7"/>
                  </a:moveTo>
                  <a:cubicBezTo>
                    <a:pt x="14" y="4"/>
                    <a:pt x="11" y="0"/>
                    <a:pt x="7" y="0"/>
                  </a:cubicBezTo>
                  <a:cubicBezTo>
                    <a:pt x="3" y="0"/>
                    <a:pt x="0" y="4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4" y="54"/>
                    <a:pt x="14" y="51"/>
                  </a:cubicBezTo>
                  <a:lnTo>
                    <a:pt x="14" y="7"/>
                  </a:ln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7" name="Freeform 8">
              <a:extLst>
                <a:ext uri="{FF2B5EF4-FFF2-40B4-BE49-F238E27FC236}">
                  <a16:creationId xmlns:a16="http://schemas.microsoft.com/office/drawing/2014/main" id="{9647C01B-4D88-4057-8522-186089B30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3198813"/>
              <a:ext cx="53975" cy="53975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0 w 14"/>
                <a:gd name="T5" fmla="*/ 7 h 14"/>
                <a:gd name="T6" fmla="*/ 7 w 14"/>
                <a:gd name="T7" fmla="*/ 14 h 14"/>
                <a:gd name="T8" fmla="*/ 14 w 14"/>
                <a:gd name="T9" fmla="*/ 7 h 14"/>
                <a:gd name="T10" fmla="*/ 7 w 14"/>
                <a:gd name="T11" fmla="*/ 0 h 14"/>
                <a:gd name="T12" fmla="*/ 7 w 14"/>
                <a:gd name="T13" fmla="*/ 0 h 14"/>
                <a:gd name="T14" fmla="*/ 7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8" name="Freeform 9">
              <a:extLst>
                <a:ext uri="{FF2B5EF4-FFF2-40B4-BE49-F238E27FC236}">
                  <a16:creationId xmlns:a16="http://schemas.microsoft.com/office/drawing/2014/main" id="{A86565FE-539C-4A99-A474-546B9C3EA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7650" y="3051176"/>
              <a:ext cx="158750" cy="53975"/>
            </a:xfrm>
            <a:custGeom>
              <a:avLst/>
              <a:gdLst>
                <a:gd name="T0" fmla="*/ 35 w 42"/>
                <a:gd name="T1" fmla="*/ 0 h 14"/>
                <a:gd name="T2" fmla="*/ 7 w 42"/>
                <a:gd name="T3" fmla="*/ 0 h 14"/>
                <a:gd name="T4" fmla="*/ 0 w 42"/>
                <a:gd name="T5" fmla="*/ 7 h 14"/>
                <a:gd name="T6" fmla="*/ 7 w 42"/>
                <a:gd name="T7" fmla="*/ 14 h 14"/>
                <a:gd name="T8" fmla="*/ 35 w 42"/>
                <a:gd name="T9" fmla="*/ 14 h 14"/>
                <a:gd name="T10" fmla="*/ 42 w 42"/>
                <a:gd name="T11" fmla="*/ 7 h 14"/>
                <a:gd name="T12" fmla="*/ 35 w 42"/>
                <a:gd name="T13" fmla="*/ 0 h 14"/>
                <a:gd name="T14" fmla="*/ 35 w 42"/>
                <a:gd name="T15" fmla="*/ 0 h 14"/>
                <a:gd name="T16" fmla="*/ 35 w 4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">
                  <a:moveTo>
                    <a:pt x="3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4"/>
                    <a:pt x="42" y="11"/>
                    <a:pt x="42" y="7"/>
                  </a:cubicBezTo>
                  <a:cubicBezTo>
                    <a:pt x="42" y="3"/>
                    <a:pt x="39" y="0"/>
                    <a:pt x="35" y="0"/>
                  </a:cubicBezTo>
                  <a:close/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9" name="Freeform 10">
              <a:extLst>
                <a:ext uri="{FF2B5EF4-FFF2-40B4-BE49-F238E27FC236}">
                  <a16:creationId xmlns:a16="http://schemas.microsoft.com/office/drawing/2014/main" id="{0CB754C4-B486-4CE7-9FFC-DC0CE14D2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8438" y="2767013"/>
              <a:ext cx="147638" cy="117475"/>
            </a:xfrm>
            <a:custGeom>
              <a:avLst/>
              <a:gdLst>
                <a:gd name="T0" fmla="*/ 8 w 39"/>
                <a:gd name="T1" fmla="*/ 31 h 31"/>
                <a:gd name="T2" fmla="*/ 12 w 39"/>
                <a:gd name="T3" fmla="*/ 29 h 31"/>
                <a:gd name="T4" fmla="*/ 35 w 39"/>
                <a:gd name="T5" fmla="*/ 14 h 31"/>
                <a:gd name="T6" fmla="*/ 37 w 39"/>
                <a:gd name="T7" fmla="*/ 4 h 31"/>
                <a:gd name="T8" fmla="*/ 28 w 39"/>
                <a:gd name="T9" fmla="*/ 2 h 31"/>
                <a:gd name="T10" fmla="*/ 4 w 39"/>
                <a:gd name="T11" fmla="*/ 18 h 31"/>
                <a:gd name="T12" fmla="*/ 2 w 39"/>
                <a:gd name="T13" fmla="*/ 27 h 31"/>
                <a:gd name="T14" fmla="*/ 8 w 39"/>
                <a:gd name="T15" fmla="*/ 31 h 31"/>
                <a:gd name="T16" fmla="*/ 8 w 39"/>
                <a:gd name="T17" fmla="*/ 31 h 31"/>
                <a:gd name="T18" fmla="*/ 8 w 39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1">
                  <a:moveTo>
                    <a:pt x="8" y="31"/>
                  </a:moveTo>
                  <a:cubicBezTo>
                    <a:pt x="9" y="31"/>
                    <a:pt x="11" y="30"/>
                    <a:pt x="12" y="2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2"/>
                    <a:pt x="39" y="7"/>
                    <a:pt x="37" y="4"/>
                  </a:cubicBezTo>
                  <a:cubicBezTo>
                    <a:pt x="35" y="1"/>
                    <a:pt x="31" y="0"/>
                    <a:pt x="28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4"/>
                    <a:pt x="2" y="27"/>
                  </a:cubicBezTo>
                  <a:cubicBezTo>
                    <a:pt x="4" y="29"/>
                    <a:pt x="6" y="31"/>
                    <a:pt x="8" y="31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0" name="Freeform 11">
              <a:extLst>
                <a:ext uri="{FF2B5EF4-FFF2-40B4-BE49-F238E27FC236}">
                  <a16:creationId xmlns:a16="http://schemas.microsoft.com/office/drawing/2014/main" id="{5D8D82BE-35BA-4B89-9587-2B6425EDB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8438" y="3271838"/>
              <a:ext cx="147638" cy="117475"/>
            </a:xfrm>
            <a:custGeom>
              <a:avLst/>
              <a:gdLst>
                <a:gd name="T0" fmla="*/ 35 w 39"/>
                <a:gd name="T1" fmla="*/ 18 h 31"/>
                <a:gd name="T2" fmla="*/ 12 w 39"/>
                <a:gd name="T3" fmla="*/ 2 h 31"/>
                <a:gd name="T4" fmla="*/ 2 w 39"/>
                <a:gd name="T5" fmla="*/ 4 h 31"/>
                <a:gd name="T6" fmla="*/ 4 w 39"/>
                <a:gd name="T7" fmla="*/ 14 h 31"/>
                <a:gd name="T8" fmla="*/ 28 w 39"/>
                <a:gd name="T9" fmla="*/ 30 h 31"/>
                <a:gd name="T10" fmla="*/ 31 w 39"/>
                <a:gd name="T11" fmla="*/ 31 h 31"/>
                <a:gd name="T12" fmla="*/ 37 w 39"/>
                <a:gd name="T13" fmla="*/ 28 h 31"/>
                <a:gd name="T14" fmla="*/ 35 w 39"/>
                <a:gd name="T15" fmla="*/ 18 h 31"/>
                <a:gd name="T16" fmla="*/ 35 w 39"/>
                <a:gd name="T17" fmla="*/ 18 h 31"/>
                <a:gd name="T18" fmla="*/ 35 w 39"/>
                <a:gd name="T1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1">
                  <a:moveTo>
                    <a:pt x="35" y="18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4" y="1"/>
                    <a:pt x="2" y="4"/>
                  </a:cubicBezTo>
                  <a:cubicBezTo>
                    <a:pt x="0" y="7"/>
                    <a:pt x="1" y="12"/>
                    <a:pt x="4" y="14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30" y="31"/>
                    <a:pt x="31" y="31"/>
                  </a:cubicBezTo>
                  <a:cubicBezTo>
                    <a:pt x="34" y="31"/>
                    <a:pt x="36" y="30"/>
                    <a:pt x="37" y="28"/>
                  </a:cubicBezTo>
                  <a:cubicBezTo>
                    <a:pt x="39" y="24"/>
                    <a:pt x="39" y="20"/>
                    <a:pt x="35" y="18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1" name="Freeform 12">
              <a:extLst>
                <a:ext uri="{FF2B5EF4-FFF2-40B4-BE49-F238E27FC236}">
                  <a16:creationId xmlns:a16="http://schemas.microsoft.com/office/drawing/2014/main" id="{1407EABF-F986-467F-853B-D8CB8B597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8325" y="3051176"/>
              <a:ext cx="158750" cy="53975"/>
            </a:xfrm>
            <a:custGeom>
              <a:avLst/>
              <a:gdLst>
                <a:gd name="T0" fmla="*/ 7 w 42"/>
                <a:gd name="T1" fmla="*/ 14 h 14"/>
                <a:gd name="T2" fmla="*/ 35 w 42"/>
                <a:gd name="T3" fmla="*/ 14 h 14"/>
                <a:gd name="T4" fmla="*/ 42 w 42"/>
                <a:gd name="T5" fmla="*/ 7 h 14"/>
                <a:gd name="T6" fmla="*/ 35 w 42"/>
                <a:gd name="T7" fmla="*/ 0 h 14"/>
                <a:gd name="T8" fmla="*/ 7 w 42"/>
                <a:gd name="T9" fmla="*/ 0 h 14"/>
                <a:gd name="T10" fmla="*/ 0 w 42"/>
                <a:gd name="T11" fmla="*/ 7 h 14"/>
                <a:gd name="T12" fmla="*/ 7 w 42"/>
                <a:gd name="T13" fmla="*/ 14 h 14"/>
                <a:gd name="T14" fmla="*/ 7 w 42"/>
                <a:gd name="T15" fmla="*/ 14 h 14"/>
                <a:gd name="T16" fmla="*/ 7 w 42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">
                  <a:moveTo>
                    <a:pt x="7" y="1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9" y="14"/>
                    <a:pt x="42" y="11"/>
                    <a:pt x="42" y="7"/>
                  </a:cubicBezTo>
                  <a:cubicBezTo>
                    <a:pt x="42" y="3"/>
                    <a:pt x="39" y="0"/>
                    <a:pt x="3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2" name="Freeform 13">
              <a:extLst>
                <a:ext uri="{FF2B5EF4-FFF2-40B4-BE49-F238E27FC236}">
                  <a16:creationId xmlns:a16="http://schemas.microsoft.com/office/drawing/2014/main" id="{EE16C37A-9CD2-42C4-9547-94D4825D6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5" y="2767013"/>
              <a:ext cx="150813" cy="117475"/>
            </a:xfrm>
            <a:custGeom>
              <a:avLst/>
              <a:gdLst>
                <a:gd name="T0" fmla="*/ 4 w 40"/>
                <a:gd name="T1" fmla="*/ 14 h 31"/>
                <a:gd name="T2" fmla="*/ 28 w 40"/>
                <a:gd name="T3" fmla="*/ 29 h 31"/>
                <a:gd name="T4" fmla="*/ 32 w 40"/>
                <a:gd name="T5" fmla="*/ 31 h 31"/>
                <a:gd name="T6" fmla="*/ 37 w 40"/>
                <a:gd name="T7" fmla="*/ 27 h 31"/>
                <a:gd name="T8" fmla="*/ 36 w 40"/>
                <a:gd name="T9" fmla="*/ 18 h 31"/>
                <a:gd name="T10" fmla="*/ 12 w 40"/>
                <a:gd name="T11" fmla="*/ 2 h 31"/>
                <a:gd name="T12" fmla="*/ 2 w 40"/>
                <a:gd name="T13" fmla="*/ 4 h 31"/>
                <a:gd name="T14" fmla="*/ 4 w 40"/>
                <a:gd name="T15" fmla="*/ 14 h 31"/>
                <a:gd name="T16" fmla="*/ 4 w 40"/>
                <a:gd name="T17" fmla="*/ 14 h 31"/>
                <a:gd name="T18" fmla="*/ 4 w 40"/>
                <a:gd name="T1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1">
                  <a:moveTo>
                    <a:pt x="4" y="14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30" y="31"/>
                    <a:pt x="32" y="31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40" y="24"/>
                    <a:pt x="39" y="20"/>
                    <a:pt x="36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1"/>
                    <a:pt x="2" y="4"/>
                  </a:cubicBezTo>
                  <a:cubicBezTo>
                    <a:pt x="0" y="7"/>
                    <a:pt x="1" y="12"/>
                    <a:pt x="4" y="14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3" name="Freeform 14">
              <a:extLst>
                <a:ext uri="{FF2B5EF4-FFF2-40B4-BE49-F238E27FC236}">
                  <a16:creationId xmlns:a16="http://schemas.microsoft.com/office/drawing/2014/main" id="{FFAB07D0-FBF0-47CA-8E42-22A224773E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5475" y="3271838"/>
              <a:ext cx="150813" cy="117475"/>
            </a:xfrm>
            <a:custGeom>
              <a:avLst/>
              <a:gdLst>
                <a:gd name="T0" fmla="*/ 28 w 40"/>
                <a:gd name="T1" fmla="*/ 2 h 31"/>
                <a:gd name="T2" fmla="*/ 4 w 40"/>
                <a:gd name="T3" fmla="*/ 18 h 31"/>
                <a:gd name="T4" fmla="*/ 2 w 40"/>
                <a:gd name="T5" fmla="*/ 28 h 31"/>
                <a:gd name="T6" fmla="*/ 8 w 40"/>
                <a:gd name="T7" fmla="*/ 31 h 31"/>
                <a:gd name="T8" fmla="*/ 12 w 40"/>
                <a:gd name="T9" fmla="*/ 30 h 31"/>
                <a:gd name="T10" fmla="*/ 36 w 40"/>
                <a:gd name="T11" fmla="*/ 14 h 31"/>
                <a:gd name="T12" fmla="*/ 37 w 40"/>
                <a:gd name="T13" fmla="*/ 4 h 31"/>
                <a:gd name="T14" fmla="*/ 28 w 40"/>
                <a:gd name="T15" fmla="*/ 2 h 31"/>
                <a:gd name="T16" fmla="*/ 28 w 40"/>
                <a:gd name="T17" fmla="*/ 2 h 31"/>
                <a:gd name="T18" fmla="*/ 28 w 40"/>
                <a:gd name="T1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1">
                  <a:moveTo>
                    <a:pt x="28" y="2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1" y="20"/>
                    <a:pt x="0" y="24"/>
                    <a:pt x="2" y="28"/>
                  </a:cubicBezTo>
                  <a:cubicBezTo>
                    <a:pt x="4" y="30"/>
                    <a:pt x="6" y="31"/>
                    <a:pt x="8" y="31"/>
                  </a:cubicBezTo>
                  <a:cubicBezTo>
                    <a:pt x="10" y="31"/>
                    <a:pt x="11" y="30"/>
                    <a:pt x="12" y="3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12"/>
                    <a:pt x="40" y="7"/>
                    <a:pt x="37" y="4"/>
                  </a:cubicBezTo>
                  <a:cubicBezTo>
                    <a:pt x="35" y="1"/>
                    <a:pt x="31" y="0"/>
                    <a:pt x="28" y="2"/>
                  </a:cubicBezTo>
                  <a:close/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4" name="Freeform 15">
              <a:extLst>
                <a:ext uri="{FF2B5EF4-FFF2-40B4-BE49-F238E27FC236}">
                  <a16:creationId xmlns:a16="http://schemas.microsoft.com/office/drawing/2014/main" id="{56A6E741-E1A5-4E4E-8A88-459166FAD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7150" y="2884488"/>
              <a:ext cx="57150" cy="57150"/>
            </a:xfrm>
            <a:custGeom>
              <a:avLst/>
              <a:gdLst>
                <a:gd name="T0" fmla="*/ 3 w 15"/>
                <a:gd name="T1" fmla="*/ 13 h 15"/>
                <a:gd name="T2" fmla="*/ 8 w 15"/>
                <a:gd name="T3" fmla="*/ 15 h 15"/>
                <a:gd name="T4" fmla="*/ 13 w 15"/>
                <a:gd name="T5" fmla="*/ 13 h 15"/>
                <a:gd name="T6" fmla="*/ 13 w 15"/>
                <a:gd name="T7" fmla="*/ 3 h 15"/>
                <a:gd name="T8" fmla="*/ 3 w 15"/>
                <a:gd name="T9" fmla="*/ 3 h 15"/>
                <a:gd name="T10" fmla="*/ 3 w 15"/>
                <a:gd name="T11" fmla="*/ 13 h 15"/>
                <a:gd name="T12" fmla="*/ 3 w 15"/>
                <a:gd name="T13" fmla="*/ 13 h 15"/>
                <a:gd name="T14" fmla="*/ 3 w 15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3" y="13"/>
                  </a:moveTo>
                  <a:cubicBezTo>
                    <a:pt x="4" y="14"/>
                    <a:pt x="6" y="15"/>
                    <a:pt x="8" y="15"/>
                  </a:cubicBezTo>
                  <a:cubicBezTo>
                    <a:pt x="10" y="15"/>
                    <a:pt x="11" y="14"/>
                    <a:pt x="13" y="13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3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pic>
        <p:nvPicPr>
          <p:cNvPr id="13" name="Immagine 12">
            <a:extLst>
              <a:ext uri="{FF2B5EF4-FFF2-40B4-BE49-F238E27FC236}">
                <a16:creationId xmlns:a16="http://schemas.microsoft.com/office/drawing/2014/main" id="{38F89391-E14C-F645-D445-E82EC104C7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5"/>
          <a:stretch/>
        </p:blipFill>
        <p:spPr>
          <a:xfrm>
            <a:off x="3604220" y="5236300"/>
            <a:ext cx="2225964" cy="140760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119684CF-FBE8-8A33-E6FC-B435D6AF8941}"/>
              </a:ext>
            </a:extLst>
          </p:cNvPr>
          <p:cNvCxnSpPr/>
          <p:nvPr/>
        </p:nvCxnSpPr>
        <p:spPr>
          <a:xfrm flipH="1">
            <a:off x="4510258" y="4270549"/>
            <a:ext cx="984739" cy="1376625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D628F35A-0DAC-6587-90DE-4F3BEDADCB91}"/>
              </a:ext>
            </a:extLst>
          </p:cNvPr>
          <p:cNvCxnSpPr>
            <a:cxnSpLocks/>
          </p:cNvCxnSpPr>
          <p:nvPr/>
        </p:nvCxnSpPr>
        <p:spPr>
          <a:xfrm>
            <a:off x="7493000" y="335280"/>
            <a:ext cx="0" cy="558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734E7E2F-A2D0-D0F4-9A8D-4F43BD39E041}"/>
              </a:ext>
            </a:extLst>
          </p:cNvPr>
          <p:cNvCxnSpPr>
            <a:cxnSpLocks/>
          </p:cNvCxnSpPr>
          <p:nvPr/>
        </p:nvCxnSpPr>
        <p:spPr>
          <a:xfrm flipV="1">
            <a:off x="3373120" y="614680"/>
            <a:ext cx="4119880" cy="229108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>
            <a:extLst>
              <a:ext uri="{FF2B5EF4-FFF2-40B4-BE49-F238E27FC236}">
                <a16:creationId xmlns:a16="http://schemas.microsoft.com/office/drawing/2014/main" id="{455C0A1B-BF41-A940-9C8B-1A719D0516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20" y="5237145"/>
            <a:ext cx="1729594" cy="140675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00116213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3">
      <a:dk1>
        <a:srgbClr val="000000"/>
      </a:dk1>
      <a:lt1>
        <a:srgbClr val="FFFFFF"/>
      </a:lt1>
      <a:dk2>
        <a:srgbClr val="111111"/>
      </a:dk2>
      <a:lt2>
        <a:srgbClr val="F2F2F2"/>
      </a:lt2>
      <a:accent1>
        <a:srgbClr val="D2C7BC"/>
      </a:accent1>
      <a:accent2>
        <a:srgbClr val="C0AB96"/>
      </a:accent2>
      <a:accent3>
        <a:srgbClr val="ABACAA"/>
      </a:accent3>
      <a:accent4>
        <a:srgbClr val="857873"/>
      </a:accent4>
      <a:accent5>
        <a:srgbClr val="9E4225"/>
      </a:accent5>
      <a:accent6>
        <a:srgbClr val="303538"/>
      </a:accent6>
      <a:hlink>
        <a:srgbClr val="FFFFFF"/>
      </a:hlink>
      <a:folHlink>
        <a:srgbClr val="FFFFFF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Microsoft Office PowerPoint</Application>
  <PresentationFormat>Widescreen</PresentationFormat>
  <Paragraphs>168</Paragraphs>
  <Slides>18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Bell MT</vt:lpstr>
      <vt:lpstr>Bell MT bold</vt:lpstr>
      <vt:lpstr>Calibri</vt:lpstr>
      <vt:lpstr>georgia</vt:lpstr>
      <vt:lpstr>Lato</vt:lpstr>
      <vt:lpstr>Lato Bold</vt:lpstr>
      <vt:lpstr>Montserrat</vt:lpstr>
      <vt:lpstr>Oswald</vt:lpstr>
      <vt:lpstr>Oswald Light</vt:lpstr>
      <vt:lpstr>Verdana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Angela DI LEO</dc:creator>
  <cp:lastModifiedBy>Eugenio PUGLIESE CARRATELLI</cp:lastModifiedBy>
  <cp:revision>18</cp:revision>
  <dcterms:created xsi:type="dcterms:W3CDTF">2022-09-21T16:58:40Z</dcterms:created>
  <dcterms:modified xsi:type="dcterms:W3CDTF">2022-10-27T19:33:49Z</dcterms:modified>
</cp:coreProperties>
</file>