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 id="2147483698" r:id="rId3"/>
  </p:sldMasterIdLst>
  <p:notesMasterIdLst>
    <p:notesMasterId r:id="rId28"/>
  </p:notesMasterIdLst>
  <p:sldIdLst>
    <p:sldId id="329" r:id="rId4"/>
    <p:sldId id="1012" r:id="rId5"/>
    <p:sldId id="1448943905" r:id="rId6"/>
    <p:sldId id="1448943899" r:id="rId7"/>
    <p:sldId id="1448943906" r:id="rId8"/>
    <p:sldId id="1448943902" r:id="rId9"/>
    <p:sldId id="1448943895" r:id="rId10"/>
    <p:sldId id="1448943907" r:id="rId11"/>
    <p:sldId id="1448943894" r:id="rId12"/>
    <p:sldId id="1448943887" r:id="rId13"/>
    <p:sldId id="1448943903" r:id="rId14"/>
    <p:sldId id="1013" r:id="rId15"/>
    <p:sldId id="1448943900" r:id="rId16"/>
    <p:sldId id="1448943746" r:id="rId17"/>
    <p:sldId id="918" r:id="rId18"/>
    <p:sldId id="1448943885" r:id="rId19"/>
    <p:sldId id="1448943889" r:id="rId20"/>
    <p:sldId id="1448943890" r:id="rId21"/>
    <p:sldId id="1018" r:id="rId22"/>
    <p:sldId id="1448943904" r:id="rId23"/>
    <p:sldId id="1448943897" r:id="rId24"/>
    <p:sldId id="1448943898" r:id="rId25"/>
    <p:sldId id="1448943892" r:id="rId26"/>
    <p:sldId id="1448943901" r:id="rId27"/>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13294B"/>
    <a:srgbClr val="4C4E4E"/>
    <a:srgbClr val="0076A5"/>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84" autoAdjust="0"/>
  </p:normalViewPr>
  <p:slideViewPr>
    <p:cSldViewPr snapToGrid="0">
      <p:cViewPr varScale="1">
        <p:scale>
          <a:sx n="77" d="100"/>
          <a:sy n="77" d="100"/>
        </p:scale>
        <p:origin x="91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b="1" dirty="0">
                <a:solidFill>
                  <a:srgbClr val="4BACC6"/>
                </a:solidFill>
              </a:rPr>
              <a:t>Fattori causali dei Sinistri Marittimi - Italia, 2010-2014</a:t>
            </a:r>
          </a:p>
        </c:rich>
      </c:tx>
      <c:layout>
        <c:manualLayout>
          <c:xMode val="edge"/>
          <c:yMode val="edge"/>
          <c:x val="0.14383587598425196"/>
          <c:y val="1.40624991349348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Fattori causali dei Sinistri Marittimi - Italia</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6F-4FD7-85C1-71FFEA6F43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6F-4FD7-85C1-71FFEA6F43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6F-4FD7-85C1-71FFEA6F439E}"/>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1-77A5-4F4E-B37D-E28D1CAC353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66F-4FD7-85C1-71FFEA6F439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Fattore Umano</c:v>
                </c:pt>
                <c:pt idx="1">
                  <c:v>Deficienze strutture, macchine, apparati</c:v>
                </c:pt>
                <c:pt idx="2">
                  <c:v>Caso Fortuito</c:v>
                </c:pt>
                <c:pt idx="3">
                  <c:v>Eventi Climatici Estremi</c:v>
                </c:pt>
                <c:pt idx="4">
                  <c:v>Altro</c:v>
                </c:pt>
              </c:strCache>
            </c:strRef>
          </c:cat>
          <c:val>
            <c:numRef>
              <c:f>Sheet1!$B$2:$B$6</c:f>
              <c:numCache>
                <c:formatCode>General</c:formatCode>
                <c:ptCount val="5"/>
                <c:pt idx="0">
                  <c:v>50.63</c:v>
                </c:pt>
                <c:pt idx="1">
                  <c:v>8.9</c:v>
                </c:pt>
                <c:pt idx="2">
                  <c:v>14.21</c:v>
                </c:pt>
                <c:pt idx="3">
                  <c:v>19.059999999999999</c:v>
                </c:pt>
                <c:pt idx="4">
                  <c:v>7.2</c:v>
                </c:pt>
              </c:numCache>
            </c:numRef>
          </c:val>
          <c:extLst>
            <c:ext xmlns:c16="http://schemas.microsoft.com/office/drawing/2014/chart" uri="{C3380CC4-5D6E-409C-BE32-E72D297353CC}">
              <c16:uniqueId val="{00000000-77A5-4F4E-B37D-E28D1CAC353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lgn="ctr">
            <a:defRPr sz="1400" b="0" i="0" u="none" strike="noStrike" kern="1200" baseline="0">
              <a:solidFill>
                <a:srgbClr val="4C4E4E"/>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b="1" dirty="0">
                <a:solidFill>
                  <a:srgbClr val="4BACC6"/>
                </a:solidFill>
              </a:rPr>
              <a:t>Fattori causali dei Sinistri Marittimi - Italia, 2015-2019</a:t>
            </a:r>
          </a:p>
        </c:rich>
      </c:tx>
      <c:layout>
        <c:manualLayout>
          <c:xMode val="edge"/>
          <c:yMode val="edge"/>
          <c:x val="0.14383587598425196"/>
          <c:y val="1.40624991349348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Fattori causali dei Sinistri Marittimi - Italia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A3-4BE0-924D-641ED33D54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A3-4BE0-924D-641ED33D54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A3-4BE0-924D-641ED33D5454}"/>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D1A3-4BE0-924D-641ED33D54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1A3-4BE0-924D-641ED33D545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Fattore Umano</c:v>
                </c:pt>
                <c:pt idx="1">
                  <c:v>Deficienze strutture, macchine, apparati</c:v>
                </c:pt>
                <c:pt idx="2">
                  <c:v>Caso Fortuito</c:v>
                </c:pt>
                <c:pt idx="3">
                  <c:v>Eventi Climatici Estremi</c:v>
                </c:pt>
                <c:pt idx="4">
                  <c:v>Altro</c:v>
                </c:pt>
              </c:strCache>
            </c:strRef>
          </c:cat>
          <c:val>
            <c:numRef>
              <c:f>Sheet1!$B$2:$B$6</c:f>
              <c:numCache>
                <c:formatCode>General</c:formatCode>
                <c:ptCount val="5"/>
                <c:pt idx="0">
                  <c:v>41</c:v>
                </c:pt>
                <c:pt idx="1">
                  <c:v>10.55</c:v>
                </c:pt>
                <c:pt idx="2">
                  <c:v>7.57</c:v>
                </c:pt>
                <c:pt idx="3">
                  <c:v>38.020000000000003</c:v>
                </c:pt>
                <c:pt idx="4">
                  <c:v>2.86</c:v>
                </c:pt>
              </c:numCache>
            </c:numRef>
          </c:val>
          <c:extLst>
            <c:ext xmlns:c16="http://schemas.microsoft.com/office/drawing/2014/chart" uri="{C3380CC4-5D6E-409C-BE32-E72D297353CC}">
              <c16:uniqueId val="{0000000C-D1A3-4BE0-924D-641ED33D545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b="1" dirty="0" err="1">
                <a:solidFill>
                  <a:srgbClr val="4BACC6"/>
                </a:solidFill>
              </a:rPr>
              <a:t>Ships</a:t>
            </a:r>
            <a:r>
              <a:rPr lang="it-IT" b="1" dirty="0">
                <a:solidFill>
                  <a:srgbClr val="4BACC6"/>
                </a:solidFill>
              </a:rPr>
              <a:t> </a:t>
            </a:r>
            <a:r>
              <a:rPr lang="it-IT" b="1" dirty="0" err="1">
                <a:solidFill>
                  <a:srgbClr val="4BACC6"/>
                </a:solidFill>
              </a:rPr>
              <a:t>Orderbook</a:t>
            </a:r>
            <a:endParaRPr lang="it-IT" b="1" dirty="0">
              <a:solidFill>
                <a:srgbClr val="4BACC6"/>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Ships Orderbook</c:v>
                </c:pt>
              </c:strCache>
            </c:strRef>
          </c:tx>
          <c:dPt>
            <c:idx val="0"/>
            <c:bubble3D val="0"/>
            <c:explosion val="1"/>
            <c:spPr>
              <a:solidFill>
                <a:schemeClr val="accent5">
                  <a:shade val="76000"/>
                </a:schemeClr>
              </a:solidFill>
              <a:ln w="19050">
                <a:solidFill>
                  <a:schemeClr val="lt1"/>
                </a:solidFill>
              </a:ln>
              <a:effectLst/>
            </c:spPr>
            <c:extLst>
              <c:ext xmlns:c16="http://schemas.microsoft.com/office/drawing/2014/chart" uri="{C3380CC4-5D6E-409C-BE32-E72D297353CC}">
                <c16:uniqueId val="{00000001-586A-4F50-8ED5-4505E447038A}"/>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586A-4F50-8ED5-4505E447038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Combustibili Convenzionali</c:v>
                </c:pt>
                <c:pt idx="1">
                  <c:v>Combustibili Alternativi</c:v>
                </c:pt>
              </c:strCache>
            </c:strRef>
          </c:cat>
          <c:val>
            <c:numRef>
              <c:f>Sheet1!$B$2:$B$3</c:f>
              <c:numCache>
                <c:formatCode>General</c:formatCode>
                <c:ptCount val="2"/>
                <c:pt idx="0">
                  <c:v>78.900000000000006</c:v>
                </c:pt>
                <c:pt idx="1">
                  <c:v>21.1</c:v>
                </c:pt>
              </c:numCache>
            </c:numRef>
          </c:val>
          <c:extLst>
            <c:ext xmlns:c16="http://schemas.microsoft.com/office/drawing/2014/chart" uri="{C3380CC4-5D6E-409C-BE32-E72D297353CC}">
              <c16:uniqueId val="{00000000-DF27-4893-9106-1E4DE382786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7FE94-1C30-4907-8A2D-71E537F5A01D}" type="doc">
      <dgm:prSet loTypeId="urn:microsoft.com/office/officeart/2005/8/layout/chevron1" loCatId="process" qsTypeId="urn:microsoft.com/office/officeart/2005/8/quickstyle/simple2" qsCatId="simple" csTypeId="urn:microsoft.com/office/officeart/2005/8/colors/accent5_3" csCatId="accent5" phldr="1"/>
      <dgm:spPr/>
    </dgm:pt>
    <dgm:pt modelId="{ED2F52AC-4A33-4CEB-81DD-7ED57921BF14}">
      <dgm:prSet phldrT="[Text]"/>
      <dgm:spPr/>
      <dgm:t>
        <a:bodyPr/>
        <a:lstStyle/>
        <a:p>
          <a:r>
            <a:rPr lang="en-US" dirty="0"/>
            <a:t>2000</a:t>
          </a:r>
          <a:endParaRPr lang="en-NL" dirty="0"/>
        </a:p>
      </dgm:t>
    </dgm:pt>
    <dgm:pt modelId="{ABAEFEC3-D6C2-4811-A586-AD38C4ACE4E8}" type="parTrans" cxnId="{D16334A5-2EB4-4B0C-A962-5E321BA58558}">
      <dgm:prSet/>
      <dgm:spPr/>
      <dgm:t>
        <a:bodyPr/>
        <a:lstStyle/>
        <a:p>
          <a:endParaRPr lang="en-NL"/>
        </a:p>
      </dgm:t>
    </dgm:pt>
    <dgm:pt modelId="{C2CC7F61-F868-4EE4-A45E-0EAC8A30F24C}" type="sibTrans" cxnId="{D16334A5-2EB4-4B0C-A962-5E321BA58558}">
      <dgm:prSet/>
      <dgm:spPr/>
      <dgm:t>
        <a:bodyPr/>
        <a:lstStyle/>
        <a:p>
          <a:endParaRPr lang="en-NL"/>
        </a:p>
      </dgm:t>
    </dgm:pt>
    <dgm:pt modelId="{9AD84439-BFB8-4BA1-8CCB-CBF1678B525F}">
      <dgm:prSet phldrT="[Text]"/>
      <dgm:spPr/>
      <dgm:t>
        <a:bodyPr/>
        <a:lstStyle/>
        <a:p>
          <a:r>
            <a:rPr lang="en-US" dirty="0"/>
            <a:t>2017</a:t>
          </a:r>
          <a:endParaRPr lang="en-NL" dirty="0"/>
        </a:p>
      </dgm:t>
    </dgm:pt>
    <dgm:pt modelId="{714731B0-4D67-41BD-B4EF-DB24ACDD3ACC}" type="parTrans" cxnId="{F3B6F43E-CC23-4317-A62E-036E1A020B40}">
      <dgm:prSet/>
      <dgm:spPr/>
      <dgm:t>
        <a:bodyPr/>
        <a:lstStyle/>
        <a:p>
          <a:endParaRPr lang="en-NL"/>
        </a:p>
      </dgm:t>
    </dgm:pt>
    <dgm:pt modelId="{AF1022BF-F567-47B9-A675-80DC63D1C044}" type="sibTrans" cxnId="{F3B6F43E-CC23-4317-A62E-036E1A020B40}">
      <dgm:prSet/>
      <dgm:spPr/>
      <dgm:t>
        <a:bodyPr/>
        <a:lstStyle/>
        <a:p>
          <a:endParaRPr lang="en-NL"/>
        </a:p>
      </dgm:t>
    </dgm:pt>
    <dgm:pt modelId="{85EAF26E-2120-4CC7-8C99-4E64C357ECE2}">
      <dgm:prSet phldrT="[Text]"/>
      <dgm:spPr/>
      <dgm:t>
        <a:bodyPr/>
        <a:lstStyle/>
        <a:p>
          <a:r>
            <a:rPr lang="en-US" dirty="0"/>
            <a:t>2018</a:t>
          </a:r>
          <a:endParaRPr lang="en-NL" dirty="0"/>
        </a:p>
      </dgm:t>
    </dgm:pt>
    <dgm:pt modelId="{DACA7222-EBA8-4659-8ACF-E18247548BF0}" type="parTrans" cxnId="{070408F8-5C20-4950-8512-5BE220BCD905}">
      <dgm:prSet/>
      <dgm:spPr/>
      <dgm:t>
        <a:bodyPr/>
        <a:lstStyle/>
        <a:p>
          <a:endParaRPr lang="en-NL"/>
        </a:p>
      </dgm:t>
    </dgm:pt>
    <dgm:pt modelId="{06D32190-A18A-4A78-B9F5-FD33CA16C049}" type="sibTrans" cxnId="{070408F8-5C20-4950-8512-5BE220BCD905}">
      <dgm:prSet/>
      <dgm:spPr/>
      <dgm:t>
        <a:bodyPr/>
        <a:lstStyle/>
        <a:p>
          <a:endParaRPr lang="en-NL"/>
        </a:p>
      </dgm:t>
    </dgm:pt>
    <dgm:pt modelId="{AD3AA606-12DA-436D-B602-F5FD62B5B00F}">
      <dgm:prSet/>
      <dgm:spPr/>
      <dgm:t>
        <a:bodyPr/>
        <a:lstStyle/>
        <a:p>
          <a:r>
            <a:rPr lang="en-US" dirty="0"/>
            <a:t>2019</a:t>
          </a:r>
          <a:endParaRPr lang="en-NL" dirty="0"/>
        </a:p>
      </dgm:t>
    </dgm:pt>
    <dgm:pt modelId="{224161B1-248B-43B5-8ED3-5B8260D42983}" type="parTrans" cxnId="{0DC8FC87-4842-4C35-9556-92FE42B37FA8}">
      <dgm:prSet/>
      <dgm:spPr/>
      <dgm:t>
        <a:bodyPr/>
        <a:lstStyle/>
        <a:p>
          <a:endParaRPr lang="en-NL"/>
        </a:p>
      </dgm:t>
    </dgm:pt>
    <dgm:pt modelId="{C52E92E8-6698-4563-9A46-3D6A19B0E3B6}" type="sibTrans" cxnId="{0DC8FC87-4842-4C35-9556-92FE42B37FA8}">
      <dgm:prSet/>
      <dgm:spPr/>
      <dgm:t>
        <a:bodyPr/>
        <a:lstStyle/>
        <a:p>
          <a:endParaRPr lang="en-NL"/>
        </a:p>
      </dgm:t>
    </dgm:pt>
    <dgm:pt modelId="{A53EBA10-BD5D-4A69-8CEA-B325605C0F8E}">
      <dgm:prSet/>
      <dgm:spPr/>
      <dgm:t>
        <a:bodyPr/>
        <a:lstStyle/>
        <a:p>
          <a:r>
            <a:rPr lang="en-US" dirty="0"/>
            <a:t>2020</a:t>
          </a:r>
          <a:endParaRPr lang="en-NL" dirty="0"/>
        </a:p>
      </dgm:t>
    </dgm:pt>
    <dgm:pt modelId="{26D9EA72-1444-469D-8C07-0B614F5A6E3D}" type="parTrans" cxnId="{3DDA2657-5DC5-4EDC-A1F8-D01C16DEC393}">
      <dgm:prSet/>
      <dgm:spPr/>
      <dgm:t>
        <a:bodyPr/>
        <a:lstStyle/>
        <a:p>
          <a:endParaRPr lang="en-NL"/>
        </a:p>
      </dgm:t>
    </dgm:pt>
    <dgm:pt modelId="{E9030728-2516-4FE5-8A78-52162CFA350B}" type="sibTrans" cxnId="{3DDA2657-5DC5-4EDC-A1F8-D01C16DEC393}">
      <dgm:prSet/>
      <dgm:spPr/>
      <dgm:t>
        <a:bodyPr/>
        <a:lstStyle/>
        <a:p>
          <a:endParaRPr lang="en-NL"/>
        </a:p>
      </dgm:t>
    </dgm:pt>
    <dgm:pt modelId="{33561FB5-D2A0-4CCC-BD8D-87A44901621C}">
      <dgm:prSet/>
      <dgm:spPr/>
      <dgm:t>
        <a:bodyPr/>
        <a:lstStyle/>
        <a:p>
          <a:r>
            <a:rPr lang="en-US" b="0" dirty="0"/>
            <a:t>2021</a:t>
          </a:r>
          <a:endParaRPr lang="en-NL" b="0" dirty="0"/>
        </a:p>
      </dgm:t>
    </dgm:pt>
    <dgm:pt modelId="{03EC779A-FB49-40A5-A3D7-32FBAAFD9DF6}" type="parTrans" cxnId="{522E0ED0-D168-467E-850B-DDC11B352A90}">
      <dgm:prSet/>
      <dgm:spPr/>
      <dgm:t>
        <a:bodyPr/>
        <a:lstStyle/>
        <a:p>
          <a:endParaRPr lang="en-NL"/>
        </a:p>
      </dgm:t>
    </dgm:pt>
    <dgm:pt modelId="{3355F9E6-0031-44B7-A962-5FD7F5E3D05D}" type="sibTrans" cxnId="{522E0ED0-D168-467E-850B-DDC11B352A90}">
      <dgm:prSet/>
      <dgm:spPr/>
      <dgm:t>
        <a:bodyPr/>
        <a:lstStyle/>
        <a:p>
          <a:endParaRPr lang="en-NL"/>
        </a:p>
      </dgm:t>
    </dgm:pt>
    <dgm:pt modelId="{D51EC3E1-C73F-4086-8F06-AB35B0A23C4A}">
      <dgm:prSet/>
      <dgm:spPr/>
      <dgm:t>
        <a:bodyPr/>
        <a:lstStyle/>
        <a:p>
          <a:r>
            <a:rPr lang="en-US" dirty="0"/>
            <a:t>2022</a:t>
          </a:r>
          <a:endParaRPr lang="en-NL" dirty="0"/>
        </a:p>
      </dgm:t>
    </dgm:pt>
    <dgm:pt modelId="{5FC26076-4225-44D8-9320-C26077E78675}" type="parTrans" cxnId="{ADB9A253-DC75-49AF-B980-A7E0E3615348}">
      <dgm:prSet/>
      <dgm:spPr/>
      <dgm:t>
        <a:bodyPr/>
        <a:lstStyle/>
        <a:p>
          <a:endParaRPr lang="en-NL"/>
        </a:p>
      </dgm:t>
    </dgm:pt>
    <dgm:pt modelId="{B1327A05-D3B1-4518-A799-FA754B06DA1E}" type="sibTrans" cxnId="{ADB9A253-DC75-49AF-B980-A7E0E3615348}">
      <dgm:prSet/>
      <dgm:spPr/>
      <dgm:t>
        <a:bodyPr/>
        <a:lstStyle/>
        <a:p>
          <a:endParaRPr lang="en-NL"/>
        </a:p>
      </dgm:t>
    </dgm:pt>
    <dgm:pt modelId="{C149EABB-D327-41A9-A1CC-E89FB768F63C}">
      <dgm:prSet/>
      <dgm:spPr/>
      <dgm:t>
        <a:bodyPr/>
        <a:lstStyle/>
        <a:p>
          <a:r>
            <a:rPr lang="en-US" dirty="0"/>
            <a:t>2023</a:t>
          </a:r>
          <a:endParaRPr lang="en-NL" dirty="0"/>
        </a:p>
      </dgm:t>
    </dgm:pt>
    <dgm:pt modelId="{27480110-5044-4E07-8AA0-2EEE259544E8}" type="parTrans" cxnId="{FAB1565F-930D-4C12-9B04-99287CFF2782}">
      <dgm:prSet/>
      <dgm:spPr/>
      <dgm:t>
        <a:bodyPr/>
        <a:lstStyle/>
        <a:p>
          <a:endParaRPr lang="en-NL"/>
        </a:p>
      </dgm:t>
    </dgm:pt>
    <dgm:pt modelId="{6687D178-964D-4C3A-A9F2-7AC890053AA2}" type="sibTrans" cxnId="{FAB1565F-930D-4C12-9B04-99287CFF2782}">
      <dgm:prSet/>
      <dgm:spPr/>
      <dgm:t>
        <a:bodyPr/>
        <a:lstStyle/>
        <a:p>
          <a:endParaRPr lang="en-NL"/>
        </a:p>
      </dgm:t>
    </dgm:pt>
    <dgm:pt modelId="{D3AAEDF2-31F2-476E-8B0A-2A59CD141E00}">
      <dgm:prSet phldrT="[Text]"/>
      <dgm:spPr/>
      <dgm:t>
        <a:bodyPr/>
        <a:lstStyle/>
        <a:p>
          <a:r>
            <a:rPr lang="en-US" dirty="0"/>
            <a:t>2016</a:t>
          </a:r>
          <a:endParaRPr lang="en-NL" dirty="0"/>
        </a:p>
      </dgm:t>
    </dgm:pt>
    <dgm:pt modelId="{603D2AE3-208B-4493-B44F-00D254FA3161}" type="parTrans" cxnId="{BA0A9319-26A4-45AE-AFE6-07C69C557456}">
      <dgm:prSet/>
      <dgm:spPr/>
      <dgm:t>
        <a:bodyPr/>
        <a:lstStyle/>
        <a:p>
          <a:endParaRPr lang="en-NL"/>
        </a:p>
      </dgm:t>
    </dgm:pt>
    <dgm:pt modelId="{B5D6F94F-33F1-414B-B67F-287982BABBE3}" type="sibTrans" cxnId="{BA0A9319-26A4-45AE-AFE6-07C69C557456}">
      <dgm:prSet/>
      <dgm:spPr/>
      <dgm:t>
        <a:bodyPr/>
        <a:lstStyle/>
        <a:p>
          <a:endParaRPr lang="en-NL"/>
        </a:p>
      </dgm:t>
    </dgm:pt>
    <dgm:pt modelId="{648EE56A-8920-4DB5-9B56-FBD4BDBC691E}">
      <dgm:prSet phldrT="[Text]"/>
      <dgm:spPr>
        <a:solidFill>
          <a:schemeClr val="bg1"/>
        </a:solidFill>
      </dgm:spPr>
      <dgm:t>
        <a:bodyPr/>
        <a:lstStyle/>
        <a:p>
          <a:endParaRPr lang="en-NL" dirty="0"/>
        </a:p>
      </dgm:t>
    </dgm:pt>
    <dgm:pt modelId="{B4193A78-4763-4CBE-AD44-C79065D24093}" type="parTrans" cxnId="{B91606E0-9F02-4AEC-A038-8F9508305309}">
      <dgm:prSet/>
      <dgm:spPr/>
      <dgm:t>
        <a:bodyPr/>
        <a:lstStyle/>
        <a:p>
          <a:endParaRPr lang="en-NL"/>
        </a:p>
      </dgm:t>
    </dgm:pt>
    <dgm:pt modelId="{D1F3D4F9-D97E-4088-B724-1A64D2E7C2EA}" type="sibTrans" cxnId="{B91606E0-9F02-4AEC-A038-8F9508305309}">
      <dgm:prSet/>
      <dgm:spPr/>
      <dgm:t>
        <a:bodyPr/>
        <a:lstStyle/>
        <a:p>
          <a:endParaRPr lang="en-NL"/>
        </a:p>
      </dgm:t>
    </dgm:pt>
    <dgm:pt modelId="{688052B1-A471-4C68-A2B0-4EBECDD74968}">
      <dgm:prSet/>
      <dgm:spPr>
        <a:solidFill>
          <a:schemeClr val="bg1"/>
        </a:solidFill>
      </dgm:spPr>
      <dgm:t>
        <a:bodyPr/>
        <a:lstStyle/>
        <a:p>
          <a:endParaRPr lang="en-NL" dirty="0"/>
        </a:p>
      </dgm:t>
    </dgm:pt>
    <dgm:pt modelId="{2C64BC47-725F-493E-8C78-ECF51871F713}" type="parTrans" cxnId="{C31D6339-5C82-4AF6-97BC-1FF4350E3110}">
      <dgm:prSet/>
      <dgm:spPr/>
      <dgm:t>
        <a:bodyPr/>
        <a:lstStyle/>
        <a:p>
          <a:endParaRPr lang="en-NL"/>
        </a:p>
      </dgm:t>
    </dgm:pt>
    <dgm:pt modelId="{19635A7B-8659-4B36-8390-3CE9F27AFBDB}" type="sibTrans" cxnId="{C31D6339-5C82-4AF6-97BC-1FF4350E3110}">
      <dgm:prSet/>
      <dgm:spPr/>
      <dgm:t>
        <a:bodyPr/>
        <a:lstStyle/>
        <a:p>
          <a:endParaRPr lang="en-NL"/>
        </a:p>
      </dgm:t>
    </dgm:pt>
    <dgm:pt modelId="{F6F76ED9-8BB2-4200-B1D4-8CEAE82C5B12}">
      <dgm:prSet/>
      <dgm:spPr/>
      <dgm:t>
        <a:bodyPr/>
        <a:lstStyle/>
        <a:p>
          <a:r>
            <a:rPr lang="en-US" dirty="0"/>
            <a:t>2026</a:t>
          </a:r>
          <a:endParaRPr lang="en-NL" dirty="0"/>
        </a:p>
      </dgm:t>
    </dgm:pt>
    <dgm:pt modelId="{3AE647D4-FF88-49F7-BC50-A80A72EB09DB}" type="parTrans" cxnId="{E03AED10-32B1-4633-881E-AF2CF3CC53FA}">
      <dgm:prSet/>
      <dgm:spPr/>
      <dgm:t>
        <a:bodyPr/>
        <a:lstStyle/>
        <a:p>
          <a:endParaRPr lang="en-NL"/>
        </a:p>
      </dgm:t>
    </dgm:pt>
    <dgm:pt modelId="{7B78DC4F-E53F-418B-9565-B1E95F7E1842}" type="sibTrans" cxnId="{E03AED10-32B1-4633-881E-AF2CF3CC53FA}">
      <dgm:prSet/>
      <dgm:spPr/>
      <dgm:t>
        <a:bodyPr/>
        <a:lstStyle/>
        <a:p>
          <a:endParaRPr lang="en-NL"/>
        </a:p>
      </dgm:t>
    </dgm:pt>
    <dgm:pt modelId="{1616499B-E9FE-4DEF-8624-8ABF7E77A5BC}">
      <dgm:prSet/>
      <dgm:spPr>
        <a:solidFill>
          <a:schemeClr val="bg1"/>
        </a:solidFill>
      </dgm:spPr>
      <dgm:t>
        <a:bodyPr/>
        <a:lstStyle/>
        <a:p>
          <a:endParaRPr lang="en-NL" dirty="0"/>
        </a:p>
      </dgm:t>
    </dgm:pt>
    <dgm:pt modelId="{E9587A64-8DB7-4D16-AA8F-484217E7B4CC}" type="parTrans" cxnId="{0C2D0248-763F-461F-9955-310302835878}">
      <dgm:prSet/>
      <dgm:spPr/>
      <dgm:t>
        <a:bodyPr/>
        <a:lstStyle/>
        <a:p>
          <a:endParaRPr lang="en-NL"/>
        </a:p>
      </dgm:t>
    </dgm:pt>
    <dgm:pt modelId="{ADE37F1C-7AB7-48A5-A93B-CA8DB6B71602}" type="sibTrans" cxnId="{0C2D0248-763F-461F-9955-310302835878}">
      <dgm:prSet/>
      <dgm:spPr/>
      <dgm:t>
        <a:bodyPr/>
        <a:lstStyle/>
        <a:p>
          <a:endParaRPr lang="en-NL"/>
        </a:p>
      </dgm:t>
    </dgm:pt>
    <dgm:pt modelId="{844C3B46-F963-40BA-8AA5-550A723D5E6B}">
      <dgm:prSet/>
      <dgm:spPr/>
      <dgm:t>
        <a:bodyPr/>
        <a:lstStyle/>
        <a:p>
          <a:r>
            <a:rPr lang="en-US" dirty="0"/>
            <a:t>2030</a:t>
          </a:r>
          <a:endParaRPr lang="en-NL" dirty="0"/>
        </a:p>
      </dgm:t>
    </dgm:pt>
    <dgm:pt modelId="{E34C0719-C4FC-428A-90CC-21A94DD49826}" type="parTrans" cxnId="{507A4947-4BF5-4B38-BC1B-BB29866890E1}">
      <dgm:prSet/>
      <dgm:spPr/>
      <dgm:t>
        <a:bodyPr/>
        <a:lstStyle/>
        <a:p>
          <a:endParaRPr lang="en-NL"/>
        </a:p>
      </dgm:t>
    </dgm:pt>
    <dgm:pt modelId="{2AFE4A50-7CDE-448E-83CD-90F757011D7B}" type="sibTrans" cxnId="{507A4947-4BF5-4B38-BC1B-BB29866890E1}">
      <dgm:prSet/>
      <dgm:spPr/>
      <dgm:t>
        <a:bodyPr/>
        <a:lstStyle/>
        <a:p>
          <a:endParaRPr lang="en-NL"/>
        </a:p>
      </dgm:t>
    </dgm:pt>
    <dgm:pt modelId="{938C437B-CD94-4699-8BD7-5D64738E9496}" type="pres">
      <dgm:prSet presAssocID="{BA37FE94-1C30-4907-8A2D-71E537F5A01D}" presName="Name0" presStyleCnt="0">
        <dgm:presLayoutVars>
          <dgm:dir/>
          <dgm:animLvl val="lvl"/>
          <dgm:resizeHandles val="exact"/>
        </dgm:presLayoutVars>
      </dgm:prSet>
      <dgm:spPr/>
    </dgm:pt>
    <dgm:pt modelId="{4F598A67-E310-4298-9F65-BC300E16E76C}" type="pres">
      <dgm:prSet presAssocID="{ED2F52AC-4A33-4CEB-81DD-7ED57921BF14}" presName="parTxOnly" presStyleLbl="node1" presStyleIdx="0" presStyleCnt="14" custLinFactNeighborX="-8655">
        <dgm:presLayoutVars>
          <dgm:chMax val="0"/>
          <dgm:chPref val="0"/>
          <dgm:bulletEnabled val="1"/>
        </dgm:presLayoutVars>
      </dgm:prSet>
      <dgm:spPr/>
    </dgm:pt>
    <dgm:pt modelId="{A2EB3E9D-C237-479C-9CEF-F91EA25B5AF4}" type="pres">
      <dgm:prSet presAssocID="{C2CC7F61-F868-4EE4-A45E-0EAC8A30F24C}" presName="parTxOnlySpace" presStyleCnt="0"/>
      <dgm:spPr/>
    </dgm:pt>
    <dgm:pt modelId="{8EC04397-90D7-4606-9DA9-BEE8FF68D65B}" type="pres">
      <dgm:prSet presAssocID="{648EE56A-8920-4DB5-9B56-FBD4BDBC691E}" presName="parTxOnly" presStyleLbl="node1" presStyleIdx="1" presStyleCnt="14" custScaleX="31141" custLinFactNeighborX="-8655">
        <dgm:presLayoutVars>
          <dgm:chMax val="0"/>
          <dgm:chPref val="0"/>
          <dgm:bulletEnabled val="1"/>
        </dgm:presLayoutVars>
      </dgm:prSet>
      <dgm:spPr/>
    </dgm:pt>
    <dgm:pt modelId="{198691FB-308E-4F6F-8C86-ABD338183FB1}" type="pres">
      <dgm:prSet presAssocID="{D1F3D4F9-D97E-4088-B724-1A64D2E7C2EA}" presName="parTxOnlySpace" presStyleCnt="0"/>
      <dgm:spPr/>
    </dgm:pt>
    <dgm:pt modelId="{59F22A7E-73D4-42AE-8428-008A23626869}" type="pres">
      <dgm:prSet presAssocID="{D3AAEDF2-31F2-476E-8B0A-2A59CD141E00}" presName="parTxOnly" presStyleLbl="node1" presStyleIdx="2" presStyleCnt="14">
        <dgm:presLayoutVars>
          <dgm:chMax val="0"/>
          <dgm:chPref val="0"/>
          <dgm:bulletEnabled val="1"/>
        </dgm:presLayoutVars>
      </dgm:prSet>
      <dgm:spPr/>
    </dgm:pt>
    <dgm:pt modelId="{12AF77BD-1FCD-4407-99B2-A0478367C61A}" type="pres">
      <dgm:prSet presAssocID="{B5D6F94F-33F1-414B-B67F-287982BABBE3}" presName="parTxOnlySpace" presStyleCnt="0"/>
      <dgm:spPr/>
    </dgm:pt>
    <dgm:pt modelId="{27A4A2EC-B33C-4ECE-8EA0-56249CD0E09C}" type="pres">
      <dgm:prSet presAssocID="{9AD84439-BFB8-4BA1-8CCB-CBF1678B525F}" presName="parTxOnly" presStyleLbl="node1" presStyleIdx="3" presStyleCnt="14">
        <dgm:presLayoutVars>
          <dgm:chMax val="0"/>
          <dgm:chPref val="0"/>
          <dgm:bulletEnabled val="1"/>
        </dgm:presLayoutVars>
      </dgm:prSet>
      <dgm:spPr/>
    </dgm:pt>
    <dgm:pt modelId="{4B45050F-E3FB-4F56-BE30-393E36D55E48}" type="pres">
      <dgm:prSet presAssocID="{AF1022BF-F567-47B9-A675-80DC63D1C044}" presName="parTxOnlySpace" presStyleCnt="0"/>
      <dgm:spPr/>
    </dgm:pt>
    <dgm:pt modelId="{34F1D93D-2D36-4C3C-9D1F-E3322288CD3D}" type="pres">
      <dgm:prSet presAssocID="{85EAF26E-2120-4CC7-8C99-4E64C357ECE2}" presName="parTxOnly" presStyleLbl="node1" presStyleIdx="4" presStyleCnt="14">
        <dgm:presLayoutVars>
          <dgm:chMax val="0"/>
          <dgm:chPref val="0"/>
          <dgm:bulletEnabled val="1"/>
        </dgm:presLayoutVars>
      </dgm:prSet>
      <dgm:spPr/>
    </dgm:pt>
    <dgm:pt modelId="{FD89C137-7F88-41BB-8406-45A8FAE7FB38}" type="pres">
      <dgm:prSet presAssocID="{06D32190-A18A-4A78-B9F5-FD33CA16C049}" presName="parTxOnlySpace" presStyleCnt="0"/>
      <dgm:spPr/>
    </dgm:pt>
    <dgm:pt modelId="{3311C41F-7B25-425F-A640-281D55159A23}" type="pres">
      <dgm:prSet presAssocID="{AD3AA606-12DA-436D-B602-F5FD62B5B00F}" presName="parTxOnly" presStyleLbl="node1" presStyleIdx="5" presStyleCnt="14">
        <dgm:presLayoutVars>
          <dgm:chMax val="0"/>
          <dgm:chPref val="0"/>
          <dgm:bulletEnabled val="1"/>
        </dgm:presLayoutVars>
      </dgm:prSet>
      <dgm:spPr/>
    </dgm:pt>
    <dgm:pt modelId="{5AE7F200-6D84-490F-A520-FDB179C25CCE}" type="pres">
      <dgm:prSet presAssocID="{C52E92E8-6698-4563-9A46-3D6A19B0E3B6}" presName="parTxOnlySpace" presStyleCnt="0"/>
      <dgm:spPr/>
    </dgm:pt>
    <dgm:pt modelId="{3434F43A-0A85-4DEE-9249-B5DCD732B078}" type="pres">
      <dgm:prSet presAssocID="{A53EBA10-BD5D-4A69-8CEA-B325605C0F8E}" presName="parTxOnly" presStyleLbl="node1" presStyleIdx="6" presStyleCnt="14">
        <dgm:presLayoutVars>
          <dgm:chMax val="0"/>
          <dgm:chPref val="0"/>
          <dgm:bulletEnabled val="1"/>
        </dgm:presLayoutVars>
      </dgm:prSet>
      <dgm:spPr/>
    </dgm:pt>
    <dgm:pt modelId="{C7B1FB1F-C2B3-47CB-8C57-DD531EE1297D}" type="pres">
      <dgm:prSet presAssocID="{E9030728-2516-4FE5-8A78-52162CFA350B}" presName="parTxOnlySpace" presStyleCnt="0"/>
      <dgm:spPr/>
    </dgm:pt>
    <dgm:pt modelId="{7E321269-535E-489D-BC34-EC1F9951F26D}" type="pres">
      <dgm:prSet presAssocID="{33561FB5-D2A0-4CCC-BD8D-87A44901621C}" presName="parTxOnly" presStyleLbl="node1" presStyleIdx="7" presStyleCnt="14">
        <dgm:presLayoutVars>
          <dgm:chMax val="0"/>
          <dgm:chPref val="0"/>
          <dgm:bulletEnabled val="1"/>
        </dgm:presLayoutVars>
      </dgm:prSet>
      <dgm:spPr/>
    </dgm:pt>
    <dgm:pt modelId="{D228B86B-A85C-4AB4-B545-0CB9EFE0332B}" type="pres">
      <dgm:prSet presAssocID="{3355F9E6-0031-44B7-A962-5FD7F5E3D05D}" presName="parTxOnlySpace" presStyleCnt="0"/>
      <dgm:spPr/>
    </dgm:pt>
    <dgm:pt modelId="{080E001F-3773-4984-A6C2-A17E80169BD5}" type="pres">
      <dgm:prSet presAssocID="{D51EC3E1-C73F-4086-8F06-AB35B0A23C4A}" presName="parTxOnly" presStyleLbl="node1" presStyleIdx="8" presStyleCnt="14">
        <dgm:presLayoutVars>
          <dgm:chMax val="0"/>
          <dgm:chPref val="0"/>
          <dgm:bulletEnabled val="1"/>
        </dgm:presLayoutVars>
      </dgm:prSet>
      <dgm:spPr/>
    </dgm:pt>
    <dgm:pt modelId="{07957F20-71BE-4F3D-8958-53EE3AD6DEEF}" type="pres">
      <dgm:prSet presAssocID="{B1327A05-D3B1-4518-A799-FA754B06DA1E}" presName="parTxOnlySpace" presStyleCnt="0"/>
      <dgm:spPr/>
    </dgm:pt>
    <dgm:pt modelId="{F858665E-9C1B-4E6B-B572-1F770168104D}" type="pres">
      <dgm:prSet presAssocID="{C149EABB-D327-41A9-A1CC-E89FB768F63C}" presName="parTxOnly" presStyleLbl="node1" presStyleIdx="9" presStyleCnt="14" custLinFactNeighborY="107">
        <dgm:presLayoutVars>
          <dgm:chMax val="0"/>
          <dgm:chPref val="0"/>
          <dgm:bulletEnabled val="1"/>
        </dgm:presLayoutVars>
      </dgm:prSet>
      <dgm:spPr/>
    </dgm:pt>
    <dgm:pt modelId="{290EBD57-2857-45C1-995A-D34840DC3003}" type="pres">
      <dgm:prSet presAssocID="{6687D178-964D-4C3A-A9F2-7AC890053AA2}" presName="parTxOnlySpace" presStyleCnt="0"/>
      <dgm:spPr/>
    </dgm:pt>
    <dgm:pt modelId="{2276BE49-97F7-4610-8F53-D97D3F062B24}" type="pres">
      <dgm:prSet presAssocID="{688052B1-A471-4C68-A2B0-4EBECDD74968}" presName="parTxOnly" presStyleLbl="node1" presStyleIdx="10" presStyleCnt="14" custScaleX="33606" custLinFactNeighborY="107">
        <dgm:presLayoutVars>
          <dgm:chMax val="0"/>
          <dgm:chPref val="0"/>
          <dgm:bulletEnabled val="1"/>
        </dgm:presLayoutVars>
      </dgm:prSet>
      <dgm:spPr/>
    </dgm:pt>
    <dgm:pt modelId="{36945868-83F3-41EF-BA4C-8D91DC57FAAF}" type="pres">
      <dgm:prSet presAssocID="{19635A7B-8659-4B36-8390-3CE9F27AFBDB}" presName="parTxOnlySpace" presStyleCnt="0"/>
      <dgm:spPr/>
    </dgm:pt>
    <dgm:pt modelId="{44CDEEAC-B3A6-4D23-A67A-5EA64C708D6C}" type="pres">
      <dgm:prSet presAssocID="{F6F76ED9-8BB2-4200-B1D4-8CEAE82C5B12}" presName="parTxOnly" presStyleLbl="node1" presStyleIdx="11" presStyleCnt="14" custLinFactNeighborY="107">
        <dgm:presLayoutVars>
          <dgm:chMax val="0"/>
          <dgm:chPref val="0"/>
          <dgm:bulletEnabled val="1"/>
        </dgm:presLayoutVars>
      </dgm:prSet>
      <dgm:spPr/>
    </dgm:pt>
    <dgm:pt modelId="{2F6A1CD5-1596-48E4-8061-0CB0163EDE7A}" type="pres">
      <dgm:prSet presAssocID="{7B78DC4F-E53F-418B-9565-B1E95F7E1842}" presName="parTxOnlySpace" presStyleCnt="0"/>
      <dgm:spPr/>
    </dgm:pt>
    <dgm:pt modelId="{4E04BED1-6888-4F2C-AC81-F0023A97ECF8}" type="pres">
      <dgm:prSet presAssocID="{1616499B-E9FE-4DEF-8624-8ABF7E77A5BC}" presName="parTxOnly" presStyleLbl="node1" presStyleIdx="12" presStyleCnt="14" custScaleX="35609" custLinFactNeighborY="107">
        <dgm:presLayoutVars>
          <dgm:chMax val="0"/>
          <dgm:chPref val="0"/>
          <dgm:bulletEnabled val="1"/>
        </dgm:presLayoutVars>
      </dgm:prSet>
      <dgm:spPr/>
    </dgm:pt>
    <dgm:pt modelId="{5F1AB042-7681-4D82-BFA8-DD729378D627}" type="pres">
      <dgm:prSet presAssocID="{ADE37F1C-7AB7-48A5-A93B-CA8DB6B71602}" presName="parTxOnlySpace" presStyleCnt="0"/>
      <dgm:spPr/>
    </dgm:pt>
    <dgm:pt modelId="{50EB4B16-92E2-4B0C-9F6F-E3DD2836CA19}" type="pres">
      <dgm:prSet presAssocID="{844C3B46-F963-40BA-8AA5-550A723D5E6B}" presName="parTxOnly" presStyleLbl="node1" presStyleIdx="13" presStyleCnt="14" custLinFactNeighborY="107">
        <dgm:presLayoutVars>
          <dgm:chMax val="0"/>
          <dgm:chPref val="0"/>
          <dgm:bulletEnabled val="1"/>
        </dgm:presLayoutVars>
      </dgm:prSet>
      <dgm:spPr/>
    </dgm:pt>
  </dgm:ptLst>
  <dgm:cxnLst>
    <dgm:cxn modelId="{0B1C210F-E763-4095-BBFB-83A5120FD50B}" type="presOf" srcId="{AD3AA606-12DA-436D-B602-F5FD62B5B00F}" destId="{3311C41F-7B25-425F-A640-281D55159A23}" srcOrd="0" destOrd="0" presId="urn:microsoft.com/office/officeart/2005/8/layout/chevron1"/>
    <dgm:cxn modelId="{E03AED10-32B1-4633-881E-AF2CF3CC53FA}" srcId="{BA37FE94-1C30-4907-8A2D-71E537F5A01D}" destId="{F6F76ED9-8BB2-4200-B1D4-8CEAE82C5B12}" srcOrd="11" destOrd="0" parTransId="{3AE647D4-FF88-49F7-BC50-A80A72EB09DB}" sibTransId="{7B78DC4F-E53F-418B-9565-B1E95F7E1842}"/>
    <dgm:cxn modelId="{0A756617-9566-4960-AA9A-61A9CD759D46}" type="presOf" srcId="{A53EBA10-BD5D-4A69-8CEA-B325605C0F8E}" destId="{3434F43A-0A85-4DEE-9249-B5DCD732B078}" srcOrd="0" destOrd="0" presId="urn:microsoft.com/office/officeart/2005/8/layout/chevron1"/>
    <dgm:cxn modelId="{BA0A9319-26A4-45AE-AFE6-07C69C557456}" srcId="{BA37FE94-1C30-4907-8A2D-71E537F5A01D}" destId="{D3AAEDF2-31F2-476E-8B0A-2A59CD141E00}" srcOrd="2" destOrd="0" parTransId="{603D2AE3-208B-4493-B44F-00D254FA3161}" sibTransId="{B5D6F94F-33F1-414B-B67F-287982BABBE3}"/>
    <dgm:cxn modelId="{08D13120-800A-4269-AD48-97345D20CF2B}" type="presOf" srcId="{BA37FE94-1C30-4907-8A2D-71E537F5A01D}" destId="{938C437B-CD94-4699-8BD7-5D64738E9496}" srcOrd="0" destOrd="0" presId="urn:microsoft.com/office/officeart/2005/8/layout/chevron1"/>
    <dgm:cxn modelId="{65C44C21-05D2-462D-8805-C53A22AE5C71}" type="presOf" srcId="{844C3B46-F963-40BA-8AA5-550A723D5E6B}" destId="{50EB4B16-92E2-4B0C-9F6F-E3DD2836CA19}" srcOrd="0" destOrd="0" presId="urn:microsoft.com/office/officeart/2005/8/layout/chevron1"/>
    <dgm:cxn modelId="{471B9531-8E9A-41B5-AB55-8165A74AE017}" type="presOf" srcId="{9AD84439-BFB8-4BA1-8CCB-CBF1678B525F}" destId="{27A4A2EC-B33C-4ECE-8EA0-56249CD0E09C}" srcOrd="0" destOrd="0" presId="urn:microsoft.com/office/officeart/2005/8/layout/chevron1"/>
    <dgm:cxn modelId="{C31D6339-5C82-4AF6-97BC-1FF4350E3110}" srcId="{BA37FE94-1C30-4907-8A2D-71E537F5A01D}" destId="{688052B1-A471-4C68-A2B0-4EBECDD74968}" srcOrd="10" destOrd="0" parTransId="{2C64BC47-725F-493E-8C78-ECF51871F713}" sibTransId="{19635A7B-8659-4B36-8390-3CE9F27AFBDB}"/>
    <dgm:cxn modelId="{F3B6F43E-CC23-4317-A62E-036E1A020B40}" srcId="{BA37FE94-1C30-4907-8A2D-71E537F5A01D}" destId="{9AD84439-BFB8-4BA1-8CCB-CBF1678B525F}" srcOrd="3" destOrd="0" parTransId="{714731B0-4D67-41BD-B4EF-DB24ACDD3ACC}" sibTransId="{AF1022BF-F567-47B9-A675-80DC63D1C044}"/>
    <dgm:cxn modelId="{FAB1565F-930D-4C12-9B04-99287CFF2782}" srcId="{BA37FE94-1C30-4907-8A2D-71E537F5A01D}" destId="{C149EABB-D327-41A9-A1CC-E89FB768F63C}" srcOrd="9" destOrd="0" parTransId="{27480110-5044-4E07-8AA0-2EEE259544E8}" sibTransId="{6687D178-964D-4C3A-A9F2-7AC890053AA2}"/>
    <dgm:cxn modelId="{507A4947-4BF5-4B38-BC1B-BB29866890E1}" srcId="{BA37FE94-1C30-4907-8A2D-71E537F5A01D}" destId="{844C3B46-F963-40BA-8AA5-550A723D5E6B}" srcOrd="13" destOrd="0" parTransId="{E34C0719-C4FC-428A-90CC-21A94DD49826}" sibTransId="{2AFE4A50-7CDE-448E-83CD-90F757011D7B}"/>
    <dgm:cxn modelId="{0C2D0248-763F-461F-9955-310302835878}" srcId="{BA37FE94-1C30-4907-8A2D-71E537F5A01D}" destId="{1616499B-E9FE-4DEF-8624-8ABF7E77A5BC}" srcOrd="12" destOrd="0" parTransId="{E9587A64-8DB7-4D16-AA8F-484217E7B4CC}" sibTransId="{ADE37F1C-7AB7-48A5-A93B-CA8DB6B71602}"/>
    <dgm:cxn modelId="{BE23916D-FF24-428F-9978-B1A35117ED08}" type="presOf" srcId="{1616499B-E9FE-4DEF-8624-8ABF7E77A5BC}" destId="{4E04BED1-6888-4F2C-AC81-F0023A97ECF8}" srcOrd="0" destOrd="0" presId="urn:microsoft.com/office/officeart/2005/8/layout/chevron1"/>
    <dgm:cxn modelId="{F0DB7A70-BC44-48EF-A47F-93755FBB94DC}" type="presOf" srcId="{C149EABB-D327-41A9-A1CC-E89FB768F63C}" destId="{F858665E-9C1B-4E6B-B572-1F770168104D}" srcOrd="0" destOrd="0" presId="urn:microsoft.com/office/officeart/2005/8/layout/chevron1"/>
    <dgm:cxn modelId="{ADB9A253-DC75-49AF-B980-A7E0E3615348}" srcId="{BA37FE94-1C30-4907-8A2D-71E537F5A01D}" destId="{D51EC3E1-C73F-4086-8F06-AB35B0A23C4A}" srcOrd="8" destOrd="0" parTransId="{5FC26076-4225-44D8-9320-C26077E78675}" sibTransId="{B1327A05-D3B1-4518-A799-FA754B06DA1E}"/>
    <dgm:cxn modelId="{3DDA2657-5DC5-4EDC-A1F8-D01C16DEC393}" srcId="{BA37FE94-1C30-4907-8A2D-71E537F5A01D}" destId="{A53EBA10-BD5D-4A69-8CEA-B325605C0F8E}" srcOrd="6" destOrd="0" parTransId="{26D9EA72-1444-469D-8C07-0B614F5A6E3D}" sibTransId="{E9030728-2516-4FE5-8A78-52162CFA350B}"/>
    <dgm:cxn modelId="{510ED47B-030C-40D5-BBE5-6CD9324A8494}" type="presOf" srcId="{ED2F52AC-4A33-4CEB-81DD-7ED57921BF14}" destId="{4F598A67-E310-4298-9F65-BC300E16E76C}" srcOrd="0" destOrd="0" presId="urn:microsoft.com/office/officeart/2005/8/layout/chevron1"/>
    <dgm:cxn modelId="{AA27867F-8DA2-42E7-9F26-7C872496223F}" type="presOf" srcId="{F6F76ED9-8BB2-4200-B1D4-8CEAE82C5B12}" destId="{44CDEEAC-B3A6-4D23-A67A-5EA64C708D6C}" srcOrd="0" destOrd="0" presId="urn:microsoft.com/office/officeart/2005/8/layout/chevron1"/>
    <dgm:cxn modelId="{83F23A84-C12D-4A22-9C38-9EF72978B696}" type="presOf" srcId="{85EAF26E-2120-4CC7-8C99-4E64C357ECE2}" destId="{34F1D93D-2D36-4C3C-9D1F-E3322288CD3D}" srcOrd="0" destOrd="0" presId="urn:microsoft.com/office/officeart/2005/8/layout/chevron1"/>
    <dgm:cxn modelId="{0DC8FC87-4842-4C35-9556-92FE42B37FA8}" srcId="{BA37FE94-1C30-4907-8A2D-71E537F5A01D}" destId="{AD3AA606-12DA-436D-B602-F5FD62B5B00F}" srcOrd="5" destOrd="0" parTransId="{224161B1-248B-43B5-8ED3-5B8260D42983}" sibTransId="{C52E92E8-6698-4563-9A46-3D6A19B0E3B6}"/>
    <dgm:cxn modelId="{D16334A5-2EB4-4B0C-A962-5E321BA58558}" srcId="{BA37FE94-1C30-4907-8A2D-71E537F5A01D}" destId="{ED2F52AC-4A33-4CEB-81DD-7ED57921BF14}" srcOrd="0" destOrd="0" parTransId="{ABAEFEC3-D6C2-4811-A586-AD38C4ACE4E8}" sibTransId="{C2CC7F61-F868-4EE4-A45E-0EAC8A30F24C}"/>
    <dgm:cxn modelId="{B7CA73A5-A176-4FC8-9B95-2629903118E7}" type="presOf" srcId="{D3AAEDF2-31F2-476E-8B0A-2A59CD141E00}" destId="{59F22A7E-73D4-42AE-8428-008A23626869}" srcOrd="0" destOrd="0" presId="urn:microsoft.com/office/officeart/2005/8/layout/chevron1"/>
    <dgm:cxn modelId="{63A1B4AC-DCE8-4EA7-A377-294143DF0714}" type="presOf" srcId="{D51EC3E1-C73F-4086-8F06-AB35B0A23C4A}" destId="{080E001F-3773-4984-A6C2-A17E80169BD5}" srcOrd="0" destOrd="0" presId="urn:microsoft.com/office/officeart/2005/8/layout/chevron1"/>
    <dgm:cxn modelId="{522E0ED0-D168-467E-850B-DDC11B352A90}" srcId="{BA37FE94-1C30-4907-8A2D-71E537F5A01D}" destId="{33561FB5-D2A0-4CCC-BD8D-87A44901621C}" srcOrd="7" destOrd="0" parTransId="{03EC779A-FB49-40A5-A3D7-32FBAAFD9DF6}" sibTransId="{3355F9E6-0031-44B7-A962-5FD7F5E3D05D}"/>
    <dgm:cxn modelId="{B91606E0-9F02-4AEC-A038-8F9508305309}" srcId="{BA37FE94-1C30-4907-8A2D-71E537F5A01D}" destId="{648EE56A-8920-4DB5-9B56-FBD4BDBC691E}" srcOrd="1" destOrd="0" parTransId="{B4193A78-4763-4CBE-AD44-C79065D24093}" sibTransId="{D1F3D4F9-D97E-4088-B724-1A64D2E7C2EA}"/>
    <dgm:cxn modelId="{6846BBEC-687C-423B-99A0-7ADF8867CD1C}" type="presOf" srcId="{688052B1-A471-4C68-A2B0-4EBECDD74968}" destId="{2276BE49-97F7-4610-8F53-D97D3F062B24}" srcOrd="0" destOrd="0" presId="urn:microsoft.com/office/officeart/2005/8/layout/chevron1"/>
    <dgm:cxn modelId="{AE07A0EE-162D-4B26-8233-D622A7782554}" type="presOf" srcId="{648EE56A-8920-4DB5-9B56-FBD4BDBC691E}" destId="{8EC04397-90D7-4606-9DA9-BEE8FF68D65B}" srcOrd="0" destOrd="0" presId="urn:microsoft.com/office/officeart/2005/8/layout/chevron1"/>
    <dgm:cxn modelId="{07D9E4F4-536D-4F3B-9354-6B45A8DA1F53}" type="presOf" srcId="{33561FB5-D2A0-4CCC-BD8D-87A44901621C}" destId="{7E321269-535E-489D-BC34-EC1F9951F26D}" srcOrd="0" destOrd="0" presId="urn:microsoft.com/office/officeart/2005/8/layout/chevron1"/>
    <dgm:cxn modelId="{070408F8-5C20-4950-8512-5BE220BCD905}" srcId="{BA37FE94-1C30-4907-8A2D-71E537F5A01D}" destId="{85EAF26E-2120-4CC7-8C99-4E64C357ECE2}" srcOrd="4" destOrd="0" parTransId="{DACA7222-EBA8-4659-8ACF-E18247548BF0}" sibTransId="{06D32190-A18A-4A78-B9F5-FD33CA16C049}"/>
    <dgm:cxn modelId="{6A8BDD30-B717-4CDF-B421-B909DBE75606}" type="presParOf" srcId="{938C437B-CD94-4699-8BD7-5D64738E9496}" destId="{4F598A67-E310-4298-9F65-BC300E16E76C}" srcOrd="0" destOrd="0" presId="urn:microsoft.com/office/officeart/2005/8/layout/chevron1"/>
    <dgm:cxn modelId="{550ECCED-2422-407F-B4C5-43BA1750192C}" type="presParOf" srcId="{938C437B-CD94-4699-8BD7-5D64738E9496}" destId="{A2EB3E9D-C237-479C-9CEF-F91EA25B5AF4}" srcOrd="1" destOrd="0" presId="urn:microsoft.com/office/officeart/2005/8/layout/chevron1"/>
    <dgm:cxn modelId="{603BDC87-B55B-4A7D-B4F8-F83A651F8028}" type="presParOf" srcId="{938C437B-CD94-4699-8BD7-5D64738E9496}" destId="{8EC04397-90D7-4606-9DA9-BEE8FF68D65B}" srcOrd="2" destOrd="0" presId="urn:microsoft.com/office/officeart/2005/8/layout/chevron1"/>
    <dgm:cxn modelId="{67614E42-1B2D-4629-8CC1-BB5315F0CCEC}" type="presParOf" srcId="{938C437B-CD94-4699-8BD7-5D64738E9496}" destId="{198691FB-308E-4F6F-8C86-ABD338183FB1}" srcOrd="3" destOrd="0" presId="urn:microsoft.com/office/officeart/2005/8/layout/chevron1"/>
    <dgm:cxn modelId="{687BD085-6222-45CD-AD85-65F19A63E2FF}" type="presParOf" srcId="{938C437B-CD94-4699-8BD7-5D64738E9496}" destId="{59F22A7E-73D4-42AE-8428-008A23626869}" srcOrd="4" destOrd="0" presId="urn:microsoft.com/office/officeart/2005/8/layout/chevron1"/>
    <dgm:cxn modelId="{35E88995-82F5-4CB5-BC3B-C40A7AD316B1}" type="presParOf" srcId="{938C437B-CD94-4699-8BD7-5D64738E9496}" destId="{12AF77BD-1FCD-4407-99B2-A0478367C61A}" srcOrd="5" destOrd="0" presId="urn:microsoft.com/office/officeart/2005/8/layout/chevron1"/>
    <dgm:cxn modelId="{B9D69B4C-6D21-4239-B687-E8CE76CD1729}" type="presParOf" srcId="{938C437B-CD94-4699-8BD7-5D64738E9496}" destId="{27A4A2EC-B33C-4ECE-8EA0-56249CD0E09C}" srcOrd="6" destOrd="0" presId="urn:microsoft.com/office/officeart/2005/8/layout/chevron1"/>
    <dgm:cxn modelId="{9C7692F3-B9B5-4DF9-ABDD-F7680E44BD37}" type="presParOf" srcId="{938C437B-CD94-4699-8BD7-5D64738E9496}" destId="{4B45050F-E3FB-4F56-BE30-393E36D55E48}" srcOrd="7" destOrd="0" presId="urn:microsoft.com/office/officeart/2005/8/layout/chevron1"/>
    <dgm:cxn modelId="{FDE02024-38AE-4DB8-B9F7-2B4E48F03314}" type="presParOf" srcId="{938C437B-CD94-4699-8BD7-5D64738E9496}" destId="{34F1D93D-2D36-4C3C-9D1F-E3322288CD3D}" srcOrd="8" destOrd="0" presId="urn:microsoft.com/office/officeart/2005/8/layout/chevron1"/>
    <dgm:cxn modelId="{5962D84E-8928-41DB-B17E-76194652007A}" type="presParOf" srcId="{938C437B-CD94-4699-8BD7-5D64738E9496}" destId="{FD89C137-7F88-41BB-8406-45A8FAE7FB38}" srcOrd="9" destOrd="0" presId="urn:microsoft.com/office/officeart/2005/8/layout/chevron1"/>
    <dgm:cxn modelId="{BD0C9D2D-BF77-4398-92E4-5D82ECE41A9B}" type="presParOf" srcId="{938C437B-CD94-4699-8BD7-5D64738E9496}" destId="{3311C41F-7B25-425F-A640-281D55159A23}" srcOrd="10" destOrd="0" presId="urn:microsoft.com/office/officeart/2005/8/layout/chevron1"/>
    <dgm:cxn modelId="{0B3D5E5C-269E-4D8B-ACB8-6ECA12B6F857}" type="presParOf" srcId="{938C437B-CD94-4699-8BD7-5D64738E9496}" destId="{5AE7F200-6D84-490F-A520-FDB179C25CCE}" srcOrd="11" destOrd="0" presId="urn:microsoft.com/office/officeart/2005/8/layout/chevron1"/>
    <dgm:cxn modelId="{8E13E752-3C1D-401F-8154-CE7FA3C95960}" type="presParOf" srcId="{938C437B-CD94-4699-8BD7-5D64738E9496}" destId="{3434F43A-0A85-4DEE-9249-B5DCD732B078}" srcOrd="12" destOrd="0" presId="urn:microsoft.com/office/officeart/2005/8/layout/chevron1"/>
    <dgm:cxn modelId="{7CD5729D-4299-4422-BD81-CD1FB22D49AE}" type="presParOf" srcId="{938C437B-CD94-4699-8BD7-5D64738E9496}" destId="{C7B1FB1F-C2B3-47CB-8C57-DD531EE1297D}" srcOrd="13" destOrd="0" presId="urn:microsoft.com/office/officeart/2005/8/layout/chevron1"/>
    <dgm:cxn modelId="{342A2200-4295-49AF-BC4C-0F4600C676BF}" type="presParOf" srcId="{938C437B-CD94-4699-8BD7-5D64738E9496}" destId="{7E321269-535E-489D-BC34-EC1F9951F26D}" srcOrd="14" destOrd="0" presId="urn:microsoft.com/office/officeart/2005/8/layout/chevron1"/>
    <dgm:cxn modelId="{F2CFEDFC-0CA4-4216-A490-87B95EAFE92B}" type="presParOf" srcId="{938C437B-CD94-4699-8BD7-5D64738E9496}" destId="{D228B86B-A85C-4AB4-B545-0CB9EFE0332B}" srcOrd="15" destOrd="0" presId="urn:microsoft.com/office/officeart/2005/8/layout/chevron1"/>
    <dgm:cxn modelId="{07D0840B-0699-4489-A06B-124218633C0D}" type="presParOf" srcId="{938C437B-CD94-4699-8BD7-5D64738E9496}" destId="{080E001F-3773-4984-A6C2-A17E80169BD5}" srcOrd="16" destOrd="0" presId="urn:microsoft.com/office/officeart/2005/8/layout/chevron1"/>
    <dgm:cxn modelId="{9598056C-1FD7-4F9E-9664-668192169EC9}" type="presParOf" srcId="{938C437B-CD94-4699-8BD7-5D64738E9496}" destId="{07957F20-71BE-4F3D-8958-53EE3AD6DEEF}" srcOrd="17" destOrd="0" presId="urn:microsoft.com/office/officeart/2005/8/layout/chevron1"/>
    <dgm:cxn modelId="{B99E1623-89A7-45FD-B1CE-8F8F1D7752E0}" type="presParOf" srcId="{938C437B-CD94-4699-8BD7-5D64738E9496}" destId="{F858665E-9C1B-4E6B-B572-1F770168104D}" srcOrd="18" destOrd="0" presId="urn:microsoft.com/office/officeart/2005/8/layout/chevron1"/>
    <dgm:cxn modelId="{56285A85-005A-463F-8FE7-1C3FD7F80A93}" type="presParOf" srcId="{938C437B-CD94-4699-8BD7-5D64738E9496}" destId="{290EBD57-2857-45C1-995A-D34840DC3003}" srcOrd="19" destOrd="0" presId="urn:microsoft.com/office/officeart/2005/8/layout/chevron1"/>
    <dgm:cxn modelId="{4CEE8223-3E2C-4369-890B-2C4AF3270A10}" type="presParOf" srcId="{938C437B-CD94-4699-8BD7-5D64738E9496}" destId="{2276BE49-97F7-4610-8F53-D97D3F062B24}" srcOrd="20" destOrd="0" presId="urn:microsoft.com/office/officeart/2005/8/layout/chevron1"/>
    <dgm:cxn modelId="{8BDDFC31-F550-490E-81A2-84854C79B600}" type="presParOf" srcId="{938C437B-CD94-4699-8BD7-5D64738E9496}" destId="{36945868-83F3-41EF-BA4C-8D91DC57FAAF}" srcOrd="21" destOrd="0" presId="urn:microsoft.com/office/officeart/2005/8/layout/chevron1"/>
    <dgm:cxn modelId="{01A22CED-17CC-4B05-9CCD-34EACED59B52}" type="presParOf" srcId="{938C437B-CD94-4699-8BD7-5D64738E9496}" destId="{44CDEEAC-B3A6-4D23-A67A-5EA64C708D6C}" srcOrd="22" destOrd="0" presId="urn:microsoft.com/office/officeart/2005/8/layout/chevron1"/>
    <dgm:cxn modelId="{A9CC1DCC-5CA3-4D71-88FC-5E7C7A1790EA}" type="presParOf" srcId="{938C437B-CD94-4699-8BD7-5D64738E9496}" destId="{2F6A1CD5-1596-48E4-8061-0CB0163EDE7A}" srcOrd="23" destOrd="0" presId="urn:microsoft.com/office/officeart/2005/8/layout/chevron1"/>
    <dgm:cxn modelId="{9238DAE5-5956-4B0D-AAC5-051B7AB95FC3}" type="presParOf" srcId="{938C437B-CD94-4699-8BD7-5D64738E9496}" destId="{4E04BED1-6888-4F2C-AC81-F0023A97ECF8}" srcOrd="24" destOrd="0" presId="urn:microsoft.com/office/officeart/2005/8/layout/chevron1"/>
    <dgm:cxn modelId="{C7CBF71A-9D09-4C6B-BAA4-04A50C53FCAE}" type="presParOf" srcId="{938C437B-CD94-4699-8BD7-5D64738E9496}" destId="{5F1AB042-7681-4D82-BFA8-DD729378D627}" srcOrd="25" destOrd="0" presId="urn:microsoft.com/office/officeart/2005/8/layout/chevron1"/>
    <dgm:cxn modelId="{0A3BA515-6F41-46D5-95B0-5AED824CFDC6}" type="presParOf" srcId="{938C437B-CD94-4699-8BD7-5D64738E9496}" destId="{50EB4B16-92E2-4B0C-9F6F-E3DD2836CA19}" srcOrd="26" destOrd="0" presId="urn:microsoft.com/office/officeart/2005/8/layout/chevron1"/>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E194D7-3B89-46DB-B043-831F6E6F3BB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NL"/>
        </a:p>
      </dgm:t>
    </dgm:pt>
    <dgm:pt modelId="{52379C76-30DD-4A7E-9290-06709B134FED}">
      <dgm:prSet phldrT="[Text]" custT="1"/>
      <dgm:spPr>
        <a:solidFill>
          <a:srgbClr val="13294B"/>
        </a:solidFill>
      </dgm:spPr>
      <dgm:t>
        <a:bodyPr/>
        <a:lstStyle/>
        <a:p>
          <a:r>
            <a:rPr lang="en-US" sz="2000" dirty="0" err="1"/>
            <a:t>Applicabilità</a:t>
          </a:r>
          <a:endParaRPr lang="en-NL" sz="2000" dirty="0"/>
        </a:p>
      </dgm:t>
    </dgm:pt>
    <dgm:pt modelId="{28E7AF73-B89E-4B7D-A383-2124369D82E3}" type="parTrans" cxnId="{1DA7F21C-5871-425F-AC3F-8F21D113B833}">
      <dgm:prSet/>
      <dgm:spPr/>
      <dgm:t>
        <a:bodyPr/>
        <a:lstStyle/>
        <a:p>
          <a:endParaRPr lang="en-NL" sz="2000"/>
        </a:p>
      </dgm:t>
    </dgm:pt>
    <dgm:pt modelId="{80F737E3-2072-4BC6-910A-7623BEEACB0D}" type="sibTrans" cxnId="{1DA7F21C-5871-425F-AC3F-8F21D113B833}">
      <dgm:prSet/>
      <dgm:spPr/>
      <dgm:t>
        <a:bodyPr/>
        <a:lstStyle/>
        <a:p>
          <a:endParaRPr lang="en-NL" sz="2000"/>
        </a:p>
      </dgm:t>
    </dgm:pt>
    <dgm:pt modelId="{6C7F7A13-7FBF-4565-A7DF-D9B38B2B75D8}">
      <dgm:prSet phldrT="[Text]" custT="1"/>
      <dgm:spPr>
        <a:solidFill>
          <a:srgbClr val="4BACC6">
            <a:alpha val="90000"/>
          </a:srgbClr>
        </a:solidFill>
        <a:ln>
          <a:noFill/>
        </a:ln>
        <a:effectLst/>
      </dgm:spPr>
      <dgm:t>
        <a:bodyPr/>
        <a:lstStyle/>
        <a:p>
          <a:r>
            <a:rPr lang="en-US" sz="1800" dirty="0"/>
            <a:t>MARPOL Annex VI</a:t>
          </a:r>
          <a:endParaRPr lang="en-NL" sz="1800" dirty="0"/>
        </a:p>
      </dgm:t>
    </dgm:pt>
    <dgm:pt modelId="{28E30D6D-BC6F-47BE-B88A-89DE966E1271}" type="parTrans" cxnId="{D326A91A-0BE1-4BCF-B086-840091E324B1}">
      <dgm:prSet/>
      <dgm:spPr/>
      <dgm:t>
        <a:bodyPr/>
        <a:lstStyle/>
        <a:p>
          <a:endParaRPr lang="en-NL" sz="2000"/>
        </a:p>
      </dgm:t>
    </dgm:pt>
    <dgm:pt modelId="{1829AAA8-D1F4-4D99-9ADE-5F9A845C2282}" type="sibTrans" cxnId="{D326A91A-0BE1-4BCF-B086-840091E324B1}">
      <dgm:prSet/>
      <dgm:spPr/>
      <dgm:t>
        <a:bodyPr/>
        <a:lstStyle/>
        <a:p>
          <a:endParaRPr lang="en-NL" sz="2000"/>
        </a:p>
      </dgm:t>
    </dgm:pt>
    <dgm:pt modelId="{13758691-7ED8-478A-9717-031542605D62}">
      <dgm:prSet phldrT="[Text]" custT="1"/>
      <dgm:spPr>
        <a:solidFill>
          <a:srgbClr val="13294B"/>
        </a:solidFill>
      </dgm:spPr>
      <dgm:t>
        <a:bodyPr/>
        <a:lstStyle/>
        <a:p>
          <a:r>
            <a:rPr lang="en-US" sz="2000" dirty="0"/>
            <a:t>Entrata in </a:t>
          </a:r>
          <a:r>
            <a:rPr lang="en-US" sz="2000" dirty="0" err="1"/>
            <a:t>vigore</a:t>
          </a:r>
          <a:endParaRPr lang="en-NL" sz="2000" dirty="0"/>
        </a:p>
      </dgm:t>
    </dgm:pt>
    <dgm:pt modelId="{F4294AAF-835F-4E78-91D8-936D8968F951}" type="parTrans" cxnId="{911214FA-6B0F-4B67-9B99-29A03F44F00D}">
      <dgm:prSet/>
      <dgm:spPr/>
      <dgm:t>
        <a:bodyPr/>
        <a:lstStyle/>
        <a:p>
          <a:endParaRPr lang="en-NL" sz="2000"/>
        </a:p>
      </dgm:t>
    </dgm:pt>
    <dgm:pt modelId="{3C1DA339-0385-4A93-9120-35FF5D33A569}" type="sibTrans" cxnId="{911214FA-6B0F-4B67-9B99-29A03F44F00D}">
      <dgm:prSet/>
      <dgm:spPr/>
      <dgm:t>
        <a:bodyPr/>
        <a:lstStyle/>
        <a:p>
          <a:endParaRPr lang="en-NL" sz="2000"/>
        </a:p>
      </dgm:t>
    </dgm:pt>
    <dgm:pt modelId="{142AF579-BEF9-45F8-8CCD-3A8E626E2538}">
      <dgm:prSet phldrT="[Text]" custT="1"/>
      <dgm:spPr>
        <a:solidFill>
          <a:srgbClr val="4BACC6">
            <a:alpha val="90000"/>
          </a:srgbClr>
        </a:solidFill>
        <a:ln>
          <a:noFill/>
        </a:ln>
        <a:effectLst/>
      </dgm:spPr>
      <dgm:t>
        <a:bodyPr/>
        <a:lstStyle/>
        <a:p>
          <a:r>
            <a:rPr lang="en-US" sz="1800" dirty="0"/>
            <a:t>1 </a:t>
          </a:r>
          <a:r>
            <a:rPr lang="en-US" sz="1800" dirty="0" err="1"/>
            <a:t>Gennaio</a:t>
          </a:r>
          <a:r>
            <a:rPr lang="en-US" sz="1800" dirty="0"/>
            <a:t> 2023</a:t>
          </a:r>
          <a:endParaRPr lang="en-NL" sz="1800" dirty="0"/>
        </a:p>
      </dgm:t>
    </dgm:pt>
    <dgm:pt modelId="{2539A68F-A7B9-4DFB-9768-751764B6B798}" type="parTrans" cxnId="{BC980708-ADD4-4052-BAD9-79260F38A3F5}">
      <dgm:prSet/>
      <dgm:spPr/>
      <dgm:t>
        <a:bodyPr/>
        <a:lstStyle/>
        <a:p>
          <a:endParaRPr lang="en-NL" sz="2000"/>
        </a:p>
      </dgm:t>
    </dgm:pt>
    <dgm:pt modelId="{7F224F56-39C9-4A5D-80D0-0A31A68E4070}" type="sibTrans" cxnId="{BC980708-ADD4-4052-BAD9-79260F38A3F5}">
      <dgm:prSet/>
      <dgm:spPr/>
      <dgm:t>
        <a:bodyPr/>
        <a:lstStyle/>
        <a:p>
          <a:endParaRPr lang="en-NL" sz="2000"/>
        </a:p>
      </dgm:t>
    </dgm:pt>
    <dgm:pt modelId="{B771FA99-865D-40C7-BD1C-D0ADBBD1E54C}" type="pres">
      <dgm:prSet presAssocID="{95E194D7-3B89-46DB-B043-831F6E6F3BB5}" presName="Name0" presStyleCnt="0">
        <dgm:presLayoutVars>
          <dgm:chPref val="3"/>
          <dgm:dir/>
          <dgm:animLvl val="lvl"/>
          <dgm:resizeHandles/>
        </dgm:presLayoutVars>
      </dgm:prSet>
      <dgm:spPr/>
    </dgm:pt>
    <dgm:pt modelId="{AF58DDB0-CC7F-40FB-B6F6-7CB20B2274A1}" type="pres">
      <dgm:prSet presAssocID="{52379C76-30DD-4A7E-9290-06709B134FED}" presName="horFlow" presStyleCnt="0"/>
      <dgm:spPr/>
    </dgm:pt>
    <dgm:pt modelId="{78974A9F-D81E-4299-9D18-DC19AB747407}" type="pres">
      <dgm:prSet presAssocID="{52379C76-30DD-4A7E-9290-06709B134FED}" presName="bigChev" presStyleLbl="node1" presStyleIdx="0" presStyleCnt="2"/>
      <dgm:spPr/>
    </dgm:pt>
    <dgm:pt modelId="{CAE1AE5C-758D-4133-9F67-6E3AF915E53D}" type="pres">
      <dgm:prSet presAssocID="{28E30D6D-BC6F-47BE-B88A-89DE966E1271}" presName="parTrans" presStyleCnt="0"/>
      <dgm:spPr/>
    </dgm:pt>
    <dgm:pt modelId="{4B1483CA-4DAC-4B53-963B-952E145929D9}" type="pres">
      <dgm:prSet presAssocID="{6C7F7A13-7FBF-4565-A7DF-D9B38B2B75D8}" presName="node" presStyleLbl="alignAccFollowNode1" presStyleIdx="0" presStyleCnt="2" custScaleX="114552" custScaleY="116658">
        <dgm:presLayoutVars>
          <dgm:bulletEnabled val="1"/>
        </dgm:presLayoutVars>
      </dgm:prSet>
      <dgm:spPr/>
    </dgm:pt>
    <dgm:pt modelId="{3C01DFDA-0682-4348-9DDB-AF283C9F5AAC}" type="pres">
      <dgm:prSet presAssocID="{52379C76-30DD-4A7E-9290-06709B134FED}" presName="vSp" presStyleCnt="0"/>
      <dgm:spPr/>
    </dgm:pt>
    <dgm:pt modelId="{67581A9C-3E90-4D61-85FB-F74A635F0776}" type="pres">
      <dgm:prSet presAssocID="{13758691-7ED8-478A-9717-031542605D62}" presName="horFlow" presStyleCnt="0"/>
      <dgm:spPr/>
    </dgm:pt>
    <dgm:pt modelId="{262D2ED9-6839-480D-BBD2-5EE1A6D98671}" type="pres">
      <dgm:prSet presAssocID="{13758691-7ED8-478A-9717-031542605D62}" presName="bigChev" presStyleLbl="node1" presStyleIdx="1" presStyleCnt="2"/>
      <dgm:spPr/>
    </dgm:pt>
    <dgm:pt modelId="{8F6624A3-F627-4D5E-8143-A174BC2F5D04}" type="pres">
      <dgm:prSet presAssocID="{2539A68F-A7B9-4DFB-9768-751764B6B798}" presName="parTrans" presStyleCnt="0"/>
      <dgm:spPr/>
    </dgm:pt>
    <dgm:pt modelId="{7B4C53EA-5E4E-4014-922B-C0AADF9FB2B4}" type="pres">
      <dgm:prSet presAssocID="{142AF579-BEF9-45F8-8CCD-3A8E626E2538}" presName="node" presStyleLbl="alignAccFollowNode1" presStyleIdx="1" presStyleCnt="2" custScaleX="111154" custScaleY="117561">
        <dgm:presLayoutVars>
          <dgm:bulletEnabled val="1"/>
        </dgm:presLayoutVars>
      </dgm:prSet>
      <dgm:spPr/>
    </dgm:pt>
  </dgm:ptLst>
  <dgm:cxnLst>
    <dgm:cxn modelId="{BC980708-ADD4-4052-BAD9-79260F38A3F5}" srcId="{13758691-7ED8-478A-9717-031542605D62}" destId="{142AF579-BEF9-45F8-8CCD-3A8E626E2538}" srcOrd="0" destOrd="0" parTransId="{2539A68F-A7B9-4DFB-9768-751764B6B798}" sibTransId="{7F224F56-39C9-4A5D-80D0-0A31A68E4070}"/>
    <dgm:cxn modelId="{D326A91A-0BE1-4BCF-B086-840091E324B1}" srcId="{52379C76-30DD-4A7E-9290-06709B134FED}" destId="{6C7F7A13-7FBF-4565-A7DF-D9B38B2B75D8}" srcOrd="0" destOrd="0" parTransId="{28E30D6D-BC6F-47BE-B88A-89DE966E1271}" sibTransId="{1829AAA8-D1F4-4D99-9ADE-5F9A845C2282}"/>
    <dgm:cxn modelId="{1DA7F21C-5871-425F-AC3F-8F21D113B833}" srcId="{95E194D7-3B89-46DB-B043-831F6E6F3BB5}" destId="{52379C76-30DD-4A7E-9290-06709B134FED}" srcOrd="0" destOrd="0" parTransId="{28E7AF73-B89E-4B7D-A383-2124369D82E3}" sibTransId="{80F737E3-2072-4BC6-910A-7623BEEACB0D}"/>
    <dgm:cxn modelId="{FDDC548A-7EE5-4EA9-9435-05D75B2358D3}" type="presOf" srcId="{52379C76-30DD-4A7E-9290-06709B134FED}" destId="{78974A9F-D81E-4299-9D18-DC19AB747407}" srcOrd="0" destOrd="0" presId="urn:microsoft.com/office/officeart/2005/8/layout/lProcess3"/>
    <dgm:cxn modelId="{4596578F-DBC0-4016-AB0E-5579DE8203F5}" type="presOf" srcId="{13758691-7ED8-478A-9717-031542605D62}" destId="{262D2ED9-6839-480D-BBD2-5EE1A6D98671}" srcOrd="0" destOrd="0" presId="urn:microsoft.com/office/officeart/2005/8/layout/lProcess3"/>
    <dgm:cxn modelId="{08146197-85A1-4145-A1E7-2632B98EFF6D}" type="presOf" srcId="{142AF579-BEF9-45F8-8CCD-3A8E626E2538}" destId="{7B4C53EA-5E4E-4014-922B-C0AADF9FB2B4}" srcOrd="0" destOrd="0" presId="urn:microsoft.com/office/officeart/2005/8/layout/lProcess3"/>
    <dgm:cxn modelId="{F0E4BBD7-0160-4C12-AFCD-878B308072E9}" type="presOf" srcId="{95E194D7-3B89-46DB-B043-831F6E6F3BB5}" destId="{B771FA99-865D-40C7-BD1C-D0ADBBD1E54C}" srcOrd="0" destOrd="0" presId="urn:microsoft.com/office/officeart/2005/8/layout/lProcess3"/>
    <dgm:cxn modelId="{D465BFF7-DA31-48EA-9146-EE23AFC634EE}" type="presOf" srcId="{6C7F7A13-7FBF-4565-A7DF-D9B38B2B75D8}" destId="{4B1483CA-4DAC-4B53-963B-952E145929D9}" srcOrd="0" destOrd="0" presId="urn:microsoft.com/office/officeart/2005/8/layout/lProcess3"/>
    <dgm:cxn modelId="{911214FA-6B0F-4B67-9B99-29A03F44F00D}" srcId="{95E194D7-3B89-46DB-B043-831F6E6F3BB5}" destId="{13758691-7ED8-478A-9717-031542605D62}" srcOrd="1" destOrd="0" parTransId="{F4294AAF-835F-4E78-91D8-936D8968F951}" sibTransId="{3C1DA339-0385-4A93-9120-35FF5D33A569}"/>
    <dgm:cxn modelId="{55705E83-DE55-4964-9E87-82FFAE3B1E3F}" type="presParOf" srcId="{B771FA99-865D-40C7-BD1C-D0ADBBD1E54C}" destId="{AF58DDB0-CC7F-40FB-B6F6-7CB20B2274A1}" srcOrd="0" destOrd="0" presId="urn:microsoft.com/office/officeart/2005/8/layout/lProcess3"/>
    <dgm:cxn modelId="{88F19370-A135-468B-90D8-C3D27CF680DA}" type="presParOf" srcId="{AF58DDB0-CC7F-40FB-B6F6-7CB20B2274A1}" destId="{78974A9F-D81E-4299-9D18-DC19AB747407}" srcOrd="0" destOrd="0" presId="urn:microsoft.com/office/officeart/2005/8/layout/lProcess3"/>
    <dgm:cxn modelId="{692801F6-7877-4707-B9EC-A7C14D73913A}" type="presParOf" srcId="{AF58DDB0-CC7F-40FB-B6F6-7CB20B2274A1}" destId="{CAE1AE5C-758D-4133-9F67-6E3AF915E53D}" srcOrd="1" destOrd="0" presId="urn:microsoft.com/office/officeart/2005/8/layout/lProcess3"/>
    <dgm:cxn modelId="{D90D11BC-2C27-4CA7-BF8E-83F1BF3EBCA0}" type="presParOf" srcId="{AF58DDB0-CC7F-40FB-B6F6-7CB20B2274A1}" destId="{4B1483CA-4DAC-4B53-963B-952E145929D9}" srcOrd="2" destOrd="0" presId="urn:microsoft.com/office/officeart/2005/8/layout/lProcess3"/>
    <dgm:cxn modelId="{B567B165-C8F9-44CC-AEED-6E057BE3A878}" type="presParOf" srcId="{B771FA99-865D-40C7-BD1C-D0ADBBD1E54C}" destId="{3C01DFDA-0682-4348-9DDB-AF283C9F5AAC}" srcOrd="1" destOrd="0" presId="urn:microsoft.com/office/officeart/2005/8/layout/lProcess3"/>
    <dgm:cxn modelId="{EE438C52-F8D4-4F70-900F-1E0D9B72696A}" type="presParOf" srcId="{B771FA99-865D-40C7-BD1C-D0ADBBD1E54C}" destId="{67581A9C-3E90-4D61-85FB-F74A635F0776}" srcOrd="2" destOrd="0" presId="urn:microsoft.com/office/officeart/2005/8/layout/lProcess3"/>
    <dgm:cxn modelId="{0802D4D9-4C99-45E6-B3E4-709721D7227C}" type="presParOf" srcId="{67581A9C-3E90-4D61-85FB-F74A635F0776}" destId="{262D2ED9-6839-480D-BBD2-5EE1A6D98671}" srcOrd="0" destOrd="0" presId="urn:microsoft.com/office/officeart/2005/8/layout/lProcess3"/>
    <dgm:cxn modelId="{9C078708-0977-4429-B578-B735DC6B7F91}" type="presParOf" srcId="{67581A9C-3E90-4D61-85FB-F74A635F0776}" destId="{8F6624A3-F627-4D5E-8143-A174BC2F5D04}" srcOrd="1" destOrd="0" presId="urn:microsoft.com/office/officeart/2005/8/layout/lProcess3"/>
    <dgm:cxn modelId="{70D56ACD-4C85-43C2-9DBF-43DF67D48D48}" type="presParOf" srcId="{67581A9C-3E90-4D61-85FB-F74A635F0776}" destId="{7B4C53EA-5E4E-4014-922B-C0AADF9FB2B4}"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622D1A-2CF5-4569-84B2-4BF00B76A411}"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it-IT"/>
        </a:p>
      </dgm:t>
    </dgm:pt>
    <dgm:pt modelId="{6BEA3AF5-AED2-45A9-9B44-0489870BA91C}">
      <dgm:prSet phldrT="[Testo]" custT="1"/>
      <dgm:spPr>
        <a:solidFill>
          <a:srgbClr val="13294B"/>
        </a:solidFill>
      </dgm:spPr>
      <dgm:t>
        <a:bodyPr/>
        <a:lstStyle/>
        <a:p>
          <a:r>
            <a:rPr lang="it-IT" sz="2800" dirty="0"/>
            <a:t>EEXI</a:t>
          </a:r>
        </a:p>
      </dgm:t>
    </dgm:pt>
    <dgm:pt modelId="{E0A7D3BB-9060-4F3B-9118-0098614EE815}" type="parTrans" cxnId="{C15D07B8-DEF3-4E02-9AFE-A446B6382CA6}">
      <dgm:prSet/>
      <dgm:spPr/>
      <dgm:t>
        <a:bodyPr/>
        <a:lstStyle/>
        <a:p>
          <a:endParaRPr lang="it-IT" sz="1600">
            <a:solidFill>
              <a:schemeClr val="tx2"/>
            </a:solidFill>
          </a:endParaRPr>
        </a:p>
      </dgm:t>
    </dgm:pt>
    <dgm:pt modelId="{A68BD2BF-8F55-4F38-9635-9A89994908A4}" type="sibTrans" cxnId="{C15D07B8-DEF3-4E02-9AFE-A446B6382CA6}">
      <dgm:prSet/>
      <dgm:spPr/>
      <dgm:t>
        <a:bodyPr/>
        <a:lstStyle/>
        <a:p>
          <a:endParaRPr lang="it-IT" sz="1600">
            <a:solidFill>
              <a:schemeClr val="tx2"/>
            </a:solidFill>
          </a:endParaRPr>
        </a:p>
      </dgm:t>
    </dgm:pt>
    <dgm:pt modelId="{CA0AFC84-C17E-4A14-9A0D-15C757BF9257}">
      <dgm:prSet phldrT="[Testo]" custT="1"/>
      <dgm:spPr>
        <a:solidFill>
          <a:srgbClr val="13294B"/>
        </a:solidFill>
      </dgm:spPr>
      <dgm:t>
        <a:bodyPr/>
        <a:lstStyle/>
        <a:p>
          <a:r>
            <a:rPr lang="it-IT" sz="2800"/>
            <a:t>CII</a:t>
          </a:r>
          <a:endParaRPr lang="it-IT" sz="2800" dirty="0"/>
        </a:p>
      </dgm:t>
    </dgm:pt>
    <dgm:pt modelId="{7A0D88DB-0540-4897-9D44-450E3240D5AA}" type="parTrans" cxnId="{CF3A727F-1966-4C51-9F51-6363F767244A}">
      <dgm:prSet/>
      <dgm:spPr/>
      <dgm:t>
        <a:bodyPr/>
        <a:lstStyle/>
        <a:p>
          <a:endParaRPr lang="it-IT" sz="1600">
            <a:solidFill>
              <a:schemeClr val="tx2"/>
            </a:solidFill>
          </a:endParaRPr>
        </a:p>
      </dgm:t>
    </dgm:pt>
    <dgm:pt modelId="{F0876E90-50DA-4032-BD5D-CBEA7FE55D97}" type="sibTrans" cxnId="{CF3A727F-1966-4C51-9F51-6363F767244A}">
      <dgm:prSet/>
      <dgm:spPr/>
      <dgm:t>
        <a:bodyPr/>
        <a:lstStyle/>
        <a:p>
          <a:endParaRPr lang="it-IT" sz="1600">
            <a:solidFill>
              <a:schemeClr val="tx2"/>
            </a:solidFill>
          </a:endParaRPr>
        </a:p>
      </dgm:t>
    </dgm:pt>
    <dgm:pt modelId="{40961AD9-F0FF-47F8-86A6-99DBDC835CE0}">
      <dgm:prSet phldrT="[Testo]" custT="1"/>
      <dgm:spPr>
        <a:solidFill>
          <a:srgbClr val="13294B"/>
        </a:solidFill>
      </dgm:spPr>
      <dgm:t>
        <a:bodyPr/>
        <a:lstStyle/>
        <a:p>
          <a:r>
            <a:rPr lang="it-IT" sz="2800"/>
            <a:t>SEEMP III</a:t>
          </a:r>
          <a:endParaRPr lang="it-IT" sz="2800" dirty="0"/>
        </a:p>
      </dgm:t>
    </dgm:pt>
    <dgm:pt modelId="{F52D3D0F-D7EE-4C8F-86AC-12F4D1ED87B7}" type="parTrans" cxnId="{F26CF1F0-7A80-480F-9360-6B81198BE8CE}">
      <dgm:prSet/>
      <dgm:spPr/>
      <dgm:t>
        <a:bodyPr/>
        <a:lstStyle/>
        <a:p>
          <a:endParaRPr lang="it-IT" sz="1600">
            <a:solidFill>
              <a:schemeClr val="tx2"/>
            </a:solidFill>
          </a:endParaRPr>
        </a:p>
      </dgm:t>
    </dgm:pt>
    <dgm:pt modelId="{C26A9598-4A2F-45B8-A28D-54C8148AC950}" type="sibTrans" cxnId="{F26CF1F0-7A80-480F-9360-6B81198BE8CE}">
      <dgm:prSet/>
      <dgm:spPr/>
      <dgm:t>
        <a:bodyPr/>
        <a:lstStyle/>
        <a:p>
          <a:endParaRPr lang="it-IT" sz="1600">
            <a:solidFill>
              <a:schemeClr val="tx2"/>
            </a:solidFill>
          </a:endParaRPr>
        </a:p>
      </dgm:t>
    </dgm:pt>
    <dgm:pt modelId="{96C187DC-170B-4B99-8527-6A8AAFBB5876}">
      <dgm:prSet/>
      <dgm:spPr>
        <a:ln>
          <a:solidFill>
            <a:srgbClr val="13294B"/>
          </a:solidFill>
        </a:ln>
      </dgm:spPr>
      <dgm:t>
        <a:bodyPr/>
        <a:lstStyle/>
        <a:p>
          <a:r>
            <a:rPr lang="en-US" dirty="0">
              <a:solidFill>
                <a:srgbClr val="4C4E4E"/>
              </a:solidFill>
            </a:rPr>
            <a:t>Energy Efficiency Existing Vessel Index</a:t>
          </a:r>
        </a:p>
        <a:p>
          <a:r>
            <a:rPr lang="en-US" dirty="0" err="1">
              <a:solidFill>
                <a:srgbClr val="4C4E4E"/>
              </a:solidFill>
            </a:rPr>
            <a:t>Indice</a:t>
          </a:r>
          <a:r>
            <a:rPr lang="en-US" dirty="0">
              <a:solidFill>
                <a:srgbClr val="4C4E4E"/>
              </a:solidFill>
            </a:rPr>
            <a:t> Design</a:t>
          </a:r>
        </a:p>
        <a:p>
          <a:r>
            <a:rPr lang="en-US" dirty="0">
              <a:solidFill>
                <a:srgbClr val="4C4E4E"/>
              </a:solidFill>
            </a:rPr>
            <a:t>Navi GT&gt;400</a:t>
          </a:r>
        </a:p>
      </dgm:t>
    </dgm:pt>
    <dgm:pt modelId="{D5B1741F-5A3D-4CB6-8938-6AB53DD4A243}" type="parTrans" cxnId="{5ECA5E3C-94A0-43E9-96EC-99BD3664FAEE}">
      <dgm:prSet/>
      <dgm:spPr>
        <a:ln>
          <a:solidFill>
            <a:srgbClr val="13294B"/>
          </a:solidFill>
        </a:ln>
      </dgm:spPr>
      <dgm:t>
        <a:bodyPr/>
        <a:lstStyle/>
        <a:p>
          <a:endParaRPr lang="en-NL"/>
        </a:p>
      </dgm:t>
    </dgm:pt>
    <dgm:pt modelId="{B849A727-8EEA-48DB-B6F4-47D796C224C2}" type="sibTrans" cxnId="{5ECA5E3C-94A0-43E9-96EC-99BD3664FAEE}">
      <dgm:prSet/>
      <dgm:spPr/>
      <dgm:t>
        <a:bodyPr/>
        <a:lstStyle/>
        <a:p>
          <a:endParaRPr lang="en-NL"/>
        </a:p>
      </dgm:t>
    </dgm:pt>
    <dgm:pt modelId="{70597F0C-50AA-4A45-BC3E-2BB9D930B0AE}">
      <dgm:prSet/>
      <dgm:spPr>
        <a:ln>
          <a:solidFill>
            <a:srgbClr val="13294B"/>
          </a:solidFill>
        </a:ln>
      </dgm:spPr>
      <dgm:t>
        <a:bodyPr/>
        <a:lstStyle/>
        <a:p>
          <a:r>
            <a:rPr lang="en-US" dirty="0">
              <a:solidFill>
                <a:srgbClr val="4C4E4E"/>
              </a:solidFill>
            </a:rPr>
            <a:t>Carbon Intensity Indicator</a:t>
          </a:r>
        </a:p>
        <a:p>
          <a:r>
            <a:rPr lang="en-US" dirty="0" err="1">
              <a:solidFill>
                <a:srgbClr val="4C4E4E"/>
              </a:solidFill>
            </a:rPr>
            <a:t>Indice</a:t>
          </a:r>
          <a:r>
            <a:rPr lang="en-US" dirty="0">
              <a:solidFill>
                <a:srgbClr val="4C4E4E"/>
              </a:solidFill>
            </a:rPr>
            <a:t> </a:t>
          </a:r>
          <a:r>
            <a:rPr lang="en-US" dirty="0" err="1">
              <a:solidFill>
                <a:srgbClr val="4C4E4E"/>
              </a:solidFill>
            </a:rPr>
            <a:t>Operativo</a:t>
          </a:r>
          <a:endParaRPr lang="en-US" dirty="0">
            <a:solidFill>
              <a:srgbClr val="4C4E4E"/>
            </a:solidFill>
          </a:endParaRPr>
        </a:p>
        <a:p>
          <a:r>
            <a:rPr lang="en-US" dirty="0">
              <a:solidFill>
                <a:srgbClr val="4C4E4E"/>
              </a:solidFill>
            </a:rPr>
            <a:t>Navi GT&gt;500</a:t>
          </a:r>
          <a:endParaRPr lang="en-NL" dirty="0">
            <a:solidFill>
              <a:srgbClr val="4C4E4E"/>
            </a:solidFill>
          </a:endParaRPr>
        </a:p>
      </dgm:t>
    </dgm:pt>
    <dgm:pt modelId="{00831FF3-6239-437C-AFA6-C6E6B632FD4E}" type="parTrans" cxnId="{6797DB6B-2FBD-4072-BE3A-D3A7CF881713}">
      <dgm:prSet/>
      <dgm:spPr>
        <a:ln>
          <a:solidFill>
            <a:srgbClr val="13294B"/>
          </a:solidFill>
        </a:ln>
      </dgm:spPr>
      <dgm:t>
        <a:bodyPr/>
        <a:lstStyle/>
        <a:p>
          <a:endParaRPr lang="en-NL"/>
        </a:p>
      </dgm:t>
    </dgm:pt>
    <dgm:pt modelId="{D8BF2E3B-AEEB-450C-8927-5768ADFBBEAC}" type="sibTrans" cxnId="{6797DB6B-2FBD-4072-BE3A-D3A7CF881713}">
      <dgm:prSet/>
      <dgm:spPr/>
      <dgm:t>
        <a:bodyPr/>
        <a:lstStyle/>
        <a:p>
          <a:endParaRPr lang="en-NL"/>
        </a:p>
      </dgm:t>
    </dgm:pt>
    <dgm:pt modelId="{D23B35B8-84B1-4A9C-8788-A8AE73179151}">
      <dgm:prSet/>
      <dgm:spPr>
        <a:ln>
          <a:solidFill>
            <a:srgbClr val="13294B"/>
          </a:solidFill>
        </a:ln>
      </dgm:spPr>
      <dgm:t>
        <a:bodyPr/>
        <a:lstStyle/>
        <a:p>
          <a:r>
            <a:rPr lang="en-US" dirty="0">
              <a:solidFill>
                <a:srgbClr val="4C4E4E"/>
              </a:solidFill>
            </a:rPr>
            <a:t>Ship Energy Efficiency Management Plan - </a:t>
          </a:r>
          <a:r>
            <a:rPr lang="en-US" dirty="0" err="1">
              <a:solidFill>
                <a:srgbClr val="4C4E4E"/>
              </a:solidFill>
            </a:rPr>
            <a:t>Metodologia</a:t>
          </a:r>
          <a:r>
            <a:rPr lang="en-US" dirty="0">
              <a:solidFill>
                <a:srgbClr val="4C4E4E"/>
              </a:solidFill>
            </a:rPr>
            <a:t> </a:t>
          </a:r>
          <a:r>
            <a:rPr lang="en-US" dirty="0" err="1">
              <a:solidFill>
                <a:srgbClr val="4C4E4E"/>
              </a:solidFill>
            </a:rPr>
            <a:t>calcolo</a:t>
          </a:r>
          <a:r>
            <a:rPr lang="en-US" dirty="0">
              <a:solidFill>
                <a:srgbClr val="4C4E4E"/>
              </a:solidFill>
            </a:rPr>
            <a:t> CII</a:t>
          </a:r>
          <a:endParaRPr lang="en-NL" dirty="0">
            <a:solidFill>
              <a:srgbClr val="4C4E4E"/>
            </a:solidFill>
          </a:endParaRPr>
        </a:p>
      </dgm:t>
    </dgm:pt>
    <dgm:pt modelId="{8C32D6CD-324E-4550-A70F-EFE3F5B29D53}" type="parTrans" cxnId="{B86E8F0B-622C-49FA-AE1E-54ED69929525}">
      <dgm:prSet/>
      <dgm:spPr>
        <a:ln>
          <a:solidFill>
            <a:srgbClr val="13294B"/>
          </a:solidFill>
        </a:ln>
      </dgm:spPr>
      <dgm:t>
        <a:bodyPr/>
        <a:lstStyle/>
        <a:p>
          <a:endParaRPr lang="en-NL"/>
        </a:p>
      </dgm:t>
    </dgm:pt>
    <dgm:pt modelId="{8E2A00AA-32B3-407D-A513-7BDFF7E3014A}" type="sibTrans" cxnId="{B86E8F0B-622C-49FA-AE1E-54ED69929525}">
      <dgm:prSet/>
      <dgm:spPr/>
      <dgm:t>
        <a:bodyPr/>
        <a:lstStyle/>
        <a:p>
          <a:endParaRPr lang="en-NL"/>
        </a:p>
      </dgm:t>
    </dgm:pt>
    <dgm:pt modelId="{209A5D0F-EF5E-419E-9F28-4582C8F4F03D}" type="pres">
      <dgm:prSet presAssocID="{91622D1A-2CF5-4569-84B2-4BF00B76A411}" presName="diagram" presStyleCnt="0">
        <dgm:presLayoutVars>
          <dgm:chPref val="1"/>
          <dgm:dir/>
          <dgm:animOne val="branch"/>
          <dgm:animLvl val="lvl"/>
          <dgm:resizeHandles/>
        </dgm:presLayoutVars>
      </dgm:prSet>
      <dgm:spPr/>
    </dgm:pt>
    <dgm:pt modelId="{0466EE66-FE88-4BC9-A602-7043EE464EAC}" type="pres">
      <dgm:prSet presAssocID="{6BEA3AF5-AED2-45A9-9B44-0489870BA91C}" presName="root" presStyleCnt="0"/>
      <dgm:spPr/>
    </dgm:pt>
    <dgm:pt modelId="{CCCE7A16-863B-427A-A8A2-9D186E015CE4}" type="pres">
      <dgm:prSet presAssocID="{6BEA3AF5-AED2-45A9-9B44-0489870BA91C}" presName="rootComposite" presStyleCnt="0"/>
      <dgm:spPr/>
    </dgm:pt>
    <dgm:pt modelId="{ABEADD88-D473-4F76-8128-9C82CDA19BB9}" type="pres">
      <dgm:prSet presAssocID="{6BEA3AF5-AED2-45A9-9B44-0489870BA91C}" presName="rootText" presStyleLbl="node1" presStyleIdx="0" presStyleCnt="3"/>
      <dgm:spPr/>
    </dgm:pt>
    <dgm:pt modelId="{BC6BA1ED-4D74-4E93-9234-B19ACF0219FE}" type="pres">
      <dgm:prSet presAssocID="{6BEA3AF5-AED2-45A9-9B44-0489870BA91C}" presName="rootConnector" presStyleLbl="node1" presStyleIdx="0" presStyleCnt="3"/>
      <dgm:spPr/>
    </dgm:pt>
    <dgm:pt modelId="{3F15969C-B3DF-4600-A384-4C6E6474F48B}" type="pres">
      <dgm:prSet presAssocID="{6BEA3AF5-AED2-45A9-9B44-0489870BA91C}" presName="childShape" presStyleCnt="0"/>
      <dgm:spPr/>
    </dgm:pt>
    <dgm:pt modelId="{B958C1CE-6601-44B7-A639-53F24E1CF6EE}" type="pres">
      <dgm:prSet presAssocID="{D5B1741F-5A3D-4CB6-8938-6AB53DD4A243}" presName="Name13" presStyleLbl="parChTrans1D2" presStyleIdx="0" presStyleCnt="3"/>
      <dgm:spPr/>
    </dgm:pt>
    <dgm:pt modelId="{EB82172E-2327-42F9-85E2-A860977B68FA}" type="pres">
      <dgm:prSet presAssocID="{96C187DC-170B-4B99-8527-6A8AAFBB5876}" presName="childText" presStyleLbl="bgAcc1" presStyleIdx="0" presStyleCnt="3">
        <dgm:presLayoutVars>
          <dgm:bulletEnabled val="1"/>
        </dgm:presLayoutVars>
      </dgm:prSet>
      <dgm:spPr/>
    </dgm:pt>
    <dgm:pt modelId="{10476195-662A-4E49-ABD2-B8512F2C4F45}" type="pres">
      <dgm:prSet presAssocID="{CA0AFC84-C17E-4A14-9A0D-15C757BF9257}" presName="root" presStyleCnt="0"/>
      <dgm:spPr/>
    </dgm:pt>
    <dgm:pt modelId="{97D2E113-2EB1-46E6-927E-40D848DACC13}" type="pres">
      <dgm:prSet presAssocID="{CA0AFC84-C17E-4A14-9A0D-15C757BF9257}" presName="rootComposite" presStyleCnt="0"/>
      <dgm:spPr/>
    </dgm:pt>
    <dgm:pt modelId="{9B84B5AC-3A9B-4901-8158-BC4645216FFB}" type="pres">
      <dgm:prSet presAssocID="{CA0AFC84-C17E-4A14-9A0D-15C757BF9257}" presName="rootText" presStyleLbl="node1" presStyleIdx="1" presStyleCnt="3"/>
      <dgm:spPr/>
    </dgm:pt>
    <dgm:pt modelId="{DD63DE9E-A305-496D-995F-AB93B83FEACD}" type="pres">
      <dgm:prSet presAssocID="{CA0AFC84-C17E-4A14-9A0D-15C757BF9257}" presName="rootConnector" presStyleLbl="node1" presStyleIdx="1" presStyleCnt="3"/>
      <dgm:spPr/>
    </dgm:pt>
    <dgm:pt modelId="{31AFAD9B-3CBB-40C6-9233-49E6BC3156BA}" type="pres">
      <dgm:prSet presAssocID="{CA0AFC84-C17E-4A14-9A0D-15C757BF9257}" presName="childShape" presStyleCnt="0"/>
      <dgm:spPr/>
    </dgm:pt>
    <dgm:pt modelId="{C233681C-E23F-4CEA-AE4D-E84BF93CC2A3}" type="pres">
      <dgm:prSet presAssocID="{00831FF3-6239-437C-AFA6-C6E6B632FD4E}" presName="Name13" presStyleLbl="parChTrans1D2" presStyleIdx="1" presStyleCnt="3"/>
      <dgm:spPr/>
    </dgm:pt>
    <dgm:pt modelId="{1623F701-AD9A-4748-B8DA-99B153A2E9C3}" type="pres">
      <dgm:prSet presAssocID="{70597F0C-50AA-4A45-BC3E-2BB9D930B0AE}" presName="childText" presStyleLbl="bgAcc1" presStyleIdx="1" presStyleCnt="3">
        <dgm:presLayoutVars>
          <dgm:bulletEnabled val="1"/>
        </dgm:presLayoutVars>
      </dgm:prSet>
      <dgm:spPr/>
    </dgm:pt>
    <dgm:pt modelId="{11715969-D699-425C-98E8-ABDA034D108D}" type="pres">
      <dgm:prSet presAssocID="{40961AD9-F0FF-47F8-86A6-99DBDC835CE0}" presName="root" presStyleCnt="0"/>
      <dgm:spPr/>
    </dgm:pt>
    <dgm:pt modelId="{74746C8E-41D5-48ED-8469-4DCA81424D3B}" type="pres">
      <dgm:prSet presAssocID="{40961AD9-F0FF-47F8-86A6-99DBDC835CE0}" presName="rootComposite" presStyleCnt="0"/>
      <dgm:spPr/>
    </dgm:pt>
    <dgm:pt modelId="{A3C99B9E-4464-40E3-8022-8077309EA710}" type="pres">
      <dgm:prSet presAssocID="{40961AD9-F0FF-47F8-86A6-99DBDC835CE0}" presName="rootText" presStyleLbl="node1" presStyleIdx="2" presStyleCnt="3"/>
      <dgm:spPr/>
    </dgm:pt>
    <dgm:pt modelId="{2A28CB1C-2933-4A38-AAA6-94F38BEFA051}" type="pres">
      <dgm:prSet presAssocID="{40961AD9-F0FF-47F8-86A6-99DBDC835CE0}" presName="rootConnector" presStyleLbl="node1" presStyleIdx="2" presStyleCnt="3"/>
      <dgm:spPr/>
    </dgm:pt>
    <dgm:pt modelId="{C144D744-B8B9-4D1A-8114-EC47499DF449}" type="pres">
      <dgm:prSet presAssocID="{40961AD9-F0FF-47F8-86A6-99DBDC835CE0}" presName="childShape" presStyleCnt="0"/>
      <dgm:spPr/>
    </dgm:pt>
    <dgm:pt modelId="{3AA78F40-8991-415F-8C8E-BE431C53D901}" type="pres">
      <dgm:prSet presAssocID="{8C32D6CD-324E-4550-A70F-EFE3F5B29D53}" presName="Name13" presStyleLbl="parChTrans1D2" presStyleIdx="2" presStyleCnt="3"/>
      <dgm:spPr/>
    </dgm:pt>
    <dgm:pt modelId="{5DD731B6-0C7B-4D01-AF6B-1F888F44F4E9}" type="pres">
      <dgm:prSet presAssocID="{D23B35B8-84B1-4A9C-8788-A8AE73179151}" presName="childText" presStyleLbl="bgAcc1" presStyleIdx="2" presStyleCnt="3">
        <dgm:presLayoutVars>
          <dgm:bulletEnabled val="1"/>
        </dgm:presLayoutVars>
      </dgm:prSet>
      <dgm:spPr/>
    </dgm:pt>
  </dgm:ptLst>
  <dgm:cxnLst>
    <dgm:cxn modelId="{D7BF8001-EB27-477B-A128-AEADE1439496}" type="presOf" srcId="{D23B35B8-84B1-4A9C-8788-A8AE73179151}" destId="{5DD731B6-0C7B-4D01-AF6B-1F888F44F4E9}" srcOrd="0" destOrd="0" presId="urn:microsoft.com/office/officeart/2005/8/layout/hierarchy3"/>
    <dgm:cxn modelId="{B86E8F0B-622C-49FA-AE1E-54ED69929525}" srcId="{40961AD9-F0FF-47F8-86A6-99DBDC835CE0}" destId="{D23B35B8-84B1-4A9C-8788-A8AE73179151}" srcOrd="0" destOrd="0" parTransId="{8C32D6CD-324E-4550-A70F-EFE3F5B29D53}" sibTransId="{8E2A00AA-32B3-407D-A513-7BDFF7E3014A}"/>
    <dgm:cxn modelId="{921EC82E-5034-4E33-BB94-3B8409244F08}" type="presOf" srcId="{00831FF3-6239-437C-AFA6-C6E6B632FD4E}" destId="{C233681C-E23F-4CEA-AE4D-E84BF93CC2A3}" srcOrd="0" destOrd="0" presId="urn:microsoft.com/office/officeart/2005/8/layout/hierarchy3"/>
    <dgm:cxn modelId="{F6A3A533-12D5-436D-9BF2-D2452C153114}" type="presOf" srcId="{6BEA3AF5-AED2-45A9-9B44-0489870BA91C}" destId="{BC6BA1ED-4D74-4E93-9234-B19ACF0219FE}" srcOrd="1" destOrd="0" presId="urn:microsoft.com/office/officeart/2005/8/layout/hierarchy3"/>
    <dgm:cxn modelId="{5ECA5E3C-94A0-43E9-96EC-99BD3664FAEE}" srcId="{6BEA3AF5-AED2-45A9-9B44-0489870BA91C}" destId="{96C187DC-170B-4B99-8527-6A8AAFBB5876}" srcOrd="0" destOrd="0" parTransId="{D5B1741F-5A3D-4CB6-8938-6AB53DD4A243}" sibTransId="{B849A727-8EEA-48DB-B6F4-47D796C224C2}"/>
    <dgm:cxn modelId="{65AA453D-3DC6-484C-B8BD-B4F312226B25}" type="presOf" srcId="{8C32D6CD-324E-4550-A70F-EFE3F5B29D53}" destId="{3AA78F40-8991-415F-8C8E-BE431C53D901}" srcOrd="0" destOrd="0" presId="urn:microsoft.com/office/officeart/2005/8/layout/hierarchy3"/>
    <dgm:cxn modelId="{42A06741-9B3D-494E-ABFA-61ED2997CC21}" type="presOf" srcId="{CA0AFC84-C17E-4A14-9A0D-15C757BF9257}" destId="{9B84B5AC-3A9B-4901-8158-BC4645216FFB}" srcOrd="0" destOrd="0" presId="urn:microsoft.com/office/officeart/2005/8/layout/hierarchy3"/>
    <dgm:cxn modelId="{F9205166-E6B7-4198-BC13-2F40F366563D}" type="presOf" srcId="{91622D1A-2CF5-4569-84B2-4BF00B76A411}" destId="{209A5D0F-EF5E-419E-9F28-4582C8F4F03D}" srcOrd="0" destOrd="0" presId="urn:microsoft.com/office/officeart/2005/8/layout/hierarchy3"/>
    <dgm:cxn modelId="{6797DB6B-2FBD-4072-BE3A-D3A7CF881713}" srcId="{CA0AFC84-C17E-4A14-9A0D-15C757BF9257}" destId="{70597F0C-50AA-4A45-BC3E-2BB9D930B0AE}" srcOrd="0" destOrd="0" parTransId="{00831FF3-6239-437C-AFA6-C6E6B632FD4E}" sibTransId="{D8BF2E3B-AEEB-450C-8927-5768ADFBBEAC}"/>
    <dgm:cxn modelId="{6D39124C-8906-43B5-9EA1-3CC0AA13E610}" type="presOf" srcId="{CA0AFC84-C17E-4A14-9A0D-15C757BF9257}" destId="{DD63DE9E-A305-496D-995F-AB93B83FEACD}" srcOrd="1" destOrd="0" presId="urn:microsoft.com/office/officeart/2005/8/layout/hierarchy3"/>
    <dgm:cxn modelId="{A25E716D-83BC-4917-BDC7-BB5AD3E253CD}" type="presOf" srcId="{40961AD9-F0FF-47F8-86A6-99DBDC835CE0}" destId="{A3C99B9E-4464-40E3-8022-8077309EA710}" srcOrd="0" destOrd="0" presId="urn:microsoft.com/office/officeart/2005/8/layout/hierarchy3"/>
    <dgm:cxn modelId="{7E87A85A-A477-4F02-B5DA-58A3D9541971}" type="presOf" srcId="{40961AD9-F0FF-47F8-86A6-99DBDC835CE0}" destId="{2A28CB1C-2933-4A38-AAA6-94F38BEFA051}" srcOrd="1" destOrd="0" presId="urn:microsoft.com/office/officeart/2005/8/layout/hierarchy3"/>
    <dgm:cxn modelId="{CF3A727F-1966-4C51-9F51-6363F767244A}" srcId="{91622D1A-2CF5-4569-84B2-4BF00B76A411}" destId="{CA0AFC84-C17E-4A14-9A0D-15C757BF9257}" srcOrd="1" destOrd="0" parTransId="{7A0D88DB-0540-4897-9D44-450E3240D5AA}" sibTransId="{F0876E90-50DA-4032-BD5D-CBEA7FE55D97}"/>
    <dgm:cxn modelId="{AFBFF694-4FF8-4D47-8A62-4142C4052F35}" type="presOf" srcId="{D5B1741F-5A3D-4CB6-8938-6AB53DD4A243}" destId="{B958C1CE-6601-44B7-A639-53F24E1CF6EE}" srcOrd="0" destOrd="0" presId="urn:microsoft.com/office/officeart/2005/8/layout/hierarchy3"/>
    <dgm:cxn modelId="{28FFD19A-6FA0-44ED-89BA-780BD5B99FD0}" type="presOf" srcId="{96C187DC-170B-4B99-8527-6A8AAFBB5876}" destId="{EB82172E-2327-42F9-85E2-A860977B68FA}" srcOrd="0" destOrd="0" presId="urn:microsoft.com/office/officeart/2005/8/layout/hierarchy3"/>
    <dgm:cxn modelId="{5757AFAE-3169-462B-AB7E-ABEB23F632C6}" type="presOf" srcId="{6BEA3AF5-AED2-45A9-9B44-0489870BA91C}" destId="{ABEADD88-D473-4F76-8128-9C82CDA19BB9}" srcOrd="0" destOrd="0" presId="urn:microsoft.com/office/officeart/2005/8/layout/hierarchy3"/>
    <dgm:cxn modelId="{C15D07B8-DEF3-4E02-9AFE-A446B6382CA6}" srcId="{91622D1A-2CF5-4569-84B2-4BF00B76A411}" destId="{6BEA3AF5-AED2-45A9-9B44-0489870BA91C}" srcOrd="0" destOrd="0" parTransId="{E0A7D3BB-9060-4F3B-9118-0098614EE815}" sibTransId="{A68BD2BF-8F55-4F38-9635-9A89994908A4}"/>
    <dgm:cxn modelId="{186F97CA-E241-49F4-AE25-4244F5FBAF96}" type="presOf" srcId="{70597F0C-50AA-4A45-BC3E-2BB9D930B0AE}" destId="{1623F701-AD9A-4748-B8DA-99B153A2E9C3}" srcOrd="0" destOrd="0" presId="urn:microsoft.com/office/officeart/2005/8/layout/hierarchy3"/>
    <dgm:cxn modelId="{F26CF1F0-7A80-480F-9360-6B81198BE8CE}" srcId="{91622D1A-2CF5-4569-84B2-4BF00B76A411}" destId="{40961AD9-F0FF-47F8-86A6-99DBDC835CE0}" srcOrd="2" destOrd="0" parTransId="{F52D3D0F-D7EE-4C8F-86AC-12F4D1ED87B7}" sibTransId="{C26A9598-4A2F-45B8-A28D-54C8148AC950}"/>
    <dgm:cxn modelId="{397ADF35-03DF-4866-9180-0677024EFE60}" type="presParOf" srcId="{209A5D0F-EF5E-419E-9F28-4582C8F4F03D}" destId="{0466EE66-FE88-4BC9-A602-7043EE464EAC}" srcOrd="0" destOrd="0" presId="urn:microsoft.com/office/officeart/2005/8/layout/hierarchy3"/>
    <dgm:cxn modelId="{14414E53-0EE7-4D02-A286-B980FB024455}" type="presParOf" srcId="{0466EE66-FE88-4BC9-A602-7043EE464EAC}" destId="{CCCE7A16-863B-427A-A8A2-9D186E015CE4}" srcOrd="0" destOrd="0" presId="urn:microsoft.com/office/officeart/2005/8/layout/hierarchy3"/>
    <dgm:cxn modelId="{4DB7CEC5-CB1A-49BD-A7AA-1408D8CA4B6A}" type="presParOf" srcId="{CCCE7A16-863B-427A-A8A2-9D186E015CE4}" destId="{ABEADD88-D473-4F76-8128-9C82CDA19BB9}" srcOrd="0" destOrd="0" presId="urn:microsoft.com/office/officeart/2005/8/layout/hierarchy3"/>
    <dgm:cxn modelId="{72EEA48E-FB61-43F6-AC47-8D20277D387A}" type="presParOf" srcId="{CCCE7A16-863B-427A-A8A2-9D186E015CE4}" destId="{BC6BA1ED-4D74-4E93-9234-B19ACF0219FE}" srcOrd="1" destOrd="0" presId="urn:microsoft.com/office/officeart/2005/8/layout/hierarchy3"/>
    <dgm:cxn modelId="{DBC2ACBD-AA22-4B1E-815A-3A24BDFFE2F8}" type="presParOf" srcId="{0466EE66-FE88-4BC9-A602-7043EE464EAC}" destId="{3F15969C-B3DF-4600-A384-4C6E6474F48B}" srcOrd="1" destOrd="0" presId="urn:microsoft.com/office/officeart/2005/8/layout/hierarchy3"/>
    <dgm:cxn modelId="{7F8EE07A-A195-4B21-A919-328E37C02729}" type="presParOf" srcId="{3F15969C-B3DF-4600-A384-4C6E6474F48B}" destId="{B958C1CE-6601-44B7-A639-53F24E1CF6EE}" srcOrd="0" destOrd="0" presId="urn:microsoft.com/office/officeart/2005/8/layout/hierarchy3"/>
    <dgm:cxn modelId="{5FBC1008-D06A-4D32-9133-E44FCEED6C33}" type="presParOf" srcId="{3F15969C-B3DF-4600-A384-4C6E6474F48B}" destId="{EB82172E-2327-42F9-85E2-A860977B68FA}" srcOrd="1" destOrd="0" presId="urn:microsoft.com/office/officeart/2005/8/layout/hierarchy3"/>
    <dgm:cxn modelId="{C49A6767-EB56-4578-BE65-07E3D1A04207}" type="presParOf" srcId="{209A5D0F-EF5E-419E-9F28-4582C8F4F03D}" destId="{10476195-662A-4E49-ABD2-B8512F2C4F45}" srcOrd="1" destOrd="0" presId="urn:microsoft.com/office/officeart/2005/8/layout/hierarchy3"/>
    <dgm:cxn modelId="{2F67609C-EE2D-42A3-83BB-7C1EC4C42F87}" type="presParOf" srcId="{10476195-662A-4E49-ABD2-B8512F2C4F45}" destId="{97D2E113-2EB1-46E6-927E-40D848DACC13}" srcOrd="0" destOrd="0" presId="urn:microsoft.com/office/officeart/2005/8/layout/hierarchy3"/>
    <dgm:cxn modelId="{1D65DAB8-07BE-4A56-B1E5-7CA90F628D0B}" type="presParOf" srcId="{97D2E113-2EB1-46E6-927E-40D848DACC13}" destId="{9B84B5AC-3A9B-4901-8158-BC4645216FFB}" srcOrd="0" destOrd="0" presId="urn:microsoft.com/office/officeart/2005/8/layout/hierarchy3"/>
    <dgm:cxn modelId="{FF7B1080-9B65-4AE3-99D3-D29539DD7CE9}" type="presParOf" srcId="{97D2E113-2EB1-46E6-927E-40D848DACC13}" destId="{DD63DE9E-A305-496D-995F-AB93B83FEACD}" srcOrd="1" destOrd="0" presId="urn:microsoft.com/office/officeart/2005/8/layout/hierarchy3"/>
    <dgm:cxn modelId="{CF038597-C147-448B-BDE9-5C7CDE9E196D}" type="presParOf" srcId="{10476195-662A-4E49-ABD2-B8512F2C4F45}" destId="{31AFAD9B-3CBB-40C6-9233-49E6BC3156BA}" srcOrd="1" destOrd="0" presId="urn:microsoft.com/office/officeart/2005/8/layout/hierarchy3"/>
    <dgm:cxn modelId="{F0AE20E2-E285-49FE-A9FA-2BFF5AE83644}" type="presParOf" srcId="{31AFAD9B-3CBB-40C6-9233-49E6BC3156BA}" destId="{C233681C-E23F-4CEA-AE4D-E84BF93CC2A3}" srcOrd="0" destOrd="0" presId="urn:microsoft.com/office/officeart/2005/8/layout/hierarchy3"/>
    <dgm:cxn modelId="{9C82C708-A305-4BE3-B57D-6A67C385F47D}" type="presParOf" srcId="{31AFAD9B-3CBB-40C6-9233-49E6BC3156BA}" destId="{1623F701-AD9A-4748-B8DA-99B153A2E9C3}" srcOrd="1" destOrd="0" presId="urn:microsoft.com/office/officeart/2005/8/layout/hierarchy3"/>
    <dgm:cxn modelId="{A63DF5D9-5EC2-4A92-BF0E-2C52151281B1}" type="presParOf" srcId="{209A5D0F-EF5E-419E-9F28-4582C8F4F03D}" destId="{11715969-D699-425C-98E8-ABDA034D108D}" srcOrd="2" destOrd="0" presId="urn:microsoft.com/office/officeart/2005/8/layout/hierarchy3"/>
    <dgm:cxn modelId="{5DCBB329-2755-47AE-A15F-082318B6A39F}" type="presParOf" srcId="{11715969-D699-425C-98E8-ABDA034D108D}" destId="{74746C8E-41D5-48ED-8469-4DCA81424D3B}" srcOrd="0" destOrd="0" presId="urn:microsoft.com/office/officeart/2005/8/layout/hierarchy3"/>
    <dgm:cxn modelId="{18617E55-7C86-4440-8A5C-FE9F4F46002E}" type="presParOf" srcId="{74746C8E-41D5-48ED-8469-4DCA81424D3B}" destId="{A3C99B9E-4464-40E3-8022-8077309EA710}" srcOrd="0" destOrd="0" presId="urn:microsoft.com/office/officeart/2005/8/layout/hierarchy3"/>
    <dgm:cxn modelId="{29AFC47A-FEAB-44CC-B578-6F44656D2191}" type="presParOf" srcId="{74746C8E-41D5-48ED-8469-4DCA81424D3B}" destId="{2A28CB1C-2933-4A38-AAA6-94F38BEFA051}" srcOrd="1" destOrd="0" presId="urn:microsoft.com/office/officeart/2005/8/layout/hierarchy3"/>
    <dgm:cxn modelId="{20C774D5-9975-4152-BF43-A6B93ADBA647}" type="presParOf" srcId="{11715969-D699-425C-98E8-ABDA034D108D}" destId="{C144D744-B8B9-4D1A-8114-EC47499DF449}" srcOrd="1" destOrd="0" presId="urn:microsoft.com/office/officeart/2005/8/layout/hierarchy3"/>
    <dgm:cxn modelId="{C51B9276-AD40-4021-B2D8-90DC99071F79}" type="presParOf" srcId="{C144D744-B8B9-4D1A-8114-EC47499DF449}" destId="{3AA78F40-8991-415F-8C8E-BE431C53D901}" srcOrd="0" destOrd="0" presId="urn:microsoft.com/office/officeart/2005/8/layout/hierarchy3"/>
    <dgm:cxn modelId="{CBBBCB2F-E12A-4BA6-BE30-EB152DDE3AC3}" type="presParOf" srcId="{C144D744-B8B9-4D1A-8114-EC47499DF449}" destId="{5DD731B6-0C7B-4D01-AF6B-1F888F44F4E9}"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978315-7497-44FB-B077-82703C684714}" type="doc">
      <dgm:prSet loTypeId="urn:microsoft.com/office/officeart/2005/8/layout/lProcess3" loCatId="process" qsTypeId="urn:microsoft.com/office/officeart/2005/8/quickstyle/simple2" qsCatId="simple" csTypeId="urn:microsoft.com/office/officeart/2005/8/colors/accent5_2" csCatId="accent5" phldr="1"/>
      <dgm:spPr/>
      <dgm:t>
        <a:bodyPr/>
        <a:lstStyle/>
        <a:p>
          <a:endParaRPr lang="en-NL"/>
        </a:p>
      </dgm:t>
    </dgm:pt>
    <dgm:pt modelId="{8C67DE38-5E84-4714-AAFC-BFA37ED8EA8B}">
      <dgm:prSet phldrT="[Text]"/>
      <dgm:spPr/>
      <dgm:t>
        <a:bodyPr/>
        <a:lstStyle/>
        <a:p>
          <a:r>
            <a:rPr lang="en-US" dirty="0"/>
            <a:t>Up today</a:t>
          </a:r>
          <a:endParaRPr lang="en-NL" dirty="0"/>
        </a:p>
      </dgm:t>
    </dgm:pt>
    <dgm:pt modelId="{EE8902B9-D305-42E8-BF19-5640BF025B96}" type="parTrans" cxnId="{792E00E1-256F-4F7D-A167-5C5BB135AA76}">
      <dgm:prSet/>
      <dgm:spPr/>
      <dgm:t>
        <a:bodyPr/>
        <a:lstStyle/>
        <a:p>
          <a:endParaRPr lang="en-NL"/>
        </a:p>
      </dgm:t>
    </dgm:pt>
    <dgm:pt modelId="{FFE2339F-9C5E-436F-B940-8687A7DD9904}" type="sibTrans" cxnId="{792E00E1-256F-4F7D-A167-5C5BB135AA76}">
      <dgm:prSet/>
      <dgm:spPr/>
      <dgm:t>
        <a:bodyPr/>
        <a:lstStyle/>
        <a:p>
          <a:endParaRPr lang="en-NL"/>
        </a:p>
      </dgm:t>
    </dgm:pt>
    <dgm:pt modelId="{D4B8D0E6-B05E-4C3A-A4BE-66061BACB05C}">
      <dgm:prSet phldrT="[Text]"/>
      <dgm:spPr/>
      <dgm:t>
        <a:bodyPr/>
        <a:lstStyle/>
        <a:p>
          <a:r>
            <a:rPr lang="en-US" dirty="0"/>
            <a:t>Short Term</a:t>
          </a:r>
          <a:endParaRPr lang="en-NL" dirty="0"/>
        </a:p>
      </dgm:t>
    </dgm:pt>
    <dgm:pt modelId="{67A92A87-9E42-46F7-9CF0-453C5F179712}" type="parTrans" cxnId="{9ADEC38C-97FE-468E-8DFF-80D2F5C5B052}">
      <dgm:prSet/>
      <dgm:spPr/>
      <dgm:t>
        <a:bodyPr/>
        <a:lstStyle/>
        <a:p>
          <a:endParaRPr lang="en-NL"/>
        </a:p>
      </dgm:t>
    </dgm:pt>
    <dgm:pt modelId="{211E4CA9-2446-4355-B6E4-1108F094C16C}" type="sibTrans" cxnId="{9ADEC38C-97FE-468E-8DFF-80D2F5C5B052}">
      <dgm:prSet/>
      <dgm:spPr/>
      <dgm:t>
        <a:bodyPr/>
        <a:lstStyle/>
        <a:p>
          <a:endParaRPr lang="en-NL"/>
        </a:p>
      </dgm:t>
    </dgm:pt>
    <dgm:pt modelId="{71CEAF30-076C-4DCD-9371-178E5BA77128}">
      <dgm:prSet phldrT="[Text]"/>
      <dgm:spPr/>
      <dgm:t>
        <a:bodyPr/>
        <a:lstStyle/>
        <a:p>
          <a:r>
            <a:rPr lang="en-US" dirty="0"/>
            <a:t> Medium Term</a:t>
          </a:r>
          <a:endParaRPr lang="en-NL" dirty="0"/>
        </a:p>
      </dgm:t>
    </dgm:pt>
    <dgm:pt modelId="{1773A5BC-7FE2-438A-9039-665EF0EFD351}" type="parTrans" cxnId="{393B7B0B-C335-4F65-8ADB-2E85A99BE7A7}">
      <dgm:prSet/>
      <dgm:spPr/>
      <dgm:t>
        <a:bodyPr/>
        <a:lstStyle/>
        <a:p>
          <a:endParaRPr lang="en-NL"/>
        </a:p>
      </dgm:t>
    </dgm:pt>
    <dgm:pt modelId="{6944CFF9-E039-4059-A657-997F15506AF1}" type="sibTrans" cxnId="{393B7B0B-C335-4F65-8ADB-2E85A99BE7A7}">
      <dgm:prSet/>
      <dgm:spPr/>
      <dgm:t>
        <a:bodyPr/>
        <a:lstStyle/>
        <a:p>
          <a:endParaRPr lang="en-NL"/>
        </a:p>
      </dgm:t>
    </dgm:pt>
    <dgm:pt modelId="{83078572-95C4-42D9-BBE0-199A0ADAF064}" type="pres">
      <dgm:prSet presAssocID="{83978315-7497-44FB-B077-82703C684714}" presName="Name0" presStyleCnt="0">
        <dgm:presLayoutVars>
          <dgm:chPref val="3"/>
          <dgm:dir/>
          <dgm:animLvl val="lvl"/>
          <dgm:resizeHandles/>
        </dgm:presLayoutVars>
      </dgm:prSet>
      <dgm:spPr/>
    </dgm:pt>
    <dgm:pt modelId="{295ED08B-11DD-446E-B9BE-EB0FCBD9F5E5}" type="pres">
      <dgm:prSet presAssocID="{8C67DE38-5E84-4714-AAFC-BFA37ED8EA8B}" presName="horFlow" presStyleCnt="0"/>
      <dgm:spPr/>
    </dgm:pt>
    <dgm:pt modelId="{7F2CD9A3-694E-427E-BA0E-513492A4EA65}" type="pres">
      <dgm:prSet presAssocID="{8C67DE38-5E84-4714-AAFC-BFA37ED8EA8B}" presName="bigChev" presStyleLbl="node1" presStyleIdx="0" presStyleCnt="1" custScaleX="265430" custLinFactNeighborX="-109" custLinFactNeighborY="2822"/>
      <dgm:spPr/>
    </dgm:pt>
    <dgm:pt modelId="{BFA4BDE5-1F38-4E43-A9B4-449F2DD19F3B}" type="pres">
      <dgm:prSet presAssocID="{67A92A87-9E42-46F7-9CF0-453C5F179712}" presName="parTrans" presStyleCnt="0"/>
      <dgm:spPr/>
    </dgm:pt>
    <dgm:pt modelId="{A751DFA6-E1D0-4665-840F-645D63950584}" type="pres">
      <dgm:prSet presAssocID="{D4B8D0E6-B05E-4C3A-A4BE-66061BACB05C}" presName="node" presStyleLbl="alignAccFollowNode1" presStyleIdx="0" presStyleCnt="2" custScaleX="297435">
        <dgm:presLayoutVars>
          <dgm:bulletEnabled val="1"/>
        </dgm:presLayoutVars>
      </dgm:prSet>
      <dgm:spPr/>
    </dgm:pt>
    <dgm:pt modelId="{D45E33BF-C0BF-4F56-93F1-0E459D9AE79E}" type="pres">
      <dgm:prSet presAssocID="{211E4CA9-2446-4355-B6E4-1108F094C16C}" presName="sibTrans" presStyleCnt="0"/>
      <dgm:spPr/>
    </dgm:pt>
    <dgm:pt modelId="{DB6254F0-810F-4FAF-A0C3-8D672DEFAADE}" type="pres">
      <dgm:prSet presAssocID="{71CEAF30-076C-4DCD-9371-178E5BA77128}" presName="node" presStyleLbl="alignAccFollowNode1" presStyleIdx="1" presStyleCnt="2" custScaleX="319686">
        <dgm:presLayoutVars>
          <dgm:bulletEnabled val="1"/>
        </dgm:presLayoutVars>
      </dgm:prSet>
      <dgm:spPr/>
    </dgm:pt>
  </dgm:ptLst>
  <dgm:cxnLst>
    <dgm:cxn modelId="{393B7B0B-C335-4F65-8ADB-2E85A99BE7A7}" srcId="{8C67DE38-5E84-4714-AAFC-BFA37ED8EA8B}" destId="{71CEAF30-076C-4DCD-9371-178E5BA77128}" srcOrd="1" destOrd="0" parTransId="{1773A5BC-7FE2-438A-9039-665EF0EFD351}" sibTransId="{6944CFF9-E039-4059-A657-997F15506AF1}"/>
    <dgm:cxn modelId="{BC5EC340-A032-4F4A-8E6F-817D5811E97E}" type="presOf" srcId="{8C67DE38-5E84-4714-AAFC-BFA37ED8EA8B}" destId="{7F2CD9A3-694E-427E-BA0E-513492A4EA65}" srcOrd="0" destOrd="0" presId="urn:microsoft.com/office/officeart/2005/8/layout/lProcess3"/>
    <dgm:cxn modelId="{9ADEC38C-97FE-468E-8DFF-80D2F5C5B052}" srcId="{8C67DE38-5E84-4714-AAFC-BFA37ED8EA8B}" destId="{D4B8D0E6-B05E-4C3A-A4BE-66061BACB05C}" srcOrd="0" destOrd="0" parTransId="{67A92A87-9E42-46F7-9CF0-453C5F179712}" sibTransId="{211E4CA9-2446-4355-B6E4-1108F094C16C}"/>
    <dgm:cxn modelId="{6841BCBC-7E77-400E-8670-E7B62D74E301}" type="presOf" srcId="{71CEAF30-076C-4DCD-9371-178E5BA77128}" destId="{DB6254F0-810F-4FAF-A0C3-8D672DEFAADE}" srcOrd="0" destOrd="0" presId="urn:microsoft.com/office/officeart/2005/8/layout/lProcess3"/>
    <dgm:cxn modelId="{792E00E1-256F-4F7D-A167-5C5BB135AA76}" srcId="{83978315-7497-44FB-B077-82703C684714}" destId="{8C67DE38-5E84-4714-AAFC-BFA37ED8EA8B}" srcOrd="0" destOrd="0" parTransId="{EE8902B9-D305-42E8-BF19-5640BF025B96}" sibTransId="{FFE2339F-9C5E-436F-B940-8687A7DD9904}"/>
    <dgm:cxn modelId="{3C8E74FC-4CC2-41D4-8217-03862C03F326}" type="presOf" srcId="{83978315-7497-44FB-B077-82703C684714}" destId="{83078572-95C4-42D9-BBE0-199A0ADAF064}" srcOrd="0" destOrd="0" presId="urn:microsoft.com/office/officeart/2005/8/layout/lProcess3"/>
    <dgm:cxn modelId="{BB40E7FF-232A-429C-90CC-FDF3F4C190AA}" type="presOf" srcId="{D4B8D0E6-B05E-4C3A-A4BE-66061BACB05C}" destId="{A751DFA6-E1D0-4665-840F-645D63950584}" srcOrd="0" destOrd="0" presId="urn:microsoft.com/office/officeart/2005/8/layout/lProcess3"/>
    <dgm:cxn modelId="{9FFDE210-2B3F-4182-8D9B-C6AF2CB0B77D}" type="presParOf" srcId="{83078572-95C4-42D9-BBE0-199A0ADAF064}" destId="{295ED08B-11DD-446E-B9BE-EB0FCBD9F5E5}" srcOrd="0" destOrd="0" presId="urn:microsoft.com/office/officeart/2005/8/layout/lProcess3"/>
    <dgm:cxn modelId="{F6CF8134-61B6-463F-827B-81864248F7AF}" type="presParOf" srcId="{295ED08B-11DD-446E-B9BE-EB0FCBD9F5E5}" destId="{7F2CD9A3-694E-427E-BA0E-513492A4EA65}" srcOrd="0" destOrd="0" presId="urn:microsoft.com/office/officeart/2005/8/layout/lProcess3"/>
    <dgm:cxn modelId="{587C1559-4E2F-4E1E-BF09-50DEB926EA08}" type="presParOf" srcId="{295ED08B-11DD-446E-B9BE-EB0FCBD9F5E5}" destId="{BFA4BDE5-1F38-4E43-A9B4-449F2DD19F3B}" srcOrd="1" destOrd="0" presId="urn:microsoft.com/office/officeart/2005/8/layout/lProcess3"/>
    <dgm:cxn modelId="{788D4564-817E-491F-83E8-069EEBC24C18}" type="presParOf" srcId="{295ED08B-11DD-446E-B9BE-EB0FCBD9F5E5}" destId="{A751DFA6-E1D0-4665-840F-645D63950584}" srcOrd="2" destOrd="0" presId="urn:microsoft.com/office/officeart/2005/8/layout/lProcess3"/>
    <dgm:cxn modelId="{938E6AEB-74D8-4810-A50B-FA42A4DA9090}" type="presParOf" srcId="{295ED08B-11DD-446E-B9BE-EB0FCBD9F5E5}" destId="{D45E33BF-C0BF-4F56-93F1-0E459D9AE79E}" srcOrd="3" destOrd="0" presId="urn:microsoft.com/office/officeart/2005/8/layout/lProcess3"/>
    <dgm:cxn modelId="{FFAB257E-CBCC-465B-B308-9033BA11CC85}" type="presParOf" srcId="{295ED08B-11DD-446E-B9BE-EB0FCBD9F5E5}" destId="{DB6254F0-810F-4FAF-A0C3-8D672DEFAADE}"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98A67-E310-4298-9F65-BC300E16E76C}">
      <dsp:nvSpPr>
        <dsp:cNvPr id="0" name=""/>
        <dsp:cNvSpPr/>
      </dsp:nvSpPr>
      <dsp:spPr>
        <a:xfrm>
          <a:off x="0" y="47428"/>
          <a:ext cx="947158" cy="378863"/>
        </a:xfrm>
        <a:prstGeom prst="chevron">
          <a:avLst/>
        </a:prstGeom>
        <a:solidFill>
          <a:schemeClr val="accent5">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2000</a:t>
          </a:r>
          <a:endParaRPr lang="en-NL" sz="1600" kern="1200" dirty="0"/>
        </a:p>
      </dsp:txBody>
      <dsp:txXfrm>
        <a:off x="189432" y="47428"/>
        <a:ext cx="568295" cy="378863"/>
      </dsp:txXfrm>
    </dsp:sp>
    <dsp:sp modelId="{8EC04397-90D7-4606-9DA9-BEE8FF68D65B}">
      <dsp:nvSpPr>
        <dsp:cNvPr id="0" name=""/>
        <dsp:cNvSpPr/>
      </dsp:nvSpPr>
      <dsp:spPr>
        <a:xfrm>
          <a:off x="846583" y="47428"/>
          <a:ext cx="294954" cy="378863"/>
        </a:xfrm>
        <a:prstGeom prst="chevron">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en-NL" sz="1600" kern="1200" dirty="0"/>
        </a:p>
      </dsp:txBody>
      <dsp:txXfrm>
        <a:off x="846583" y="47428"/>
        <a:ext cx="294954" cy="378863"/>
      </dsp:txXfrm>
    </dsp:sp>
    <dsp:sp modelId="{59F22A7E-73D4-42AE-8428-008A23626869}">
      <dsp:nvSpPr>
        <dsp:cNvPr id="0" name=""/>
        <dsp:cNvSpPr/>
      </dsp:nvSpPr>
      <dsp:spPr>
        <a:xfrm>
          <a:off x="1055019" y="47428"/>
          <a:ext cx="947158" cy="378863"/>
        </a:xfrm>
        <a:prstGeom prst="chevron">
          <a:avLst/>
        </a:prstGeom>
        <a:solidFill>
          <a:schemeClr val="accent5">
            <a:shade val="80000"/>
            <a:hueOff val="31572"/>
            <a:satOff val="-344"/>
            <a:lumOff val="39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2016</a:t>
          </a:r>
          <a:endParaRPr lang="en-NL" sz="1600" kern="1200" dirty="0"/>
        </a:p>
      </dsp:txBody>
      <dsp:txXfrm>
        <a:off x="1244451" y="47428"/>
        <a:ext cx="568295" cy="378863"/>
      </dsp:txXfrm>
    </dsp:sp>
    <dsp:sp modelId="{27A4A2EC-B33C-4ECE-8EA0-56249CD0E09C}">
      <dsp:nvSpPr>
        <dsp:cNvPr id="0" name=""/>
        <dsp:cNvSpPr/>
      </dsp:nvSpPr>
      <dsp:spPr>
        <a:xfrm>
          <a:off x="1907463" y="47428"/>
          <a:ext cx="947158" cy="378863"/>
        </a:xfrm>
        <a:prstGeom prst="chevron">
          <a:avLst/>
        </a:prstGeom>
        <a:solidFill>
          <a:schemeClr val="accent5">
            <a:shade val="80000"/>
            <a:hueOff val="47359"/>
            <a:satOff val="-516"/>
            <a:lumOff val="590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2017</a:t>
          </a:r>
          <a:endParaRPr lang="en-NL" sz="1600" kern="1200" dirty="0"/>
        </a:p>
      </dsp:txBody>
      <dsp:txXfrm>
        <a:off x="2096895" y="47428"/>
        <a:ext cx="568295" cy="378863"/>
      </dsp:txXfrm>
    </dsp:sp>
    <dsp:sp modelId="{34F1D93D-2D36-4C3C-9D1F-E3322288CD3D}">
      <dsp:nvSpPr>
        <dsp:cNvPr id="0" name=""/>
        <dsp:cNvSpPr/>
      </dsp:nvSpPr>
      <dsp:spPr>
        <a:xfrm>
          <a:off x="2759906" y="47428"/>
          <a:ext cx="947158" cy="378863"/>
        </a:xfrm>
        <a:prstGeom prst="chevron">
          <a:avLst/>
        </a:prstGeom>
        <a:solidFill>
          <a:schemeClr val="accent5">
            <a:shade val="80000"/>
            <a:hueOff val="63145"/>
            <a:satOff val="-689"/>
            <a:lumOff val="787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2018</a:t>
          </a:r>
          <a:endParaRPr lang="en-NL" sz="1600" kern="1200" dirty="0"/>
        </a:p>
      </dsp:txBody>
      <dsp:txXfrm>
        <a:off x="2949338" y="47428"/>
        <a:ext cx="568295" cy="378863"/>
      </dsp:txXfrm>
    </dsp:sp>
    <dsp:sp modelId="{3311C41F-7B25-425F-A640-281D55159A23}">
      <dsp:nvSpPr>
        <dsp:cNvPr id="0" name=""/>
        <dsp:cNvSpPr/>
      </dsp:nvSpPr>
      <dsp:spPr>
        <a:xfrm>
          <a:off x="3612349" y="47428"/>
          <a:ext cx="947158" cy="378863"/>
        </a:xfrm>
        <a:prstGeom prst="chevron">
          <a:avLst/>
        </a:prstGeom>
        <a:solidFill>
          <a:schemeClr val="accent5">
            <a:shade val="80000"/>
            <a:hueOff val="78931"/>
            <a:satOff val="-861"/>
            <a:lumOff val="983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2019</a:t>
          </a:r>
          <a:endParaRPr lang="en-NL" sz="1600" kern="1200" dirty="0"/>
        </a:p>
      </dsp:txBody>
      <dsp:txXfrm>
        <a:off x="3801781" y="47428"/>
        <a:ext cx="568295" cy="378863"/>
      </dsp:txXfrm>
    </dsp:sp>
    <dsp:sp modelId="{3434F43A-0A85-4DEE-9249-B5DCD732B078}">
      <dsp:nvSpPr>
        <dsp:cNvPr id="0" name=""/>
        <dsp:cNvSpPr/>
      </dsp:nvSpPr>
      <dsp:spPr>
        <a:xfrm>
          <a:off x="4464792" y="47428"/>
          <a:ext cx="947158" cy="378863"/>
        </a:xfrm>
        <a:prstGeom prst="chevron">
          <a:avLst/>
        </a:prstGeom>
        <a:solidFill>
          <a:schemeClr val="accent5">
            <a:shade val="80000"/>
            <a:hueOff val="94717"/>
            <a:satOff val="-1033"/>
            <a:lumOff val="1180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2020</a:t>
          </a:r>
          <a:endParaRPr lang="en-NL" sz="1600" kern="1200" dirty="0"/>
        </a:p>
      </dsp:txBody>
      <dsp:txXfrm>
        <a:off x="4654224" y="47428"/>
        <a:ext cx="568295" cy="378863"/>
      </dsp:txXfrm>
    </dsp:sp>
    <dsp:sp modelId="{7E321269-535E-489D-BC34-EC1F9951F26D}">
      <dsp:nvSpPr>
        <dsp:cNvPr id="0" name=""/>
        <dsp:cNvSpPr/>
      </dsp:nvSpPr>
      <dsp:spPr>
        <a:xfrm>
          <a:off x="5317235" y="47428"/>
          <a:ext cx="947158" cy="378863"/>
        </a:xfrm>
        <a:prstGeom prst="chevron">
          <a:avLst/>
        </a:prstGeom>
        <a:solidFill>
          <a:schemeClr val="accent5">
            <a:shade val="80000"/>
            <a:hueOff val="110504"/>
            <a:satOff val="-1205"/>
            <a:lumOff val="137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dirty="0"/>
            <a:t>2021</a:t>
          </a:r>
          <a:endParaRPr lang="en-NL" sz="1600" b="0" kern="1200" dirty="0"/>
        </a:p>
      </dsp:txBody>
      <dsp:txXfrm>
        <a:off x="5506667" y="47428"/>
        <a:ext cx="568295" cy="378863"/>
      </dsp:txXfrm>
    </dsp:sp>
    <dsp:sp modelId="{080E001F-3773-4984-A6C2-A17E80169BD5}">
      <dsp:nvSpPr>
        <dsp:cNvPr id="0" name=""/>
        <dsp:cNvSpPr/>
      </dsp:nvSpPr>
      <dsp:spPr>
        <a:xfrm>
          <a:off x="6169678" y="47428"/>
          <a:ext cx="947158" cy="378863"/>
        </a:xfrm>
        <a:prstGeom prst="chevron">
          <a:avLst/>
        </a:prstGeom>
        <a:solidFill>
          <a:schemeClr val="accent5">
            <a:shade val="80000"/>
            <a:hueOff val="126290"/>
            <a:satOff val="-1377"/>
            <a:lumOff val="157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2022</a:t>
          </a:r>
          <a:endParaRPr lang="en-NL" sz="1600" kern="1200" dirty="0"/>
        </a:p>
      </dsp:txBody>
      <dsp:txXfrm>
        <a:off x="6359110" y="47428"/>
        <a:ext cx="568295" cy="378863"/>
      </dsp:txXfrm>
    </dsp:sp>
    <dsp:sp modelId="{F858665E-9C1B-4E6B-B572-1F770168104D}">
      <dsp:nvSpPr>
        <dsp:cNvPr id="0" name=""/>
        <dsp:cNvSpPr/>
      </dsp:nvSpPr>
      <dsp:spPr>
        <a:xfrm>
          <a:off x="7022121" y="47833"/>
          <a:ext cx="947158" cy="378863"/>
        </a:xfrm>
        <a:prstGeom prst="chevron">
          <a:avLst/>
        </a:prstGeom>
        <a:solidFill>
          <a:schemeClr val="accent5">
            <a:shade val="80000"/>
            <a:hueOff val="142076"/>
            <a:satOff val="-1549"/>
            <a:lumOff val="1770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2023</a:t>
          </a:r>
          <a:endParaRPr lang="en-NL" sz="1600" kern="1200" dirty="0"/>
        </a:p>
      </dsp:txBody>
      <dsp:txXfrm>
        <a:off x="7211553" y="47833"/>
        <a:ext cx="568295" cy="378863"/>
      </dsp:txXfrm>
    </dsp:sp>
    <dsp:sp modelId="{2276BE49-97F7-4610-8F53-D97D3F062B24}">
      <dsp:nvSpPr>
        <dsp:cNvPr id="0" name=""/>
        <dsp:cNvSpPr/>
      </dsp:nvSpPr>
      <dsp:spPr>
        <a:xfrm>
          <a:off x="7874564" y="47833"/>
          <a:ext cx="318302" cy="378863"/>
        </a:xfrm>
        <a:prstGeom prst="chevron">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en-NL" sz="1600" kern="1200" dirty="0"/>
        </a:p>
      </dsp:txBody>
      <dsp:txXfrm>
        <a:off x="7874564" y="47833"/>
        <a:ext cx="318302" cy="378863"/>
      </dsp:txXfrm>
    </dsp:sp>
    <dsp:sp modelId="{44CDEEAC-B3A6-4D23-A67A-5EA64C708D6C}">
      <dsp:nvSpPr>
        <dsp:cNvPr id="0" name=""/>
        <dsp:cNvSpPr/>
      </dsp:nvSpPr>
      <dsp:spPr>
        <a:xfrm>
          <a:off x="8098151" y="47833"/>
          <a:ext cx="947158" cy="378863"/>
        </a:xfrm>
        <a:prstGeom prst="chevron">
          <a:avLst/>
        </a:prstGeom>
        <a:solidFill>
          <a:schemeClr val="accent5">
            <a:shade val="80000"/>
            <a:hueOff val="173649"/>
            <a:satOff val="-1894"/>
            <a:lumOff val="216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2026</a:t>
          </a:r>
          <a:endParaRPr lang="en-NL" sz="1600" kern="1200" dirty="0"/>
        </a:p>
      </dsp:txBody>
      <dsp:txXfrm>
        <a:off x="8287583" y="47833"/>
        <a:ext cx="568295" cy="378863"/>
      </dsp:txXfrm>
    </dsp:sp>
    <dsp:sp modelId="{4E04BED1-6888-4F2C-AC81-F0023A97ECF8}">
      <dsp:nvSpPr>
        <dsp:cNvPr id="0" name=""/>
        <dsp:cNvSpPr/>
      </dsp:nvSpPr>
      <dsp:spPr>
        <a:xfrm>
          <a:off x="8950594" y="47833"/>
          <a:ext cx="337273" cy="378863"/>
        </a:xfrm>
        <a:prstGeom prst="chevron">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en-NL" sz="1600" kern="1200" dirty="0"/>
        </a:p>
      </dsp:txBody>
      <dsp:txXfrm>
        <a:off x="8950594" y="47833"/>
        <a:ext cx="337273" cy="378863"/>
      </dsp:txXfrm>
    </dsp:sp>
    <dsp:sp modelId="{50EB4B16-92E2-4B0C-9F6F-E3DD2836CA19}">
      <dsp:nvSpPr>
        <dsp:cNvPr id="0" name=""/>
        <dsp:cNvSpPr/>
      </dsp:nvSpPr>
      <dsp:spPr>
        <a:xfrm>
          <a:off x="9193152" y="47833"/>
          <a:ext cx="947158" cy="378863"/>
        </a:xfrm>
        <a:prstGeom prst="chevron">
          <a:avLst/>
        </a:prstGeom>
        <a:solidFill>
          <a:schemeClr val="accent5">
            <a:shade val="80000"/>
            <a:hueOff val="205221"/>
            <a:satOff val="-2238"/>
            <a:lumOff val="2557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2030</a:t>
          </a:r>
          <a:endParaRPr lang="en-NL" sz="1600" kern="1200" dirty="0"/>
        </a:p>
      </dsp:txBody>
      <dsp:txXfrm>
        <a:off x="9382584" y="47833"/>
        <a:ext cx="568295" cy="378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74A9F-D81E-4299-9D18-DC19AB747407}">
      <dsp:nvSpPr>
        <dsp:cNvPr id="0" name=""/>
        <dsp:cNvSpPr/>
      </dsp:nvSpPr>
      <dsp:spPr>
        <a:xfrm>
          <a:off x="1433002" y="906"/>
          <a:ext cx="2397489" cy="958995"/>
        </a:xfrm>
        <a:prstGeom prst="chevron">
          <a:avLst/>
        </a:prstGeom>
        <a:solidFill>
          <a:srgbClr val="1329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Applicabilità</a:t>
          </a:r>
          <a:endParaRPr lang="en-NL" sz="2000" kern="1200" dirty="0"/>
        </a:p>
      </dsp:txBody>
      <dsp:txXfrm>
        <a:off x="1912500" y="906"/>
        <a:ext cx="1438494" cy="958995"/>
      </dsp:txXfrm>
    </dsp:sp>
    <dsp:sp modelId="{4B1483CA-4DAC-4B53-963B-952E145929D9}">
      <dsp:nvSpPr>
        <dsp:cNvPr id="0" name=""/>
        <dsp:cNvSpPr/>
      </dsp:nvSpPr>
      <dsp:spPr>
        <a:xfrm>
          <a:off x="3518818" y="16125"/>
          <a:ext cx="2279489" cy="928558"/>
        </a:xfrm>
        <a:prstGeom prst="chevron">
          <a:avLst/>
        </a:prstGeom>
        <a:solidFill>
          <a:srgbClr val="4BACC6">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MARPOL Annex VI</a:t>
          </a:r>
          <a:endParaRPr lang="en-NL" sz="1800" kern="1200" dirty="0"/>
        </a:p>
      </dsp:txBody>
      <dsp:txXfrm>
        <a:off x="3983097" y="16125"/>
        <a:ext cx="1350931" cy="928558"/>
      </dsp:txXfrm>
    </dsp:sp>
    <dsp:sp modelId="{262D2ED9-6839-480D-BBD2-5EE1A6D98671}">
      <dsp:nvSpPr>
        <dsp:cNvPr id="0" name=""/>
        <dsp:cNvSpPr/>
      </dsp:nvSpPr>
      <dsp:spPr>
        <a:xfrm>
          <a:off x="1433002" y="1094162"/>
          <a:ext cx="2397489" cy="958995"/>
        </a:xfrm>
        <a:prstGeom prst="chevron">
          <a:avLst/>
        </a:prstGeom>
        <a:solidFill>
          <a:srgbClr val="1329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Entrata in </a:t>
          </a:r>
          <a:r>
            <a:rPr lang="en-US" sz="2000" kern="1200" dirty="0" err="1"/>
            <a:t>vigore</a:t>
          </a:r>
          <a:endParaRPr lang="en-NL" sz="2000" kern="1200" dirty="0"/>
        </a:p>
      </dsp:txBody>
      <dsp:txXfrm>
        <a:off x="1912500" y="1094162"/>
        <a:ext cx="1438494" cy="958995"/>
      </dsp:txXfrm>
    </dsp:sp>
    <dsp:sp modelId="{7B4C53EA-5E4E-4014-922B-C0AADF9FB2B4}">
      <dsp:nvSpPr>
        <dsp:cNvPr id="0" name=""/>
        <dsp:cNvSpPr/>
      </dsp:nvSpPr>
      <dsp:spPr>
        <a:xfrm>
          <a:off x="3518818" y="1105787"/>
          <a:ext cx="2211871" cy="935746"/>
        </a:xfrm>
        <a:prstGeom prst="chevron">
          <a:avLst/>
        </a:prstGeom>
        <a:solidFill>
          <a:srgbClr val="4BACC6">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 </a:t>
          </a:r>
          <a:r>
            <a:rPr lang="en-US" sz="1800" kern="1200" dirty="0" err="1"/>
            <a:t>Gennaio</a:t>
          </a:r>
          <a:r>
            <a:rPr lang="en-US" sz="1800" kern="1200" dirty="0"/>
            <a:t> 2023</a:t>
          </a:r>
          <a:endParaRPr lang="en-NL" sz="1800" kern="1200" dirty="0"/>
        </a:p>
      </dsp:txBody>
      <dsp:txXfrm>
        <a:off x="3986691" y="1105787"/>
        <a:ext cx="1276125" cy="935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ADD88-D473-4F76-8128-9C82CDA19BB9}">
      <dsp:nvSpPr>
        <dsp:cNvPr id="0" name=""/>
        <dsp:cNvSpPr/>
      </dsp:nvSpPr>
      <dsp:spPr>
        <a:xfrm>
          <a:off x="1613485" y="1231"/>
          <a:ext cx="1907890" cy="953945"/>
        </a:xfrm>
        <a:prstGeom prst="roundRect">
          <a:avLst>
            <a:gd name="adj" fmla="val 10000"/>
          </a:avLst>
        </a:prstGeom>
        <a:solidFill>
          <a:srgbClr val="1329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t-IT" sz="2800" kern="1200" dirty="0"/>
            <a:t>EEXI</a:t>
          </a:r>
        </a:p>
      </dsp:txBody>
      <dsp:txXfrm>
        <a:off x="1641425" y="29171"/>
        <a:ext cx="1852010" cy="898065"/>
      </dsp:txXfrm>
    </dsp:sp>
    <dsp:sp modelId="{B958C1CE-6601-44B7-A639-53F24E1CF6EE}">
      <dsp:nvSpPr>
        <dsp:cNvPr id="0" name=""/>
        <dsp:cNvSpPr/>
      </dsp:nvSpPr>
      <dsp:spPr>
        <a:xfrm>
          <a:off x="1804274" y="955176"/>
          <a:ext cx="190789" cy="715459"/>
        </a:xfrm>
        <a:custGeom>
          <a:avLst/>
          <a:gdLst/>
          <a:ahLst/>
          <a:cxnLst/>
          <a:rect l="0" t="0" r="0" b="0"/>
          <a:pathLst>
            <a:path>
              <a:moveTo>
                <a:pt x="0" y="0"/>
              </a:moveTo>
              <a:lnTo>
                <a:pt x="0" y="715459"/>
              </a:lnTo>
              <a:lnTo>
                <a:pt x="190789" y="715459"/>
              </a:lnTo>
            </a:path>
          </a:pathLst>
        </a:custGeom>
        <a:noFill/>
        <a:ln w="25400" cap="flat" cmpd="sng" algn="ctr">
          <a:solidFill>
            <a:srgbClr val="13294B"/>
          </a:solidFill>
          <a:prstDash val="solid"/>
        </a:ln>
        <a:effectLst/>
      </dsp:spPr>
      <dsp:style>
        <a:lnRef idx="2">
          <a:scrgbClr r="0" g="0" b="0"/>
        </a:lnRef>
        <a:fillRef idx="0">
          <a:scrgbClr r="0" g="0" b="0"/>
        </a:fillRef>
        <a:effectRef idx="0">
          <a:scrgbClr r="0" g="0" b="0"/>
        </a:effectRef>
        <a:fontRef idx="minor"/>
      </dsp:style>
    </dsp:sp>
    <dsp:sp modelId="{EB82172E-2327-42F9-85E2-A860977B68FA}">
      <dsp:nvSpPr>
        <dsp:cNvPr id="0" name=""/>
        <dsp:cNvSpPr/>
      </dsp:nvSpPr>
      <dsp:spPr>
        <a:xfrm>
          <a:off x="1995063" y="1193663"/>
          <a:ext cx="1526312" cy="953945"/>
        </a:xfrm>
        <a:prstGeom prst="roundRect">
          <a:avLst>
            <a:gd name="adj" fmla="val 10000"/>
          </a:avLst>
        </a:prstGeom>
        <a:solidFill>
          <a:schemeClr val="lt1">
            <a:alpha val="90000"/>
            <a:hueOff val="0"/>
            <a:satOff val="0"/>
            <a:lumOff val="0"/>
            <a:alphaOff val="0"/>
          </a:schemeClr>
        </a:solidFill>
        <a:ln w="25400" cap="flat" cmpd="sng" algn="ctr">
          <a:solidFill>
            <a:srgbClr val="13294B"/>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4C4E4E"/>
              </a:solidFill>
            </a:rPr>
            <a:t>Energy Efficiency Existing Vessel Index</a:t>
          </a:r>
        </a:p>
        <a:p>
          <a:pPr marL="0" lvl="0" indent="0" algn="ctr" defTabSz="488950">
            <a:lnSpc>
              <a:spcPct val="90000"/>
            </a:lnSpc>
            <a:spcBef>
              <a:spcPct val="0"/>
            </a:spcBef>
            <a:spcAft>
              <a:spcPct val="35000"/>
            </a:spcAft>
            <a:buNone/>
          </a:pPr>
          <a:r>
            <a:rPr lang="en-US" sz="1100" kern="1200" dirty="0" err="1">
              <a:solidFill>
                <a:srgbClr val="4C4E4E"/>
              </a:solidFill>
            </a:rPr>
            <a:t>Indice</a:t>
          </a:r>
          <a:r>
            <a:rPr lang="en-US" sz="1100" kern="1200" dirty="0">
              <a:solidFill>
                <a:srgbClr val="4C4E4E"/>
              </a:solidFill>
            </a:rPr>
            <a:t> Design</a:t>
          </a:r>
        </a:p>
        <a:p>
          <a:pPr marL="0" lvl="0" indent="0" algn="ctr" defTabSz="488950">
            <a:lnSpc>
              <a:spcPct val="90000"/>
            </a:lnSpc>
            <a:spcBef>
              <a:spcPct val="0"/>
            </a:spcBef>
            <a:spcAft>
              <a:spcPct val="35000"/>
            </a:spcAft>
            <a:buNone/>
          </a:pPr>
          <a:r>
            <a:rPr lang="en-US" sz="1100" kern="1200" dirty="0">
              <a:solidFill>
                <a:srgbClr val="4C4E4E"/>
              </a:solidFill>
            </a:rPr>
            <a:t>Navi GT&gt;400</a:t>
          </a:r>
        </a:p>
      </dsp:txBody>
      <dsp:txXfrm>
        <a:off x="2023003" y="1221603"/>
        <a:ext cx="1470432" cy="898065"/>
      </dsp:txXfrm>
    </dsp:sp>
    <dsp:sp modelId="{9B84B5AC-3A9B-4901-8158-BC4645216FFB}">
      <dsp:nvSpPr>
        <dsp:cNvPr id="0" name=""/>
        <dsp:cNvSpPr/>
      </dsp:nvSpPr>
      <dsp:spPr>
        <a:xfrm>
          <a:off x="3998349" y="1231"/>
          <a:ext cx="1907890" cy="953945"/>
        </a:xfrm>
        <a:prstGeom prst="roundRect">
          <a:avLst>
            <a:gd name="adj" fmla="val 10000"/>
          </a:avLst>
        </a:prstGeom>
        <a:solidFill>
          <a:srgbClr val="1329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t-IT" sz="2800" kern="1200"/>
            <a:t>CII</a:t>
          </a:r>
          <a:endParaRPr lang="it-IT" sz="2800" kern="1200" dirty="0"/>
        </a:p>
      </dsp:txBody>
      <dsp:txXfrm>
        <a:off x="4026289" y="29171"/>
        <a:ext cx="1852010" cy="898065"/>
      </dsp:txXfrm>
    </dsp:sp>
    <dsp:sp modelId="{C233681C-E23F-4CEA-AE4D-E84BF93CC2A3}">
      <dsp:nvSpPr>
        <dsp:cNvPr id="0" name=""/>
        <dsp:cNvSpPr/>
      </dsp:nvSpPr>
      <dsp:spPr>
        <a:xfrm>
          <a:off x="4189138" y="955176"/>
          <a:ext cx="190789" cy="715459"/>
        </a:xfrm>
        <a:custGeom>
          <a:avLst/>
          <a:gdLst/>
          <a:ahLst/>
          <a:cxnLst/>
          <a:rect l="0" t="0" r="0" b="0"/>
          <a:pathLst>
            <a:path>
              <a:moveTo>
                <a:pt x="0" y="0"/>
              </a:moveTo>
              <a:lnTo>
                <a:pt x="0" y="715459"/>
              </a:lnTo>
              <a:lnTo>
                <a:pt x="190789" y="715459"/>
              </a:lnTo>
            </a:path>
          </a:pathLst>
        </a:custGeom>
        <a:noFill/>
        <a:ln w="25400" cap="flat" cmpd="sng" algn="ctr">
          <a:solidFill>
            <a:srgbClr val="13294B"/>
          </a:solidFill>
          <a:prstDash val="solid"/>
        </a:ln>
        <a:effectLst/>
      </dsp:spPr>
      <dsp:style>
        <a:lnRef idx="2">
          <a:scrgbClr r="0" g="0" b="0"/>
        </a:lnRef>
        <a:fillRef idx="0">
          <a:scrgbClr r="0" g="0" b="0"/>
        </a:fillRef>
        <a:effectRef idx="0">
          <a:scrgbClr r="0" g="0" b="0"/>
        </a:effectRef>
        <a:fontRef idx="minor"/>
      </dsp:style>
    </dsp:sp>
    <dsp:sp modelId="{1623F701-AD9A-4748-B8DA-99B153A2E9C3}">
      <dsp:nvSpPr>
        <dsp:cNvPr id="0" name=""/>
        <dsp:cNvSpPr/>
      </dsp:nvSpPr>
      <dsp:spPr>
        <a:xfrm>
          <a:off x="4379927" y="1193663"/>
          <a:ext cx="1526312" cy="953945"/>
        </a:xfrm>
        <a:prstGeom prst="roundRect">
          <a:avLst>
            <a:gd name="adj" fmla="val 10000"/>
          </a:avLst>
        </a:prstGeom>
        <a:solidFill>
          <a:schemeClr val="lt1">
            <a:alpha val="90000"/>
            <a:hueOff val="0"/>
            <a:satOff val="0"/>
            <a:lumOff val="0"/>
            <a:alphaOff val="0"/>
          </a:schemeClr>
        </a:solidFill>
        <a:ln w="25400" cap="flat" cmpd="sng" algn="ctr">
          <a:solidFill>
            <a:srgbClr val="13294B"/>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4C4E4E"/>
              </a:solidFill>
            </a:rPr>
            <a:t>Carbon Intensity Indicator</a:t>
          </a:r>
        </a:p>
        <a:p>
          <a:pPr marL="0" lvl="0" indent="0" algn="ctr" defTabSz="488950">
            <a:lnSpc>
              <a:spcPct val="90000"/>
            </a:lnSpc>
            <a:spcBef>
              <a:spcPct val="0"/>
            </a:spcBef>
            <a:spcAft>
              <a:spcPct val="35000"/>
            </a:spcAft>
            <a:buNone/>
          </a:pPr>
          <a:r>
            <a:rPr lang="en-US" sz="1100" kern="1200" dirty="0" err="1">
              <a:solidFill>
                <a:srgbClr val="4C4E4E"/>
              </a:solidFill>
            </a:rPr>
            <a:t>Indice</a:t>
          </a:r>
          <a:r>
            <a:rPr lang="en-US" sz="1100" kern="1200" dirty="0">
              <a:solidFill>
                <a:srgbClr val="4C4E4E"/>
              </a:solidFill>
            </a:rPr>
            <a:t> </a:t>
          </a:r>
          <a:r>
            <a:rPr lang="en-US" sz="1100" kern="1200" dirty="0" err="1">
              <a:solidFill>
                <a:srgbClr val="4C4E4E"/>
              </a:solidFill>
            </a:rPr>
            <a:t>Operativo</a:t>
          </a:r>
          <a:endParaRPr lang="en-US" sz="1100" kern="1200" dirty="0">
            <a:solidFill>
              <a:srgbClr val="4C4E4E"/>
            </a:solidFill>
          </a:endParaRPr>
        </a:p>
        <a:p>
          <a:pPr marL="0" lvl="0" indent="0" algn="ctr" defTabSz="488950">
            <a:lnSpc>
              <a:spcPct val="90000"/>
            </a:lnSpc>
            <a:spcBef>
              <a:spcPct val="0"/>
            </a:spcBef>
            <a:spcAft>
              <a:spcPct val="35000"/>
            </a:spcAft>
            <a:buNone/>
          </a:pPr>
          <a:r>
            <a:rPr lang="en-US" sz="1100" kern="1200" dirty="0">
              <a:solidFill>
                <a:srgbClr val="4C4E4E"/>
              </a:solidFill>
            </a:rPr>
            <a:t>Navi GT&gt;500</a:t>
          </a:r>
          <a:endParaRPr lang="en-NL" sz="1100" kern="1200" dirty="0">
            <a:solidFill>
              <a:srgbClr val="4C4E4E"/>
            </a:solidFill>
          </a:endParaRPr>
        </a:p>
      </dsp:txBody>
      <dsp:txXfrm>
        <a:off x="4407867" y="1221603"/>
        <a:ext cx="1470432" cy="898065"/>
      </dsp:txXfrm>
    </dsp:sp>
    <dsp:sp modelId="{A3C99B9E-4464-40E3-8022-8077309EA710}">
      <dsp:nvSpPr>
        <dsp:cNvPr id="0" name=""/>
        <dsp:cNvSpPr/>
      </dsp:nvSpPr>
      <dsp:spPr>
        <a:xfrm>
          <a:off x="6383212" y="1231"/>
          <a:ext cx="1907890" cy="953945"/>
        </a:xfrm>
        <a:prstGeom prst="roundRect">
          <a:avLst>
            <a:gd name="adj" fmla="val 10000"/>
          </a:avLst>
        </a:prstGeom>
        <a:solidFill>
          <a:srgbClr val="1329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t-IT" sz="2800" kern="1200"/>
            <a:t>SEEMP III</a:t>
          </a:r>
          <a:endParaRPr lang="it-IT" sz="2800" kern="1200" dirty="0"/>
        </a:p>
      </dsp:txBody>
      <dsp:txXfrm>
        <a:off x="6411152" y="29171"/>
        <a:ext cx="1852010" cy="898065"/>
      </dsp:txXfrm>
    </dsp:sp>
    <dsp:sp modelId="{3AA78F40-8991-415F-8C8E-BE431C53D901}">
      <dsp:nvSpPr>
        <dsp:cNvPr id="0" name=""/>
        <dsp:cNvSpPr/>
      </dsp:nvSpPr>
      <dsp:spPr>
        <a:xfrm>
          <a:off x="6574001" y="955176"/>
          <a:ext cx="190789" cy="715459"/>
        </a:xfrm>
        <a:custGeom>
          <a:avLst/>
          <a:gdLst/>
          <a:ahLst/>
          <a:cxnLst/>
          <a:rect l="0" t="0" r="0" b="0"/>
          <a:pathLst>
            <a:path>
              <a:moveTo>
                <a:pt x="0" y="0"/>
              </a:moveTo>
              <a:lnTo>
                <a:pt x="0" y="715459"/>
              </a:lnTo>
              <a:lnTo>
                <a:pt x="190789" y="715459"/>
              </a:lnTo>
            </a:path>
          </a:pathLst>
        </a:custGeom>
        <a:noFill/>
        <a:ln w="25400" cap="flat" cmpd="sng" algn="ctr">
          <a:solidFill>
            <a:srgbClr val="13294B"/>
          </a:solidFill>
          <a:prstDash val="solid"/>
        </a:ln>
        <a:effectLst/>
      </dsp:spPr>
      <dsp:style>
        <a:lnRef idx="2">
          <a:scrgbClr r="0" g="0" b="0"/>
        </a:lnRef>
        <a:fillRef idx="0">
          <a:scrgbClr r="0" g="0" b="0"/>
        </a:fillRef>
        <a:effectRef idx="0">
          <a:scrgbClr r="0" g="0" b="0"/>
        </a:effectRef>
        <a:fontRef idx="minor"/>
      </dsp:style>
    </dsp:sp>
    <dsp:sp modelId="{5DD731B6-0C7B-4D01-AF6B-1F888F44F4E9}">
      <dsp:nvSpPr>
        <dsp:cNvPr id="0" name=""/>
        <dsp:cNvSpPr/>
      </dsp:nvSpPr>
      <dsp:spPr>
        <a:xfrm>
          <a:off x="6764790" y="1193663"/>
          <a:ext cx="1526312" cy="953945"/>
        </a:xfrm>
        <a:prstGeom prst="roundRect">
          <a:avLst>
            <a:gd name="adj" fmla="val 10000"/>
          </a:avLst>
        </a:prstGeom>
        <a:solidFill>
          <a:schemeClr val="lt1">
            <a:alpha val="90000"/>
            <a:hueOff val="0"/>
            <a:satOff val="0"/>
            <a:lumOff val="0"/>
            <a:alphaOff val="0"/>
          </a:schemeClr>
        </a:solidFill>
        <a:ln w="25400" cap="flat" cmpd="sng" algn="ctr">
          <a:solidFill>
            <a:srgbClr val="13294B"/>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4C4E4E"/>
              </a:solidFill>
            </a:rPr>
            <a:t>Ship Energy Efficiency Management Plan - </a:t>
          </a:r>
          <a:r>
            <a:rPr lang="en-US" sz="1100" kern="1200" dirty="0" err="1">
              <a:solidFill>
                <a:srgbClr val="4C4E4E"/>
              </a:solidFill>
            </a:rPr>
            <a:t>Metodologia</a:t>
          </a:r>
          <a:r>
            <a:rPr lang="en-US" sz="1100" kern="1200" dirty="0">
              <a:solidFill>
                <a:srgbClr val="4C4E4E"/>
              </a:solidFill>
            </a:rPr>
            <a:t> </a:t>
          </a:r>
          <a:r>
            <a:rPr lang="en-US" sz="1100" kern="1200" dirty="0" err="1">
              <a:solidFill>
                <a:srgbClr val="4C4E4E"/>
              </a:solidFill>
            </a:rPr>
            <a:t>calcolo</a:t>
          </a:r>
          <a:r>
            <a:rPr lang="en-US" sz="1100" kern="1200" dirty="0">
              <a:solidFill>
                <a:srgbClr val="4C4E4E"/>
              </a:solidFill>
            </a:rPr>
            <a:t> CII</a:t>
          </a:r>
          <a:endParaRPr lang="en-NL" sz="1100" kern="1200" dirty="0">
            <a:solidFill>
              <a:srgbClr val="4C4E4E"/>
            </a:solidFill>
          </a:endParaRPr>
        </a:p>
      </dsp:txBody>
      <dsp:txXfrm>
        <a:off x="6792730" y="1221603"/>
        <a:ext cx="1470432" cy="898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CD9A3-694E-427E-BA0E-513492A4EA65}">
      <dsp:nvSpPr>
        <dsp:cNvPr id="0" name=""/>
        <dsp:cNvSpPr/>
      </dsp:nvSpPr>
      <dsp:spPr>
        <a:xfrm>
          <a:off x="6596" y="82957"/>
          <a:ext cx="2737863" cy="412592"/>
        </a:xfrm>
        <a:prstGeom prst="chevr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Up today</a:t>
          </a:r>
          <a:endParaRPr lang="en-NL" sz="2800" kern="1200" dirty="0"/>
        </a:p>
      </dsp:txBody>
      <dsp:txXfrm>
        <a:off x="212892" y="82957"/>
        <a:ext cx="2325271" cy="412592"/>
      </dsp:txXfrm>
    </dsp:sp>
    <dsp:sp modelId="{A751DFA6-E1D0-4665-840F-645D63950584}">
      <dsp:nvSpPr>
        <dsp:cNvPr id="0" name=""/>
        <dsp:cNvSpPr/>
      </dsp:nvSpPr>
      <dsp:spPr>
        <a:xfrm>
          <a:off x="2610513" y="106384"/>
          <a:ext cx="2546431" cy="342452"/>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Short Term</a:t>
          </a:r>
          <a:endParaRPr lang="en-NL" sz="2300" kern="1200" dirty="0"/>
        </a:p>
      </dsp:txBody>
      <dsp:txXfrm>
        <a:off x="2781739" y="106384"/>
        <a:ext cx="2203979" cy="342452"/>
      </dsp:txXfrm>
    </dsp:sp>
    <dsp:sp modelId="{DB6254F0-810F-4FAF-A0C3-8D672DEFAADE}">
      <dsp:nvSpPr>
        <dsp:cNvPr id="0" name=""/>
        <dsp:cNvSpPr/>
      </dsp:nvSpPr>
      <dsp:spPr>
        <a:xfrm>
          <a:off x="5037086" y="106384"/>
          <a:ext cx="2736928" cy="342452"/>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dirty="0"/>
            <a:t> Medium Term</a:t>
          </a:r>
          <a:endParaRPr lang="en-NL" sz="2300" kern="1200" dirty="0"/>
        </a:p>
      </dsp:txBody>
      <dsp:txXfrm>
        <a:off x="5208312" y="106384"/>
        <a:ext cx="2394476" cy="3424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9C050-8FCA-4728-9CF6-7ED9376A587C}" type="datetimeFigureOut">
              <a:rPr lang="en-NL" smtClean="0"/>
              <a:t>09/29/2022</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C6835-7178-404D-A824-E6A4FE45BDF5}" type="slidenum">
              <a:rPr lang="en-NL" smtClean="0"/>
              <a:t>‹#›</a:t>
            </a:fld>
            <a:endParaRPr lang="en-NL"/>
          </a:p>
        </p:txBody>
      </p:sp>
    </p:spTree>
    <p:extLst>
      <p:ext uri="{BB962C8B-B14F-4D97-AF65-F5344CB8AC3E}">
        <p14:creationId xmlns:p14="http://schemas.microsoft.com/office/powerpoint/2010/main" val="156174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1</a:t>
            </a:fld>
            <a:endParaRPr lang="en-NL"/>
          </a:p>
        </p:txBody>
      </p:sp>
    </p:spTree>
    <p:extLst>
      <p:ext uri="{BB962C8B-B14F-4D97-AF65-F5344CB8AC3E}">
        <p14:creationId xmlns:p14="http://schemas.microsoft.com/office/powerpoint/2010/main" val="4271647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013" lvl="0"/>
            <a:endParaRPr lang="it-IT"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5F741E-0ADD-4DAF-AEE9-C117187D33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43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387" lvl="1" indent="0" algn="just">
              <a:buNone/>
            </a:pPr>
            <a:r>
              <a:rPr lang="it-IT" sz="1200" dirty="0">
                <a:solidFill>
                  <a:schemeClr val="tx1">
                    <a:lumMod val="65000"/>
                    <a:lumOff val="35000"/>
                  </a:schemeClr>
                </a:solidFill>
                <a:latin typeface="+mj-lt"/>
                <a:ea typeface="+mj-ea"/>
                <a:cs typeface="+mj-cs"/>
              </a:rPr>
              <a:t>L’indice EEXI </a:t>
            </a:r>
            <a:r>
              <a:rPr lang="it-IT" sz="1200" dirty="0" err="1">
                <a:solidFill>
                  <a:schemeClr val="tx1">
                    <a:lumMod val="65000"/>
                    <a:lumOff val="35000"/>
                  </a:schemeClr>
                </a:solidFill>
                <a:latin typeface="+mj-lt"/>
                <a:ea typeface="+mj-ea"/>
                <a:cs typeface="+mj-cs"/>
              </a:rPr>
              <a:t>andra’</a:t>
            </a:r>
            <a:r>
              <a:rPr lang="it-IT" sz="1200" dirty="0">
                <a:solidFill>
                  <a:schemeClr val="tx1">
                    <a:lumMod val="65000"/>
                    <a:lumOff val="35000"/>
                  </a:schemeClr>
                </a:solidFill>
                <a:latin typeface="+mj-lt"/>
                <a:ea typeface="+mj-ea"/>
                <a:cs typeface="+mj-cs"/>
              </a:rPr>
              <a:t> ad aggiungersi alle vigenti normative EEDI che attualmente sono nella fase II e, a partire dal 2025, si </a:t>
            </a:r>
            <a:r>
              <a:rPr lang="it-IT" sz="1200" dirty="0" err="1">
                <a:solidFill>
                  <a:schemeClr val="tx1">
                    <a:lumMod val="65000"/>
                    <a:lumOff val="35000"/>
                  </a:schemeClr>
                </a:solidFill>
                <a:latin typeface="+mj-lt"/>
                <a:ea typeface="+mj-ea"/>
                <a:cs typeface="+mj-cs"/>
              </a:rPr>
              <a:t>entrera’</a:t>
            </a:r>
            <a:r>
              <a:rPr lang="it-IT" sz="1200" dirty="0">
                <a:solidFill>
                  <a:schemeClr val="tx1">
                    <a:lumMod val="65000"/>
                    <a:lumOff val="35000"/>
                  </a:schemeClr>
                </a:solidFill>
                <a:latin typeface="+mj-lt"/>
                <a:ea typeface="+mj-ea"/>
                <a:cs typeface="+mj-cs"/>
              </a:rPr>
              <a:t> nella fase III.</a:t>
            </a:r>
          </a:p>
          <a:p>
            <a:pPr marL="533387" lvl="1" indent="0" algn="just">
              <a:buNone/>
            </a:pPr>
            <a:r>
              <a:rPr lang="it-IT" sz="1200" dirty="0">
                <a:solidFill>
                  <a:schemeClr val="tx1">
                    <a:lumMod val="65000"/>
                    <a:lumOff val="35000"/>
                  </a:schemeClr>
                </a:solidFill>
                <a:latin typeface="+mj-lt"/>
                <a:ea typeface="+mj-ea"/>
                <a:cs typeface="+mj-cs"/>
              </a:rPr>
              <a:t>Si tratta di un indice che impattano sul design delle navi, puntando ad una continua ottimizzazione tra forme di carena e potenze installate.</a:t>
            </a:r>
          </a:p>
          <a:p>
            <a:pPr marL="533387" lvl="1" indent="0" algn="just">
              <a:buNone/>
            </a:pPr>
            <a:endParaRPr lang="it-IT" sz="1200" dirty="0">
              <a:solidFill>
                <a:schemeClr val="tx1">
                  <a:lumMod val="65000"/>
                  <a:lumOff val="35000"/>
                </a:schemeClr>
              </a:solidFill>
              <a:latin typeface="+mj-lt"/>
              <a:ea typeface="+mj-ea"/>
              <a:cs typeface="+mj-cs"/>
            </a:endParaRPr>
          </a:p>
          <a:p>
            <a:pPr marL="533387" lvl="1" indent="0" algn="just">
              <a:buNone/>
            </a:pPr>
            <a:r>
              <a:rPr lang="it-IT" sz="1200" dirty="0">
                <a:solidFill>
                  <a:schemeClr val="tx1">
                    <a:lumMod val="65000"/>
                    <a:lumOff val="35000"/>
                  </a:schemeClr>
                </a:solidFill>
                <a:latin typeface="+mj-lt"/>
                <a:ea typeface="+mj-ea"/>
                <a:cs typeface="+mj-cs"/>
              </a:rPr>
              <a:t>Tale indice, riconducibile all’EEDI, </a:t>
            </a:r>
            <a:r>
              <a:rPr lang="it-IT" sz="1200" dirty="0" err="1">
                <a:solidFill>
                  <a:schemeClr val="tx1">
                    <a:lumMod val="65000"/>
                    <a:lumOff val="35000"/>
                  </a:schemeClr>
                </a:solidFill>
                <a:latin typeface="+mj-lt"/>
                <a:ea typeface="+mj-ea"/>
                <a:cs typeface="+mj-cs"/>
              </a:rPr>
              <a:t>e’</a:t>
            </a:r>
            <a:r>
              <a:rPr lang="it-IT" sz="1200" dirty="0">
                <a:solidFill>
                  <a:schemeClr val="tx1">
                    <a:lumMod val="65000"/>
                    <a:lumOff val="35000"/>
                  </a:schemeClr>
                </a:solidFill>
                <a:latin typeface="+mj-lt"/>
                <a:ea typeface="+mj-ea"/>
                <a:cs typeface="+mj-cs"/>
              </a:rPr>
              <a:t> direttamente correlato a pochi ma importanti parametri.</a:t>
            </a:r>
          </a:p>
          <a:p>
            <a:pPr marL="533387" lvl="1" indent="0" algn="just">
              <a:buNone/>
            </a:pPr>
            <a:r>
              <a:rPr lang="it-IT" sz="1200" dirty="0">
                <a:solidFill>
                  <a:schemeClr val="tx1">
                    <a:lumMod val="65000"/>
                    <a:lumOff val="35000"/>
                  </a:schemeClr>
                </a:solidFill>
                <a:latin typeface="+mj-lt"/>
                <a:ea typeface="+mj-ea"/>
                <a:cs typeface="+mj-cs"/>
              </a:rPr>
              <a:t>E’ un indice legato al design ed al progetto nave, infatti </a:t>
            </a:r>
            <a:r>
              <a:rPr lang="it-IT" sz="1200" dirty="0" err="1">
                <a:solidFill>
                  <a:schemeClr val="tx1">
                    <a:lumMod val="65000"/>
                    <a:lumOff val="35000"/>
                  </a:schemeClr>
                </a:solidFill>
                <a:latin typeface="+mj-lt"/>
                <a:ea typeface="+mj-ea"/>
                <a:cs typeface="+mj-cs"/>
              </a:rPr>
              <a:t>e’</a:t>
            </a:r>
            <a:r>
              <a:rPr lang="it-IT" sz="1200" dirty="0">
                <a:solidFill>
                  <a:schemeClr val="tx1">
                    <a:lumMod val="65000"/>
                    <a:lumOff val="35000"/>
                  </a:schemeClr>
                </a:solidFill>
                <a:latin typeface="+mj-lt"/>
                <a:ea typeface="+mj-ea"/>
                <a:cs typeface="+mj-cs"/>
              </a:rPr>
              <a:t> funzione principalmente di:</a:t>
            </a:r>
          </a:p>
          <a:p>
            <a:pPr marL="819137" lvl="1" indent="-285750" algn="just"/>
            <a:r>
              <a:rPr lang="it-IT" sz="1200" dirty="0" err="1">
                <a:solidFill>
                  <a:schemeClr val="tx1">
                    <a:lumMod val="65000"/>
                    <a:lumOff val="35000"/>
                  </a:schemeClr>
                </a:solidFill>
                <a:latin typeface="+mj-lt"/>
                <a:ea typeface="+mj-ea"/>
                <a:cs typeface="+mj-cs"/>
              </a:rPr>
              <a:t>velocita’</a:t>
            </a:r>
            <a:r>
              <a:rPr lang="it-IT" sz="1200" dirty="0">
                <a:solidFill>
                  <a:schemeClr val="tx1">
                    <a:lumMod val="65000"/>
                    <a:lumOff val="35000"/>
                  </a:schemeClr>
                </a:solidFill>
                <a:latin typeface="+mj-lt"/>
                <a:ea typeface="+mj-ea"/>
                <a:cs typeface="+mj-cs"/>
              </a:rPr>
              <a:t> della nave;</a:t>
            </a:r>
          </a:p>
          <a:p>
            <a:pPr marL="819137" lvl="1" indent="-285750" algn="just"/>
            <a:r>
              <a:rPr lang="it-IT" sz="1200" dirty="0">
                <a:solidFill>
                  <a:schemeClr val="tx1">
                    <a:lumMod val="65000"/>
                    <a:lumOff val="35000"/>
                  </a:schemeClr>
                </a:solidFill>
                <a:latin typeface="+mj-lt"/>
                <a:ea typeface="+mj-ea"/>
                <a:cs typeface="+mj-cs"/>
              </a:rPr>
              <a:t>potenza installata a bordo;</a:t>
            </a:r>
          </a:p>
          <a:p>
            <a:pPr marL="819137" lvl="1" indent="-285750" algn="just"/>
            <a:r>
              <a:rPr lang="it-IT" sz="1200" dirty="0">
                <a:solidFill>
                  <a:schemeClr val="tx1">
                    <a:lumMod val="65000"/>
                    <a:lumOff val="35000"/>
                  </a:schemeClr>
                </a:solidFill>
                <a:latin typeface="+mj-lt"/>
                <a:ea typeface="+mj-ea"/>
                <a:cs typeface="+mj-cs"/>
              </a:rPr>
              <a:t>Portata Lorda (DWT).</a:t>
            </a:r>
          </a:p>
          <a:p>
            <a:pPr marL="819137" lvl="1" indent="-285750" algn="just"/>
            <a:endParaRPr lang="it-IT" sz="1200" dirty="0">
              <a:solidFill>
                <a:schemeClr val="tx1">
                  <a:lumMod val="65000"/>
                  <a:lumOff val="35000"/>
                </a:schemeClr>
              </a:solidFill>
              <a:latin typeface="+mj-lt"/>
              <a:ea typeface="+mj-ea"/>
              <a:cs typeface="+mj-cs"/>
            </a:endParaRPr>
          </a:p>
          <a:p>
            <a:pPr marL="533387" lvl="1" indent="0" algn="just">
              <a:buNone/>
            </a:pPr>
            <a:r>
              <a:rPr lang="it-IT" sz="1200" dirty="0">
                <a:solidFill>
                  <a:schemeClr val="tx1">
                    <a:lumMod val="65000"/>
                    <a:lumOff val="35000"/>
                  </a:schemeClr>
                </a:solidFill>
                <a:latin typeface="+mj-lt"/>
                <a:ea typeface="+mj-ea"/>
                <a:cs typeface="+mj-cs"/>
              </a:rPr>
              <a:t>Tali parametri influenzano l’EEXI in maniera significativa ed i modi per raggiungere la compliance con tale normativa sono diversi, ma il </a:t>
            </a:r>
            <a:r>
              <a:rPr lang="it-IT" sz="1200" dirty="0" err="1">
                <a:solidFill>
                  <a:schemeClr val="tx1">
                    <a:lumMod val="65000"/>
                    <a:lumOff val="35000"/>
                  </a:schemeClr>
                </a:solidFill>
                <a:latin typeface="+mj-lt"/>
                <a:ea typeface="+mj-ea"/>
                <a:cs typeface="+mj-cs"/>
              </a:rPr>
              <a:t>piu’</a:t>
            </a:r>
            <a:r>
              <a:rPr lang="it-IT" sz="1200" dirty="0">
                <a:solidFill>
                  <a:schemeClr val="tx1">
                    <a:lumMod val="65000"/>
                    <a:lumOff val="35000"/>
                  </a:schemeClr>
                </a:solidFill>
                <a:latin typeface="+mj-lt"/>
                <a:ea typeface="+mj-ea"/>
                <a:cs typeface="+mj-cs"/>
              </a:rPr>
              <a:t> comune </a:t>
            </a:r>
            <a:r>
              <a:rPr lang="it-IT" sz="1200" dirty="0" err="1">
                <a:solidFill>
                  <a:schemeClr val="tx1">
                    <a:lumMod val="65000"/>
                    <a:lumOff val="35000"/>
                  </a:schemeClr>
                </a:solidFill>
                <a:latin typeface="+mj-lt"/>
                <a:ea typeface="+mj-ea"/>
                <a:cs typeface="+mj-cs"/>
              </a:rPr>
              <a:t>e’</a:t>
            </a:r>
            <a:r>
              <a:rPr lang="it-IT" sz="1200" dirty="0">
                <a:solidFill>
                  <a:schemeClr val="tx1">
                    <a:lumMod val="65000"/>
                    <a:lumOff val="35000"/>
                  </a:schemeClr>
                </a:solidFill>
                <a:latin typeface="+mj-lt"/>
                <a:ea typeface="+mj-ea"/>
                <a:cs typeface="+mj-cs"/>
              </a:rPr>
              <a:t> limitare la </a:t>
            </a:r>
            <a:r>
              <a:rPr lang="it-IT" sz="1200" dirty="0" err="1">
                <a:solidFill>
                  <a:schemeClr val="tx1">
                    <a:lumMod val="65000"/>
                    <a:lumOff val="35000"/>
                  </a:schemeClr>
                </a:solidFill>
                <a:latin typeface="+mj-lt"/>
                <a:ea typeface="+mj-ea"/>
                <a:cs typeface="+mj-cs"/>
              </a:rPr>
              <a:t>velocita’</a:t>
            </a:r>
            <a:r>
              <a:rPr lang="it-IT" sz="1200" dirty="0">
                <a:solidFill>
                  <a:schemeClr val="tx1">
                    <a:lumMod val="65000"/>
                    <a:lumOff val="35000"/>
                  </a:schemeClr>
                </a:solidFill>
                <a:latin typeface="+mj-lt"/>
                <a:ea typeface="+mj-ea"/>
                <a:cs typeface="+mj-cs"/>
              </a:rPr>
              <a:t> di crociera.</a:t>
            </a:r>
          </a:p>
          <a:p>
            <a:pPr marL="533387" lvl="1" indent="0" algn="just">
              <a:buNone/>
            </a:pPr>
            <a:endParaRPr lang="it-IT" sz="1200" dirty="0">
              <a:solidFill>
                <a:schemeClr val="tx1">
                  <a:lumMod val="65000"/>
                  <a:lumOff val="35000"/>
                </a:schemeClr>
              </a:solidFill>
              <a:latin typeface="+mj-lt"/>
              <a:ea typeface="+mj-ea"/>
              <a:cs typeface="+mj-cs"/>
            </a:endParaRPr>
          </a:p>
          <a:p>
            <a:pPr marL="533387" lvl="1" indent="0" algn="just">
              <a:buNone/>
            </a:pPr>
            <a:r>
              <a:rPr lang="it-IT" sz="1200" dirty="0" err="1">
                <a:solidFill>
                  <a:schemeClr val="tx1">
                    <a:lumMod val="65000"/>
                    <a:lumOff val="35000"/>
                  </a:schemeClr>
                </a:solidFill>
                <a:latin typeface="+mj-lt"/>
                <a:ea typeface="+mj-ea"/>
                <a:cs typeface="+mj-cs"/>
              </a:rPr>
              <a:t>Cio’</a:t>
            </a:r>
            <a:r>
              <a:rPr lang="it-IT" sz="1200" dirty="0">
                <a:solidFill>
                  <a:schemeClr val="tx1">
                    <a:lumMod val="65000"/>
                    <a:lumOff val="35000"/>
                  </a:schemeClr>
                </a:solidFill>
                <a:latin typeface="+mj-lt"/>
                <a:ea typeface="+mj-ea"/>
                <a:cs typeface="+mj-cs"/>
              </a:rPr>
              <a:t> a cui stiamo assistendo </a:t>
            </a:r>
            <a:r>
              <a:rPr lang="it-IT" sz="1200" dirty="0" err="1">
                <a:solidFill>
                  <a:schemeClr val="tx1">
                    <a:lumMod val="65000"/>
                    <a:lumOff val="35000"/>
                  </a:schemeClr>
                </a:solidFill>
                <a:latin typeface="+mj-lt"/>
                <a:ea typeface="+mj-ea"/>
                <a:cs typeface="+mj-cs"/>
              </a:rPr>
              <a:t>e’</a:t>
            </a:r>
            <a:r>
              <a:rPr lang="it-IT" sz="1200" dirty="0">
                <a:solidFill>
                  <a:schemeClr val="tx1">
                    <a:lumMod val="65000"/>
                    <a:lumOff val="35000"/>
                  </a:schemeClr>
                </a:solidFill>
                <a:latin typeface="+mj-lt"/>
                <a:ea typeface="+mj-ea"/>
                <a:cs typeface="+mj-cs"/>
              </a:rPr>
              <a:t> un progressivo rallentamento della flotta mondiale per ottemperare alla normativa IMO e quindi limitare le emissioni nocive.</a:t>
            </a:r>
          </a:p>
          <a:p>
            <a:pPr marL="533387" lvl="1" indent="0" algn="just">
              <a:buNone/>
            </a:pPr>
            <a:r>
              <a:rPr lang="it-IT" sz="1200" dirty="0">
                <a:solidFill>
                  <a:schemeClr val="tx1">
                    <a:lumMod val="65000"/>
                    <a:lumOff val="35000"/>
                  </a:schemeClr>
                </a:solidFill>
                <a:latin typeface="+mj-lt"/>
                <a:ea typeface="+mj-ea"/>
                <a:cs typeface="+mj-cs"/>
              </a:rPr>
              <a:t>Minor </a:t>
            </a:r>
            <a:r>
              <a:rPr lang="it-IT" sz="1200" dirty="0" err="1">
                <a:solidFill>
                  <a:schemeClr val="tx1">
                    <a:lumMod val="65000"/>
                    <a:lumOff val="35000"/>
                  </a:schemeClr>
                </a:solidFill>
                <a:latin typeface="+mj-lt"/>
                <a:ea typeface="+mj-ea"/>
                <a:cs typeface="+mj-cs"/>
              </a:rPr>
              <a:t>velocita’</a:t>
            </a:r>
            <a:r>
              <a:rPr lang="it-IT" sz="1200" dirty="0">
                <a:solidFill>
                  <a:schemeClr val="tx1">
                    <a:lumMod val="65000"/>
                    <a:lumOff val="35000"/>
                  </a:schemeClr>
                </a:solidFill>
                <a:latin typeface="+mj-lt"/>
                <a:ea typeface="+mj-ea"/>
                <a:cs typeface="+mj-cs"/>
              </a:rPr>
              <a:t>: minor consumo di </a:t>
            </a:r>
            <a:r>
              <a:rPr lang="it-IT" sz="1200" dirty="0" err="1">
                <a:solidFill>
                  <a:schemeClr val="tx1">
                    <a:lumMod val="65000"/>
                    <a:lumOff val="35000"/>
                  </a:schemeClr>
                </a:solidFill>
                <a:latin typeface="+mj-lt"/>
                <a:ea typeface="+mj-ea"/>
                <a:cs typeface="+mj-cs"/>
              </a:rPr>
              <a:t>Fuel</a:t>
            </a:r>
            <a:r>
              <a:rPr lang="it-IT" sz="1200" dirty="0">
                <a:solidFill>
                  <a:schemeClr val="tx1">
                    <a:lumMod val="65000"/>
                    <a:lumOff val="35000"/>
                  </a:schemeClr>
                </a:solidFill>
                <a:latin typeface="+mj-lt"/>
                <a:ea typeface="+mj-ea"/>
                <a:cs typeface="+mj-cs"/>
              </a:rPr>
              <a:t>, minori emissioni. Il goal </a:t>
            </a:r>
            <a:r>
              <a:rPr lang="it-IT" sz="1200" dirty="0" err="1">
                <a:solidFill>
                  <a:schemeClr val="tx1">
                    <a:lumMod val="65000"/>
                    <a:lumOff val="35000"/>
                  </a:schemeClr>
                </a:solidFill>
                <a:latin typeface="+mj-lt"/>
                <a:ea typeface="+mj-ea"/>
                <a:cs typeface="+mj-cs"/>
              </a:rPr>
              <a:t>e’</a:t>
            </a:r>
            <a:r>
              <a:rPr lang="it-IT" sz="1200" dirty="0">
                <a:solidFill>
                  <a:schemeClr val="tx1">
                    <a:lumMod val="65000"/>
                    <a:lumOff val="35000"/>
                  </a:schemeClr>
                </a:solidFill>
                <a:latin typeface="+mj-lt"/>
                <a:ea typeface="+mj-ea"/>
                <a:cs typeface="+mj-cs"/>
              </a:rPr>
              <a:t> quello di limitare le emissioni nocive che contribuiscono al cambiamento climatico.</a:t>
            </a:r>
          </a:p>
          <a:p>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17</a:t>
            </a:fld>
            <a:endParaRPr lang="en-NL"/>
          </a:p>
        </p:txBody>
      </p:sp>
    </p:spTree>
    <p:extLst>
      <p:ext uri="{BB962C8B-B14F-4D97-AF65-F5344CB8AC3E}">
        <p14:creationId xmlns:p14="http://schemas.microsoft.com/office/powerpoint/2010/main" val="260662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18</a:t>
            </a:fld>
            <a:endParaRPr lang="en-NL"/>
          </a:p>
        </p:txBody>
      </p:sp>
    </p:spTree>
    <p:extLst>
      <p:ext uri="{BB962C8B-B14F-4D97-AF65-F5344CB8AC3E}">
        <p14:creationId xmlns:p14="http://schemas.microsoft.com/office/powerpoint/2010/main" val="184077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013" lvl="0"/>
            <a:endParaRPr lang="en-US">
              <a:solidFill>
                <a:srgbClr val="4C4E4E"/>
              </a:solidFill>
            </a:endParaRPr>
          </a:p>
          <a:p>
            <a:pPr marL="0" indent="0">
              <a:buNone/>
            </a:pPr>
            <a:endParaRPr lang="it-IT"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5F741E-0ADD-4DAF-AEE9-C117187D33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4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Copia</a:t>
            </a:r>
            <a:r>
              <a:rPr lang="en-US" dirty="0"/>
              <a:t> Slide DNV</a:t>
            </a:r>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20</a:t>
            </a:fld>
            <a:endParaRPr lang="en-NL"/>
          </a:p>
        </p:txBody>
      </p:sp>
    </p:spTree>
    <p:extLst>
      <p:ext uri="{BB962C8B-B14F-4D97-AF65-F5344CB8AC3E}">
        <p14:creationId xmlns:p14="http://schemas.microsoft.com/office/powerpoint/2010/main" val="487253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Combustibili</a:t>
            </a:r>
            <a:r>
              <a:rPr lang="en-US" dirty="0"/>
              <a:t> </a:t>
            </a:r>
            <a:r>
              <a:rPr lang="en-US" dirty="0" err="1"/>
              <a:t>alternativi</a:t>
            </a:r>
            <a:r>
              <a:rPr lang="en-US" dirty="0"/>
              <a:t>, </a:t>
            </a:r>
            <a:r>
              <a:rPr lang="en-US" dirty="0" err="1"/>
              <a:t>navigabilita</a:t>
            </a:r>
            <a:r>
              <a:rPr lang="en-US" dirty="0"/>
              <a:t>’ in </a:t>
            </a:r>
            <a:r>
              <a:rPr lang="en-US" dirty="0" err="1"/>
              <a:t>aree</a:t>
            </a:r>
            <a:r>
              <a:rPr lang="en-US" dirty="0"/>
              <a:t> SECA – </a:t>
            </a:r>
            <a:r>
              <a:rPr lang="en-US" dirty="0" err="1"/>
              <a:t>utilizzare</a:t>
            </a:r>
            <a:r>
              <a:rPr lang="en-US" dirty="0"/>
              <a:t> </a:t>
            </a:r>
            <a:r>
              <a:rPr lang="en-US" dirty="0" err="1"/>
              <a:t>combistibili</a:t>
            </a:r>
            <a:r>
              <a:rPr lang="en-US" dirty="0"/>
              <a:t> </a:t>
            </a:r>
            <a:r>
              <a:rPr lang="en-US" dirty="0" err="1"/>
              <a:t>alternativi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533387" lvl="1" indent="0" algn="just">
              <a:buNone/>
            </a:pPr>
            <a:r>
              <a:rPr lang="it-IT" sz="1200" dirty="0">
                <a:solidFill>
                  <a:schemeClr val="tx1">
                    <a:lumMod val="65000"/>
                    <a:lumOff val="35000"/>
                  </a:schemeClr>
                </a:solidFill>
                <a:latin typeface="+mj-lt"/>
                <a:ea typeface="+mj-ea"/>
                <a:cs typeface="+mj-cs"/>
              </a:rPr>
              <a:t>le tecnologie che guideranno la transizione energetica nel lungo termine giocano un ruolo fondamentale, parliamo di:</a:t>
            </a:r>
          </a:p>
          <a:p>
            <a:pPr marL="819137" lvl="1" indent="-285750" algn="just">
              <a:buFontTx/>
              <a:buChar char="-"/>
            </a:pPr>
            <a:r>
              <a:rPr lang="it-IT" dirty="0" err="1">
                <a:solidFill>
                  <a:schemeClr val="tx1">
                    <a:lumMod val="65000"/>
                    <a:lumOff val="35000"/>
                  </a:schemeClr>
                </a:solidFill>
                <a:latin typeface="+mj-lt"/>
                <a:ea typeface="+mj-ea"/>
                <a:cs typeface="+mj-cs"/>
              </a:rPr>
              <a:t>Comubistibili</a:t>
            </a:r>
            <a:r>
              <a:rPr lang="it-IT" dirty="0">
                <a:solidFill>
                  <a:schemeClr val="tx1">
                    <a:lumMod val="65000"/>
                    <a:lumOff val="35000"/>
                  </a:schemeClr>
                </a:solidFill>
                <a:latin typeface="+mj-lt"/>
                <a:ea typeface="+mj-ea"/>
                <a:cs typeface="+mj-cs"/>
              </a:rPr>
              <a:t> Alternativi;</a:t>
            </a:r>
          </a:p>
          <a:p>
            <a:pPr marL="819137" lvl="1" indent="-285750" algn="just">
              <a:buFontTx/>
              <a:buChar char="-"/>
            </a:pPr>
            <a:r>
              <a:rPr lang="it-IT" sz="1200" dirty="0">
                <a:solidFill>
                  <a:schemeClr val="tx1">
                    <a:lumMod val="65000"/>
                    <a:lumOff val="35000"/>
                  </a:schemeClr>
                </a:solidFill>
                <a:latin typeface="+mj-lt"/>
                <a:ea typeface="+mj-ea"/>
                <a:cs typeface="+mj-cs"/>
              </a:rPr>
              <a:t>Batterie;</a:t>
            </a:r>
          </a:p>
          <a:p>
            <a:pPr marL="819137" lvl="1" indent="-285750" algn="just">
              <a:buFontTx/>
              <a:buChar char="-"/>
            </a:pPr>
            <a:r>
              <a:rPr lang="it-IT" dirty="0" err="1">
                <a:solidFill>
                  <a:schemeClr val="tx1">
                    <a:lumMod val="65000"/>
                    <a:lumOff val="35000"/>
                  </a:schemeClr>
                </a:solidFill>
                <a:latin typeface="+mj-lt"/>
                <a:ea typeface="+mj-ea"/>
                <a:cs typeface="+mj-cs"/>
              </a:rPr>
              <a:t>Fuel</a:t>
            </a:r>
            <a:r>
              <a:rPr lang="it-IT" dirty="0">
                <a:solidFill>
                  <a:schemeClr val="tx1">
                    <a:lumMod val="65000"/>
                    <a:lumOff val="35000"/>
                  </a:schemeClr>
                </a:solidFill>
                <a:latin typeface="+mj-lt"/>
                <a:ea typeface="+mj-ea"/>
                <a:cs typeface="+mj-cs"/>
              </a:rPr>
              <a:t> </a:t>
            </a:r>
            <a:r>
              <a:rPr lang="it-IT" dirty="0" err="1">
                <a:solidFill>
                  <a:schemeClr val="tx1">
                    <a:lumMod val="65000"/>
                    <a:lumOff val="35000"/>
                  </a:schemeClr>
                </a:solidFill>
                <a:latin typeface="+mj-lt"/>
                <a:ea typeface="+mj-ea"/>
                <a:cs typeface="+mj-cs"/>
              </a:rPr>
              <a:t>Cells</a:t>
            </a:r>
            <a:r>
              <a:rPr lang="it-IT" dirty="0">
                <a:solidFill>
                  <a:schemeClr val="tx1">
                    <a:lumMod val="65000"/>
                    <a:lumOff val="35000"/>
                  </a:schemeClr>
                </a:solidFill>
                <a:latin typeface="+mj-lt"/>
                <a:ea typeface="+mj-ea"/>
                <a:cs typeface="+mj-cs"/>
              </a:rPr>
              <a:t>;</a:t>
            </a:r>
          </a:p>
          <a:p>
            <a:pPr marL="533387" lvl="1" indent="0" algn="just">
              <a:buFontTx/>
              <a:buNone/>
            </a:pPr>
            <a:endParaRPr lang="it-IT" dirty="0">
              <a:solidFill>
                <a:schemeClr val="tx1">
                  <a:lumMod val="65000"/>
                  <a:lumOff val="35000"/>
                </a:schemeClr>
              </a:solidFill>
              <a:latin typeface="+mj-lt"/>
              <a:ea typeface="+mj-ea"/>
              <a:cs typeface="+mj-cs"/>
            </a:endParaRPr>
          </a:p>
          <a:p>
            <a:pPr marL="533387" lvl="1" algn="just"/>
            <a:r>
              <a:rPr lang="it-IT" sz="1200" dirty="0">
                <a:solidFill>
                  <a:schemeClr val="tx1">
                    <a:lumMod val="65000"/>
                    <a:lumOff val="35000"/>
                  </a:schemeClr>
                </a:solidFill>
                <a:latin typeface="+mj-lt"/>
                <a:ea typeface="+mj-ea"/>
                <a:cs typeface="+mj-cs"/>
              </a:rPr>
              <a:t>soprattutto per quanto riguarda I combustibili alternativi e “green”.</a:t>
            </a:r>
          </a:p>
          <a:p>
            <a:pPr marL="533387" lvl="1" indent="0" algn="just">
              <a:buNone/>
            </a:pPr>
            <a:r>
              <a:rPr lang="it-IT" sz="1200" dirty="0">
                <a:solidFill>
                  <a:schemeClr val="tx1">
                    <a:lumMod val="65000"/>
                    <a:lumOff val="35000"/>
                  </a:schemeClr>
                </a:solidFill>
                <a:latin typeface="+mj-lt"/>
                <a:ea typeface="+mj-ea"/>
                <a:cs typeface="+mj-cs"/>
              </a:rPr>
              <a:t>Al momento il 21.1 % della flotta mondiale, in </a:t>
            </a:r>
            <a:r>
              <a:rPr lang="it-IT" sz="1200" dirty="0" err="1">
                <a:solidFill>
                  <a:schemeClr val="tx1">
                    <a:lumMod val="65000"/>
                    <a:lumOff val="35000"/>
                  </a:schemeClr>
                </a:solidFill>
                <a:latin typeface="+mj-lt"/>
                <a:ea typeface="+mj-ea"/>
                <a:cs typeface="+mj-cs"/>
              </a:rPr>
              <a:t>orderbook</a:t>
            </a:r>
            <a:r>
              <a:rPr lang="it-IT" sz="1200" dirty="0">
                <a:solidFill>
                  <a:schemeClr val="tx1">
                    <a:lumMod val="65000"/>
                    <a:lumOff val="35000"/>
                  </a:schemeClr>
                </a:solidFill>
                <a:latin typeface="+mj-lt"/>
                <a:ea typeface="+mj-ea"/>
                <a:cs typeface="+mj-cs"/>
              </a:rPr>
              <a:t>, prevede navi con combustibili alternativi come Ammoniaca, Metanolo, Idrogeno.</a:t>
            </a:r>
          </a:p>
          <a:p>
            <a:pPr marL="533387" lvl="1" indent="0" algn="just">
              <a:buFontTx/>
              <a:buNone/>
            </a:pPr>
            <a:endParaRPr lang="it-IT" dirty="0">
              <a:solidFill>
                <a:schemeClr val="tx1">
                  <a:lumMod val="65000"/>
                  <a:lumOff val="35000"/>
                </a:schemeClr>
              </a:solidFill>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21</a:t>
            </a:fld>
            <a:endParaRPr lang="en-NL"/>
          </a:p>
        </p:txBody>
      </p:sp>
    </p:spTree>
    <p:extLst>
      <p:ext uri="{BB962C8B-B14F-4D97-AF65-F5344CB8AC3E}">
        <p14:creationId xmlns:p14="http://schemas.microsoft.com/office/powerpoint/2010/main" val="73939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L'iniziativa </a:t>
            </a:r>
            <a:r>
              <a:rPr lang="it-IT" dirty="0" err="1"/>
              <a:t>FuelEU</a:t>
            </a:r>
            <a:r>
              <a:rPr lang="it-IT" dirty="0"/>
              <a:t> Maritime intende promuovere l'uso di combustibili alternativi sostenibili nel trasporto marittimo e nei porti europei affrontando le seguenti questioni:</a:t>
            </a:r>
          </a:p>
          <a:p>
            <a:endParaRPr lang="it-IT" dirty="0"/>
          </a:p>
          <a:p>
            <a:pPr marL="285750" indent="-285750">
              <a:buFont typeface="Arial" panose="020B0604020202020204" pitchFamily="34" charset="0"/>
              <a:buChar char="•"/>
            </a:pPr>
            <a:r>
              <a:rPr lang="it-IT" dirty="0"/>
              <a:t>ostacoli al mercato che ne impediscono l'uso</a:t>
            </a:r>
          </a:p>
          <a:p>
            <a:pPr marL="285750" indent="-285750">
              <a:buFont typeface="Arial" panose="020B0604020202020204" pitchFamily="34" charset="0"/>
              <a:buChar char="•"/>
            </a:pPr>
            <a:r>
              <a:rPr lang="it-IT" dirty="0"/>
              <a:t>incertezza circa quali opzioni tecniche siano già pronte per la commercializzazione.</a:t>
            </a:r>
          </a:p>
          <a:p>
            <a:r>
              <a:rPr lang="it-IT" dirty="0"/>
              <a:t>L'iniziativa fa parte di un pacchetto volto ad allineare il settore all'obiettivo dell'UE di raggiungimento della neutralità climatica entro il 2050.</a:t>
            </a:r>
          </a:p>
          <a:p>
            <a:endParaRPr lang="it-IT" dirty="0"/>
          </a:p>
          <a:p>
            <a:r>
              <a:rPr lang="it-IT" dirty="0"/>
              <a:t>L'EU ETS opera secondo il principio del “Cap and Trade”. Viene fissata una quantità massima di emissioni da CO2 che può essere emessa dalle navi. </a:t>
            </a:r>
          </a:p>
          <a:p>
            <a:r>
              <a:rPr lang="it-IT" dirty="0"/>
              <a:t>Entro questo limite gli armatori possono acquistare o vendere «crediti» in base alle loro esigenze.</a:t>
            </a:r>
            <a:endParaRPr lang="en-NL" dirty="0"/>
          </a:p>
          <a:p>
            <a:endParaRPr lang="en-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22</a:t>
            </a:fld>
            <a:endParaRPr lang="en-NL"/>
          </a:p>
        </p:txBody>
      </p:sp>
    </p:spTree>
    <p:extLst>
      <p:ext uri="{BB962C8B-B14F-4D97-AF65-F5344CB8AC3E}">
        <p14:creationId xmlns:p14="http://schemas.microsoft.com/office/powerpoint/2010/main" val="3315374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23</a:t>
            </a:fld>
            <a:endParaRPr lang="en-NL"/>
          </a:p>
        </p:txBody>
      </p:sp>
    </p:spTree>
    <p:extLst>
      <p:ext uri="{BB962C8B-B14F-4D97-AF65-F5344CB8AC3E}">
        <p14:creationId xmlns:p14="http://schemas.microsoft.com/office/powerpoint/2010/main" val="213215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6</a:t>
            </a:fld>
            <a:endParaRPr lang="en-NL"/>
          </a:p>
        </p:txBody>
      </p:sp>
    </p:spTree>
    <p:extLst>
      <p:ext uri="{BB962C8B-B14F-4D97-AF65-F5344CB8AC3E}">
        <p14:creationId xmlns:p14="http://schemas.microsoft.com/office/powerpoint/2010/main" val="65042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Gli</a:t>
            </a:r>
            <a:r>
              <a:rPr lang="en-US" dirty="0"/>
              <a:t> </a:t>
            </a:r>
            <a:r>
              <a:rPr lang="en-US" dirty="0" err="1"/>
              <a:t>eventi</a:t>
            </a:r>
            <a:r>
              <a:rPr lang="en-US" dirty="0"/>
              <a:t> </a:t>
            </a:r>
            <a:r>
              <a:rPr lang="en-US" dirty="0" err="1"/>
              <a:t>estremi</a:t>
            </a:r>
            <a:r>
              <a:rPr lang="en-US" dirty="0"/>
              <a:t> </a:t>
            </a:r>
            <a:r>
              <a:rPr lang="en-US" dirty="0" err="1"/>
              <a:t>nel</a:t>
            </a:r>
            <a:r>
              <a:rPr lang="en-US" dirty="0"/>
              <a:t> mar </a:t>
            </a:r>
            <a:r>
              <a:rPr lang="en-US" dirty="0" err="1"/>
              <a:t>mediterraneo</a:t>
            </a:r>
            <a:r>
              <a:rPr lang="en-US" dirty="0"/>
              <a:t> </a:t>
            </a:r>
            <a:r>
              <a:rPr lang="en-US" dirty="0" err="1"/>
              <a:t>sono</a:t>
            </a:r>
            <a:r>
              <a:rPr lang="en-US" dirty="0"/>
              <a:t> sempre piu’ </a:t>
            </a:r>
            <a:r>
              <a:rPr lang="en-US" dirty="0" err="1"/>
              <a:t>frequenti</a:t>
            </a:r>
            <a:r>
              <a:rPr lang="en-US" dirty="0"/>
              <a:t> e a carattere </a:t>
            </a:r>
            <a:r>
              <a:rPr lang="en-US" dirty="0" err="1"/>
              <a:t>tropicale</a:t>
            </a:r>
            <a:r>
              <a:rPr lang="en-US" dirty="0"/>
              <a:t>, con </a:t>
            </a:r>
            <a:r>
              <a:rPr lang="en-US" dirty="0" err="1"/>
              <a:t>intesita</a:t>
            </a:r>
            <a:r>
              <a:rPr lang="en-US" dirty="0"/>
              <a:t>’ sempre Maggiore.</a:t>
            </a:r>
          </a:p>
          <a:p>
            <a:r>
              <a:rPr lang="en-US" dirty="0" err="1"/>
              <a:t>Nell’area</a:t>
            </a:r>
            <a:r>
              <a:rPr lang="en-US" dirty="0"/>
              <a:t> del mar </a:t>
            </a:r>
            <a:r>
              <a:rPr lang="en-US" dirty="0" err="1"/>
              <a:t>mediterraneo</a:t>
            </a:r>
            <a:r>
              <a:rPr lang="en-US" dirty="0"/>
              <a:t> da </a:t>
            </a:r>
            <a:r>
              <a:rPr lang="en-US" dirty="0" err="1"/>
              <a:t>inizio</a:t>
            </a:r>
            <a:r>
              <a:rPr lang="en-US" dirty="0"/>
              <a:t> 2022 </a:t>
            </a:r>
            <a:r>
              <a:rPr lang="en-US" dirty="0" err="1"/>
              <a:t>fino</a:t>
            </a:r>
            <a:r>
              <a:rPr lang="en-US" dirty="0"/>
              <a:t> ad </a:t>
            </a:r>
            <a:r>
              <a:rPr lang="en-US" dirty="0" err="1"/>
              <a:t>oggi</a:t>
            </a:r>
            <a:r>
              <a:rPr lang="en-US" dirty="0"/>
              <a:t> </a:t>
            </a:r>
            <a:r>
              <a:rPr lang="en-US" dirty="0" err="1"/>
              <a:t>sono</a:t>
            </a:r>
            <a:r>
              <a:rPr lang="en-US" dirty="0"/>
              <a:t> state </a:t>
            </a:r>
            <a:r>
              <a:rPr lang="en-US" dirty="0" err="1"/>
              <a:t>registrate</a:t>
            </a:r>
            <a:r>
              <a:rPr lang="en-US" dirty="0"/>
              <a:t> 22 </a:t>
            </a:r>
            <a:r>
              <a:rPr lang="en-US" dirty="0" err="1"/>
              <a:t>Depressioni</a:t>
            </a:r>
            <a:r>
              <a:rPr lang="en-US" dirty="0"/>
              <a:t> </a:t>
            </a:r>
            <a:r>
              <a:rPr lang="en-US" dirty="0" err="1"/>
              <a:t>temporalesche</a:t>
            </a:r>
            <a:r>
              <a:rPr lang="en-US" dirty="0"/>
              <a:t> di cui:</a:t>
            </a:r>
          </a:p>
          <a:p>
            <a:r>
              <a:rPr lang="en-US" dirty="0"/>
              <a:t>12 </a:t>
            </a:r>
            <a:r>
              <a:rPr lang="en-US" dirty="0" err="1"/>
              <a:t>tempeste</a:t>
            </a:r>
            <a:endParaRPr lang="en-US" dirty="0"/>
          </a:p>
          <a:p>
            <a:r>
              <a:rPr lang="en-US" dirty="0"/>
              <a:t>7 </a:t>
            </a:r>
            <a:r>
              <a:rPr lang="en-US" dirty="0" err="1"/>
              <a:t>uragani</a:t>
            </a:r>
            <a:endParaRPr lang="en-US" dirty="0"/>
          </a:p>
          <a:p>
            <a:r>
              <a:rPr lang="en-US" dirty="0"/>
              <a:t>2 </a:t>
            </a:r>
            <a:r>
              <a:rPr lang="en-US" dirty="0" err="1"/>
              <a:t>uragani</a:t>
            </a:r>
            <a:r>
              <a:rPr lang="en-US" dirty="0"/>
              <a:t> di </a:t>
            </a:r>
            <a:r>
              <a:rPr lang="en-US" dirty="0" err="1"/>
              <a:t>intensita</a:t>
            </a:r>
            <a:r>
              <a:rPr lang="en-US" dirty="0"/>
              <a:t>’ Maggiore</a:t>
            </a:r>
          </a:p>
          <a:p>
            <a:endParaRPr lang="en-US" dirty="0"/>
          </a:p>
          <a:p>
            <a:r>
              <a:rPr lang="en-US" dirty="0" err="1"/>
              <a:t>Dall’inizio</a:t>
            </a:r>
            <a:r>
              <a:rPr lang="en-US" dirty="0"/>
              <a:t> del 2022, </a:t>
            </a:r>
            <a:r>
              <a:rPr lang="en-US" dirty="0" err="1"/>
              <a:t>cioe</a:t>
            </a:r>
            <a:r>
              <a:rPr lang="en-US" dirty="0"/>
              <a:t>’ in 9 </a:t>
            </a:r>
            <a:r>
              <a:rPr lang="en-US" dirty="0" err="1"/>
              <a:t>mesi</a:t>
            </a:r>
            <a:r>
              <a:rPr lang="en-US" dirty="0"/>
              <a:t> </a:t>
            </a:r>
            <a:r>
              <a:rPr lang="en-US" dirty="0" err="1"/>
              <a:t>sono</a:t>
            </a:r>
            <a:r>
              <a:rPr lang="en-US" dirty="0"/>
              <a:t> </a:t>
            </a:r>
            <a:r>
              <a:rPr lang="en-US" dirty="0" err="1"/>
              <a:t>stati</a:t>
            </a:r>
            <a:r>
              <a:rPr lang="en-US" dirty="0"/>
              <a:t> </a:t>
            </a:r>
            <a:r>
              <a:rPr lang="en-US" dirty="0" err="1"/>
              <a:t>registrati</a:t>
            </a:r>
            <a:r>
              <a:rPr lang="en-US" dirty="0"/>
              <a:t> 22 </a:t>
            </a:r>
            <a:r>
              <a:rPr lang="en-US" dirty="0" err="1"/>
              <a:t>eventi</a:t>
            </a:r>
            <a:r>
              <a:rPr lang="en-US" dirty="0"/>
              <a:t> di </a:t>
            </a:r>
            <a:r>
              <a:rPr lang="en-US" dirty="0" err="1"/>
              <a:t>intensita</a:t>
            </a:r>
            <a:r>
              <a:rPr lang="en-US" dirty="0"/>
              <a:t>’ </a:t>
            </a:r>
            <a:r>
              <a:rPr lang="en-US" dirty="0" err="1"/>
              <a:t>fuori</a:t>
            </a:r>
            <a:r>
              <a:rPr lang="en-US" dirty="0"/>
              <a:t> dal </a:t>
            </a:r>
            <a:r>
              <a:rPr lang="en-US" dirty="0" err="1"/>
              <a:t>normale</a:t>
            </a:r>
            <a:r>
              <a:rPr lang="en-US" dirty="0"/>
              <a:t>. Piu’ di 2 </a:t>
            </a:r>
            <a:r>
              <a:rPr lang="en-US" dirty="0" err="1"/>
              <a:t>eventi</a:t>
            </a:r>
            <a:r>
              <a:rPr lang="en-US" dirty="0"/>
              <a:t> al mese </a:t>
            </a:r>
            <a:r>
              <a:rPr lang="en-US" dirty="0" err="1"/>
              <a:t>che</a:t>
            </a:r>
            <a:r>
              <a:rPr lang="en-US" dirty="0"/>
              <a:t> </a:t>
            </a:r>
            <a:r>
              <a:rPr lang="en-US" dirty="0" err="1"/>
              <a:t>hanno</a:t>
            </a:r>
            <a:r>
              <a:rPr lang="en-US" dirty="0"/>
              <a:t> </a:t>
            </a:r>
            <a:r>
              <a:rPr lang="en-US" dirty="0" err="1"/>
              <a:t>riversato</a:t>
            </a:r>
            <a:r>
              <a:rPr lang="en-US" dirty="0"/>
              <a:t> la </a:t>
            </a:r>
            <a:r>
              <a:rPr lang="en-US" dirty="0" err="1"/>
              <a:t>loro</a:t>
            </a:r>
            <a:r>
              <a:rPr lang="en-US" dirty="0"/>
              <a:t> </a:t>
            </a:r>
            <a:r>
              <a:rPr lang="en-US" dirty="0" err="1"/>
              <a:t>imponenza</a:t>
            </a:r>
            <a:r>
              <a:rPr lang="en-US" dirty="0"/>
              <a:t> </a:t>
            </a:r>
            <a:r>
              <a:rPr lang="en-US" dirty="0" err="1"/>
              <a:t>sull’Europa</a:t>
            </a:r>
            <a:r>
              <a:rPr lang="en-US" dirty="0"/>
              <a:t>.</a:t>
            </a:r>
          </a:p>
        </p:txBody>
      </p:sp>
      <p:sp>
        <p:nvSpPr>
          <p:cNvPr id="4" name="Slide Number Placeholder 3"/>
          <p:cNvSpPr>
            <a:spLocks noGrp="1"/>
          </p:cNvSpPr>
          <p:nvPr>
            <p:ph type="sldNum" sz="quarter" idx="5"/>
          </p:nvPr>
        </p:nvSpPr>
        <p:spPr/>
        <p:txBody>
          <a:bodyPr/>
          <a:lstStyle/>
          <a:p>
            <a:fld id="{191C6835-7178-404D-A824-E6A4FE45BDF5}" type="slidenum">
              <a:rPr lang="en-NL" smtClean="0"/>
              <a:t>7</a:t>
            </a:fld>
            <a:endParaRPr lang="en-NL"/>
          </a:p>
        </p:txBody>
      </p:sp>
    </p:spTree>
    <p:extLst>
      <p:ext uri="{BB962C8B-B14F-4D97-AF65-F5344CB8AC3E}">
        <p14:creationId xmlns:p14="http://schemas.microsoft.com/office/powerpoint/2010/main" val="103539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Gli</a:t>
            </a:r>
            <a:r>
              <a:rPr lang="en-US" dirty="0"/>
              <a:t> </a:t>
            </a:r>
            <a:r>
              <a:rPr lang="en-US" dirty="0" err="1"/>
              <a:t>eventi</a:t>
            </a:r>
            <a:r>
              <a:rPr lang="en-US" dirty="0"/>
              <a:t> </a:t>
            </a:r>
            <a:r>
              <a:rPr lang="en-US" dirty="0" err="1"/>
              <a:t>estremi</a:t>
            </a:r>
            <a:r>
              <a:rPr lang="en-US" dirty="0"/>
              <a:t> </a:t>
            </a:r>
            <a:r>
              <a:rPr lang="en-US" dirty="0" err="1"/>
              <a:t>nel</a:t>
            </a:r>
            <a:r>
              <a:rPr lang="en-US" dirty="0"/>
              <a:t> mar </a:t>
            </a:r>
            <a:r>
              <a:rPr lang="en-US" dirty="0" err="1"/>
              <a:t>mediterraneo</a:t>
            </a:r>
            <a:r>
              <a:rPr lang="en-US" dirty="0"/>
              <a:t> </a:t>
            </a:r>
            <a:r>
              <a:rPr lang="en-US" dirty="0" err="1"/>
              <a:t>sono</a:t>
            </a:r>
            <a:r>
              <a:rPr lang="en-US" dirty="0"/>
              <a:t> sempre piu’ </a:t>
            </a:r>
            <a:r>
              <a:rPr lang="en-US" dirty="0" err="1"/>
              <a:t>frequenti</a:t>
            </a:r>
            <a:r>
              <a:rPr lang="en-US" dirty="0"/>
              <a:t> e a carattere </a:t>
            </a:r>
            <a:r>
              <a:rPr lang="en-US" dirty="0" err="1"/>
              <a:t>tropicale</a:t>
            </a:r>
            <a:r>
              <a:rPr lang="en-US" dirty="0"/>
              <a:t>, con </a:t>
            </a:r>
            <a:r>
              <a:rPr lang="en-US" dirty="0" err="1"/>
              <a:t>intesita</a:t>
            </a:r>
            <a:r>
              <a:rPr lang="en-US" dirty="0"/>
              <a:t>’ sempre Maggiore.</a:t>
            </a:r>
          </a:p>
          <a:p>
            <a:r>
              <a:rPr lang="en-US" dirty="0" err="1"/>
              <a:t>Nell’area</a:t>
            </a:r>
            <a:r>
              <a:rPr lang="en-US" dirty="0"/>
              <a:t> del mar </a:t>
            </a:r>
            <a:r>
              <a:rPr lang="en-US" dirty="0" err="1"/>
              <a:t>mediterraneo</a:t>
            </a:r>
            <a:r>
              <a:rPr lang="en-US" dirty="0"/>
              <a:t> da </a:t>
            </a:r>
            <a:r>
              <a:rPr lang="en-US" dirty="0" err="1"/>
              <a:t>inizio</a:t>
            </a:r>
            <a:r>
              <a:rPr lang="en-US" dirty="0"/>
              <a:t> 2022 </a:t>
            </a:r>
            <a:r>
              <a:rPr lang="en-US" dirty="0" err="1"/>
              <a:t>fino</a:t>
            </a:r>
            <a:r>
              <a:rPr lang="en-US" dirty="0"/>
              <a:t> ad </a:t>
            </a:r>
            <a:r>
              <a:rPr lang="en-US" dirty="0" err="1"/>
              <a:t>oggi</a:t>
            </a:r>
            <a:r>
              <a:rPr lang="en-US" dirty="0"/>
              <a:t> </a:t>
            </a:r>
            <a:r>
              <a:rPr lang="en-US" dirty="0" err="1"/>
              <a:t>sono</a:t>
            </a:r>
            <a:r>
              <a:rPr lang="en-US" dirty="0"/>
              <a:t> state </a:t>
            </a:r>
            <a:r>
              <a:rPr lang="en-US" dirty="0" err="1"/>
              <a:t>registrate</a:t>
            </a:r>
            <a:r>
              <a:rPr lang="en-US" dirty="0"/>
              <a:t> 22 </a:t>
            </a:r>
            <a:r>
              <a:rPr lang="en-US" dirty="0" err="1"/>
              <a:t>Depressioni</a:t>
            </a:r>
            <a:r>
              <a:rPr lang="en-US" dirty="0"/>
              <a:t> </a:t>
            </a:r>
            <a:r>
              <a:rPr lang="en-US" dirty="0" err="1"/>
              <a:t>temporalesche</a:t>
            </a:r>
            <a:r>
              <a:rPr lang="en-US" dirty="0"/>
              <a:t> di cui:</a:t>
            </a:r>
          </a:p>
          <a:p>
            <a:r>
              <a:rPr lang="en-US" dirty="0"/>
              <a:t>12 </a:t>
            </a:r>
            <a:r>
              <a:rPr lang="en-US" dirty="0" err="1"/>
              <a:t>tempeste</a:t>
            </a:r>
            <a:endParaRPr lang="en-US" dirty="0"/>
          </a:p>
          <a:p>
            <a:r>
              <a:rPr lang="en-US" dirty="0"/>
              <a:t>7 </a:t>
            </a:r>
            <a:r>
              <a:rPr lang="en-US" dirty="0" err="1"/>
              <a:t>uragani</a:t>
            </a:r>
            <a:endParaRPr lang="en-US" dirty="0"/>
          </a:p>
          <a:p>
            <a:r>
              <a:rPr lang="en-US" dirty="0"/>
              <a:t>2 </a:t>
            </a:r>
            <a:r>
              <a:rPr lang="en-US" dirty="0" err="1"/>
              <a:t>uragani</a:t>
            </a:r>
            <a:r>
              <a:rPr lang="en-US" dirty="0"/>
              <a:t> di </a:t>
            </a:r>
            <a:r>
              <a:rPr lang="en-US" dirty="0" err="1"/>
              <a:t>intensita</a:t>
            </a:r>
            <a:r>
              <a:rPr lang="en-US" dirty="0"/>
              <a:t>’ Maggiore</a:t>
            </a:r>
          </a:p>
          <a:p>
            <a:endParaRPr lang="en-US" dirty="0"/>
          </a:p>
          <a:p>
            <a:r>
              <a:rPr lang="en-US" dirty="0" err="1"/>
              <a:t>Dall’inizio</a:t>
            </a:r>
            <a:r>
              <a:rPr lang="en-US" dirty="0"/>
              <a:t> del 2022, </a:t>
            </a:r>
            <a:r>
              <a:rPr lang="en-US" dirty="0" err="1"/>
              <a:t>cioe</a:t>
            </a:r>
            <a:r>
              <a:rPr lang="en-US" dirty="0"/>
              <a:t>’ in 9 </a:t>
            </a:r>
            <a:r>
              <a:rPr lang="en-US" dirty="0" err="1"/>
              <a:t>mesi</a:t>
            </a:r>
            <a:r>
              <a:rPr lang="en-US" dirty="0"/>
              <a:t> </a:t>
            </a:r>
            <a:r>
              <a:rPr lang="en-US" dirty="0" err="1"/>
              <a:t>sono</a:t>
            </a:r>
            <a:r>
              <a:rPr lang="en-US" dirty="0"/>
              <a:t> </a:t>
            </a:r>
            <a:r>
              <a:rPr lang="en-US" dirty="0" err="1"/>
              <a:t>stati</a:t>
            </a:r>
            <a:r>
              <a:rPr lang="en-US" dirty="0"/>
              <a:t> </a:t>
            </a:r>
            <a:r>
              <a:rPr lang="en-US" dirty="0" err="1"/>
              <a:t>registrati</a:t>
            </a:r>
            <a:r>
              <a:rPr lang="en-US" dirty="0"/>
              <a:t> 22 </a:t>
            </a:r>
            <a:r>
              <a:rPr lang="en-US" dirty="0" err="1"/>
              <a:t>eventi</a:t>
            </a:r>
            <a:r>
              <a:rPr lang="en-US" dirty="0"/>
              <a:t> di </a:t>
            </a:r>
            <a:r>
              <a:rPr lang="en-US" dirty="0" err="1"/>
              <a:t>intensita</a:t>
            </a:r>
            <a:r>
              <a:rPr lang="en-US" dirty="0"/>
              <a:t>’ </a:t>
            </a:r>
            <a:r>
              <a:rPr lang="en-US" dirty="0" err="1"/>
              <a:t>fuori</a:t>
            </a:r>
            <a:r>
              <a:rPr lang="en-US" dirty="0"/>
              <a:t> dal </a:t>
            </a:r>
            <a:r>
              <a:rPr lang="en-US" dirty="0" err="1"/>
              <a:t>normale</a:t>
            </a:r>
            <a:r>
              <a:rPr lang="en-US" dirty="0"/>
              <a:t>. Piu’ di 2 </a:t>
            </a:r>
            <a:r>
              <a:rPr lang="en-US" dirty="0" err="1"/>
              <a:t>eventi</a:t>
            </a:r>
            <a:r>
              <a:rPr lang="en-US" dirty="0"/>
              <a:t> al mese </a:t>
            </a:r>
            <a:r>
              <a:rPr lang="en-US" dirty="0" err="1"/>
              <a:t>che</a:t>
            </a:r>
            <a:r>
              <a:rPr lang="en-US" dirty="0"/>
              <a:t> </a:t>
            </a:r>
            <a:r>
              <a:rPr lang="en-US" dirty="0" err="1"/>
              <a:t>hanno</a:t>
            </a:r>
            <a:r>
              <a:rPr lang="en-US" dirty="0"/>
              <a:t> </a:t>
            </a:r>
            <a:r>
              <a:rPr lang="en-US" dirty="0" err="1"/>
              <a:t>riversato</a:t>
            </a:r>
            <a:r>
              <a:rPr lang="en-US" dirty="0"/>
              <a:t> la </a:t>
            </a:r>
            <a:r>
              <a:rPr lang="en-US" dirty="0" err="1"/>
              <a:t>loro</a:t>
            </a:r>
            <a:r>
              <a:rPr lang="en-US" dirty="0"/>
              <a:t> </a:t>
            </a:r>
            <a:r>
              <a:rPr lang="en-US" dirty="0" err="1"/>
              <a:t>imponenza</a:t>
            </a:r>
            <a:r>
              <a:rPr lang="en-US" dirty="0"/>
              <a:t> </a:t>
            </a:r>
            <a:r>
              <a:rPr lang="en-US" dirty="0" err="1"/>
              <a:t>sull’Europa</a:t>
            </a:r>
            <a:r>
              <a:rPr lang="en-US" dirty="0"/>
              <a:t>.</a:t>
            </a:r>
          </a:p>
        </p:txBody>
      </p:sp>
      <p:sp>
        <p:nvSpPr>
          <p:cNvPr id="4" name="Slide Number Placeholder 3"/>
          <p:cNvSpPr>
            <a:spLocks noGrp="1"/>
          </p:cNvSpPr>
          <p:nvPr>
            <p:ph type="sldNum" sz="quarter" idx="5"/>
          </p:nvPr>
        </p:nvSpPr>
        <p:spPr/>
        <p:txBody>
          <a:bodyPr/>
          <a:lstStyle/>
          <a:p>
            <a:fld id="{191C6835-7178-404D-A824-E6A4FE45BDF5}" type="slidenum">
              <a:rPr lang="en-NL" smtClean="0"/>
              <a:t>8</a:t>
            </a:fld>
            <a:endParaRPr lang="en-NL"/>
          </a:p>
        </p:txBody>
      </p:sp>
    </p:spTree>
    <p:extLst>
      <p:ext uri="{BB962C8B-B14F-4D97-AF65-F5344CB8AC3E}">
        <p14:creationId xmlns:p14="http://schemas.microsoft.com/office/powerpoint/2010/main" val="400250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L’aumento</a:t>
            </a:r>
            <a:r>
              <a:rPr lang="en-US" dirty="0"/>
              <a:t> </a:t>
            </a:r>
            <a:r>
              <a:rPr lang="en-US" dirty="0" err="1"/>
              <a:t>considerevole</a:t>
            </a:r>
            <a:r>
              <a:rPr lang="en-US" dirty="0"/>
              <a:t> </a:t>
            </a:r>
            <a:r>
              <a:rPr lang="en-US" dirty="0" err="1"/>
              <a:t>degli</a:t>
            </a:r>
            <a:r>
              <a:rPr lang="en-US" dirty="0"/>
              <a:t> </a:t>
            </a:r>
            <a:r>
              <a:rPr lang="en-US" dirty="0" err="1"/>
              <a:t>eventi</a:t>
            </a:r>
            <a:r>
              <a:rPr lang="en-US" dirty="0"/>
              <a:t> </a:t>
            </a:r>
            <a:r>
              <a:rPr lang="en-US" dirty="0" err="1"/>
              <a:t>climatici</a:t>
            </a:r>
            <a:r>
              <a:rPr lang="en-US" dirty="0"/>
              <a:t> </a:t>
            </a:r>
            <a:r>
              <a:rPr lang="en-US" dirty="0" err="1"/>
              <a:t>estremi</a:t>
            </a:r>
            <a:r>
              <a:rPr lang="en-US" dirty="0"/>
              <a:t> </a:t>
            </a:r>
            <a:r>
              <a:rPr lang="en-US" dirty="0" err="1"/>
              <a:t>degli</a:t>
            </a:r>
            <a:r>
              <a:rPr lang="en-US" dirty="0"/>
              <a:t> </a:t>
            </a:r>
            <a:r>
              <a:rPr lang="en-US" dirty="0" err="1"/>
              <a:t>ultimi</a:t>
            </a:r>
            <a:r>
              <a:rPr lang="en-US" dirty="0"/>
              <a:t> anni </a:t>
            </a:r>
            <a:r>
              <a:rPr lang="en-US" dirty="0" err="1"/>
              <a:t>vede</a:t>
            </a:r>
            <a:r>
              <a:rPr lang="en-US" dirty="0"/>
              <a:t> un </a:t>
            </a:r>
            <a:r>
              <a:rPr lang="en-US" dirty="0" err="1"/>
              <a:t>riscontro</a:t>
            </a:r>
            <a:r>
              <a:rPr lang="en-US" dirty="0"/>
              <a:t> </a:t>
            </a:r>
            <a:r>
              <a:rPr lang="en-US" dirty="0" err="1"/>
              <a:t>anche</a:t>
            </a:r>
            <a:r>
              <a:rPr lang="en-US" dirty="0"/>
              <a:t> </a:t>
            </a:r>
            <a:r>
              <a:rPr lang="en-US" dirty="0" err="1"/>
              <a:t>nei</a:t>
            </a:r>
            <a:r>
              <a:rPr lang="en-US" dirty="0"/>
              <a:t> </a:t>
            </a:r>
            <a:r>
              <a:rPr lang="en-US" dirty="0" err="1"/>
              <a:t>sinistri</a:t>
            </a:r>
            <a:r>
              <a:rPr lang="en-US" dirty="0"/>
              <a:t> </a:t>
            </a:r>
            <a:r>
              <a:rPr lang="en-US" dirty="0" err="1"/>
              <a:t>dovuti</a:t>
            </a:r>
            <a:r>
              <a:rPr lang="en-US" dirty="0"/>
              <a:t> a </a:t>
            </a:r>
            <a:r>
              <a:rPr lang="en-US" dirty="0" err="1"/>
              <a:t>condizioni</a:t>
            </a:r>
            <a:r>
              <a:rPr lang="en-US" dirty="0"/>
              <a:t> </a:t>
            </a:r>
            <a:r>
              <a:rPr lang="en-US" dirty="0" err="1"/>
              <a:t>meteomarine</a:t>
            </a:r>
            <a:r>
              <a:rPr lang="en-US" dirty="0"/>
              <a:t> </a:t>
            </a:r>
            <a:r>
              <a:rPr lang="en-US" dirty="0" err="1"/>
              <a:t>estreme</a:t>
            </a:r>
            <a:r>
              <a:rPr lang="en-US" dirty="0"/>
              <a:t>.</a:t>
            </a:r>
          </a:p>
          <a:p>
            <a:r>
              <a:rPr lang="en-US" dirty="0"/>
              <a:t>E’ </a:t>
            </a:r>
            <a:r>
              <a:rPr lang="en-US" dirty="0" err="1"/>
              <a:t>riportata</a:t>
            </a:r>
            <a:r>
              <a:rPr lang="en-US" dirty="0"/>
              <a:t> </a:t>
            </a:r>
            <a:r>
              <a:rPr lang="en-US" dirty="0" err="1"/>
              <a:t>una</a:t>
            </a:r>
            <a:r>
              <a:rPr lang="en-US" dirty="0"/>
              <a:t> </a:t>
            </a:r>
            <a:r>
              <a:rPr lang="en-US" dirty="0" err="1"/>
              <a:t>statistica</a:t>
            </a:r>
            <a:r>
              <a:rPr lang="en-US" dirty="0"/>
              <a:t> </a:t>
            </a:r>
            <a:r>
              <a:rPr lang="en-US" dirty="0" err="1"/>
              <a:t>che</a:t>
            </a:r>
            <a:r>
              <a:rPr lang="en-US" dirty="0"/>
              <a:t> </a:t>
            </a:r>
            <a:r>
              <a:rPr lang="en-US" dirty="0" err="1"/>
              <a:t>evidenzia</a:t>
            </a:r>
            <a:r>
              <a:rPr lang="en-US" dirty="0"/>
              <a:t> I </a:t>
            </a:r>
            <a:r>
              <a:rPr lang="en-US" dirty="0" err="1"/>
              <a:t>fattori</a:t>
            </a:r>
            <a:r>
              <a:rPr lang="en-US" dirty="0"/>
              <a:t> </a:t>
            </a:r>
            <a:r>
              <a:rPr lang="en-US" dirty="0" err="1"/>
              <a:t>causali</a:t>
            </a:r>
            <a:r>
              <a:rPr lang="en-US" dirty="0"/>
              <a:t> </a:t>
            </a:r>
            <a:r>
              <a:rPr lang="en-US" dirty="0" err="1"/>
              <a:t>dei</a:t>
            </a:r>
            <a:r>
              <a:rPr lang="en-US" dirty="0"/>
              <a:t> </a:t>
            </a:r>
            <a:r>
              <a:rPr lang="en-US" dirty="0" err="1"/>
              <a:t>sinistri</a:t>
            </a:r>
            <a:r>
              <a:rPr lang="en-US" dirty="0"/>
              <a:t> </a:t>
            </a:r>
            <a:r>
              <a:rPr lang="en-US" dirty="0" err="1"/>
              <a:t>marittimi</a:t>
            </a:r>
            <a:r>
              <a:rPr lang="en-US" dirty="0"/>
              <a:t>, e’ </a:t>
            </a:r>
            <a:r>
              <a:rPr lang="en-US" dirty="0" err="1"/>
              <a:t>stato</a:t>
            </a:r>
            <a:r>
              <a:rPr lang="en-US" dirty="0"/>
              <a:t> </a:t>
            </a:r>
            <a:r>
              <a:rPr lang="en-US" dirty="0" err="1"/>
              <a:t>fatto</a:t>
            </a:r>
            <a:r>
              <a:rPr lang="en-US" dirty="0"/>
              <a:t> un confront </a:t>
            </a:r>
            <a:r>
              <a:rPr lang="en-US" dirty="0" err="1"/>
              <a:t>su</a:t>
            </a:r>
            <a:r>
              <a:rPr lang="en-US" dirty="0"/>
              <a:t> due </a:t>
            </a:r>
            <a:r>
              <a:rPr lang="en-US" dirty="0" err="1"/>
              <a:t>periodi</a:t>
            </a:r>
            <a:r>
              <a:rPr lang="en-US" dirty="0"/>
              <a:t>: 2010-2014 e 2015-2019.</a:t>
            </a:r>
          </a:p>
          <a:p>
            <a:r>
              <a:rPr lang="en-US" dirty="0"/>
              <a:t>Secondo </a:t>
            </a:r>
            <a:r>
              <a:rPr lang="en-US" dirty="0" err="1"/>
              <a:t>questa</a:t>
            </a:r>
            <a:r>
              <a:rPr lang="en-US" dirty="0"/>
              <a:t> </a:t>
            </a:r>
            <a:r>
              <a:rPr lang="en-US" dirty="0" err="1"/>
              <a:t>statistica</a:t>
            </a:r>
            <a:r>
              <a:rPr lang="en-US" dirty="0"/>
              <a:t>, I </a:t>
            </a:r>
            <a:r>
              <a:rPr lang="en-US" dirty="0" err="1"/>
              <a:t>sinistri</a:t>
            </a:r>
            <a:r>
              <a:rPr lang="en-US" dirty="0"/>
              <a:t> </a:t>
            </a:r>
            <a:r>
              <a:rPr lang="en-US" dirty="0" err="1"/>
              <a:t>marittimi</a:t>
            </a:r>
            <a:r>
              <a:rPr lang="en-US" dirty="0"/>
              <a:t> </a:t>
            </a:r>
            <a:r>
              <a:rPr lang="en-US" dirty="0" err="1"/>
              <a:t>dovuti</a:t>
            </a:r>
            <a:r>
              <a:rPr lang="en-US" dirty="0"/>
              <a:t> ad </a:t>
            </a:r>
            <a:r>
              <a:rPr lang="en-US" dirty="0" err="1"/>
              <a:t>eventi</a:t>
            </a:r>
            <a:r>
              <a:rPr lang="en-US" dirty="0"/>
              <a:t> </a:t>
            </a:r>
            <a:r>
              <a:rPr lang="en-US" dirty="0" err="1"/>
              <a:t>climatici</a:t>
            </a:r>
            <a:r>
              <a:rPr lang="en-US" dirty="0"/>
              <a:t> </a:t>
            </a:r>
            <a:r>
              <a:rPr lang="en-US" dirty="0" err="1"/>
              <a:t>estremi</a:t>
            </a:r>
            <a:r>
              <a:rPr lang="en-US" dirty="0"/>
              <a:t>, </a:t>
            </a:r>
            <a:r>
              <a:rPr lang="en-US" dirty="0" err="1"/>
              <a:t>negli</a:t>
            </a:r>
            <a:r>
              <a:rPr lang="en-US" dirty="0"/>
              <a:t> anni 2015-2019, </a:t>
            </a:r>
            <a:r>
              <a:rPr lang="en-US" dirty="0" err="1"/>
              <a:t>sono</a:t>
            </a:r>
            <a:r>
              <a:rPr lang="en-US" dirty="0"/>
              <a:t> </a:t>
            </a:r>
            <a:r>
              <a:rPr lang="en-US" dirty="0" err="1"/>
              <a:t>aumentati</a:t>
            </a:r>
            <a:r>
              <a:rPr lang="en-US" dirty="0"/>
              <a:t> </a:t>
            </a:r>
            <a:r>
              <a:rPr lang="en-US" dirty="0" err="1"/>
              <a:t>considerevolmente</a:t>
            </a:r>
            <a:r>
              <a:rPr lang="en-US" dirty="0"/>
              <a:t>.</a:t>
            </a:r>
          </a:p>
          <a:p>
            <a:r>
              <a:rPr lang="en-US" dirty="0"/>
              <a:t> </a:t>
            </a:r>
            <a:r>
              <a:rPr lang="en-US" dirty="0" err="1"/>
              <a:t>Infatti</a:t>
            </a:r>
            <a:r>
              <a:rPr lang="en-US" dirty="0"/>
              <a:t> </a:t>
            </a:r>
            <a:r>
              <a:rPr lang="en-US" dirty="0" err="1"/>
              <a:t>dai</a:t>
            </a:r>
            <a:r>
              <a:rPr lang="en-US" dirty="0"/>
              <a:t> </a:t>
            </a:r>
            <a:r>
              <a:rPr lang="en-US" dirty="0" err="1"/>
              <a:t>grafici</a:t>
            </a:r>
            <a:r>
              <a:rPr lang="en-US" dirty="0"/>
              <a:t> </a:t>
            </a:r>
            <a:r>
              <a:rPr lang="en-US" dirty="0" err="1"/>
              <a:t>vediamo</a:t>
            </a:r>
            <a:r>
              <a:rPr lang="en-US" dirty="0"/>
              <a:t> un 38% </a:t>
            </a:r>
            <a:r>
              <a:rPr lang="en-US" dirty="0" err="1"/>
              <a:t>dei</a:t>
            </a:r>
            <a:r>
              <a:rPr lang="en-US" dirty="0"/>
              <a:t> </a:t>
            </a:r>
            <a:r>
              <a:rPr lang="en-US" dirty="0" err="1"/>
              <a:t>sinistri</a:t>
            </a:r>
            <a:r>
              <a:rPr lang="en-US" dirty="0"/>
              <a:t> </a:t>
            </a:r>
            <a:r>
              <a:rPr lang="en-US" dirty="0" err="1"/>
              <a:t>totali</a:t>
            </a:r>
            <a:r>
              <a:rPr lang="en-US" dirty="0"/>
              <a:t>, a </a:t>
            </a:r>
            <a:r>
              <a:rPr lang="en-US" dirty="0" err="1"/>
              <a:t>fronte</a:t>
            </a:r>
            <a:r>
              <a:rPr lang="en-US" dirty="0"/>
              <a:t> del 19% </a:t>
            </a:r>
            <a:r>
              <a:rPr lang="en-US" dirty="0" err="1"/>
              <a:t>riscontrabile</a:t>
            </a:r>
            <a:r>
              <a:rPr lang="en-US" dirty="0"/>
              <a:t> </a:t>
            </a:r>
            <a:r>
              <a:rPr lang="en-US" dirty="0" err="1"/>
              <a:t>nel</a:t>
            </a:r>
            <a:r>
              <a:rPr lang="en-US" dirty="0"/>
              <a:t> 2010-2014.</a:t>
            </a:r>
          </a:p>
          <a:p>
            <a:endParaRPr lang="en-US" dirty="0"/>
          </a:p>
          <a:p>
            <a:r>
              <a:rPr lang="en-US" dirty="0"/>
              <a:t>Un </a:t>
            </a:r>
            <a:r>
              <a:rPr lang="en-US" dirty="0" err="1"/>
              <a:t>altro</a:t>
            </a:r>
            <a:r>
              <a:rPr lang="en-US" dirty="0"/>
              <a:t> </a:t>
            </a:r>
            <a:r>
              <a:rPr lang="en-US" dirty="0" err="1"/>
              <a:t>dato</a:t>
            </a:r>
            <a:r>
              <a:rPr lang="en-US" dirty="0"/>
              <a:t> e’ </a:t>
            </a:r>
            <a:r>
              <a:rPr lang="en-US" dirty="0" err="1"/>
              <a:t>evidente</a:t>
            </a:r>
            <a:r>
              <a:rPr lang="en-US" dirty="0"/>
              <a:t>: in termini di </a:t>
            </a:r>
            <a:r>
              <a:rPr lang="en-US" dirty="0" err="1"/>
              <a:t>sinistri</a:t>
            </a:r>
            <a:r>
              <a:rPr lang="en-US" dirty="0"/>
              <a:t> </a:t>
            </a:r>
            <a:r>
              <a:rPr lang="en-US" dirty="0" err="1"/>
              <a:t>nel</a:t>
            </a:r>
            <a:r>
              <a:rPr lang="en-US" dirty="0"/>
              <a:t> mondo </a:t>
            </a:r>
            <a:r>
              <a:rPr lang="en-US" dirty="0" err="1"/>
              <a:t>navale</a:t>
            </a:r>
            <a:r>
              <a:rPr lang="en-US" dirty="0"/>
              <a:t>, i </a:t>
            </a:r>
            <a:r>
              <a:rPr lang="en-US" dirty="0" err="1"/>
              <a:t>fattori</a:t>
            </a:r>
            <a:r>
              <a:rPr lang="en-US" dirty="0"/>
              <a:t> </a:t>
            </a:r>
            <a:r>
              <a:rPr lang="en-US" dirty="0" err="1"/>
              <a:t>climatici</a:t>
            </a:r>
            <a:r>
              <a:rPr lang="en-US" dirty="0"/>
              <a:t> ed </a:t>
            </a:r>
            <a:r>
              <a:rPr lang="en-US" dirty="0" err="1"/>
              <a:t>ambientali</a:t>
            </a:r>
            <a:r>
              <a:rPr lang="en-US" dirty="0"/>
              <a:t> </a:t>
            </a:r>
            <a:r>
              <a:rPr lang="en-US" dirty="0" err="1"/>
              <a:t>sono</a:t>
            </a:r>
            <a:r>
              <a:rPr lang="en-US" dirty="0"/>
              <a:t> secondi solo al </a:t>
            </a:r>
            <a:r>
              <a:rPr lang="en-US" dirty="0" err="1"/>
              <a:t>fattore</a:t>
            </a:r>
            <a:r>
              <a:rPr lang="en-US" dirty="0"/>
              <a:t> </a:t>
            </a:r>
            <a:r>
              <a:rPr lang="en-US" dirty="0" err="1"/>
              <a:t>umano</a:t>
            </a:r>
            <a:r>
              <a:rPr lang="en-US" dirty="0"/>
              <a:t>.</a:t>
            </a:r>
          </a:p>
          <a:p>
            <a:endParaRPr lang="en-US" dirty="0"/>
          </a:p>
          <a:p>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9</a:t>
            </a:fld>
            <a:endParaRPr lang="en-NL"/>
          </a:p>
        </p:txBody>
      </p:sp>
    </p:spTree>
    <p:extLst>
      <p:ext uri="{BB962C8B-B14F-4D97-AF65-F5344CB8AC3E}">
        <p14:creationId xmlns:p14="http://schemas.microsoft.com/office/powerpoint/2010/main" val="399626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it-IT" dirty="0">
                <a:solidFill>
                  <a:schemeClr val="tx1">
                    <a:lumMod val="65000"/>
                    <a:lumOff val="35000"/>
                  </a:schemeClr>
                </a:solidFill>
              </a:rPr>
              <a:t>Nasce quindi l’esigenza di regolare le emissioni nocive.</a:t>
            </a:r>
          </a:p>
          <a:p>
            <a:r>
              <a:rPr lang="it-IT" dirty="0">
                <a:solidFill>
                  <a:schemeClr val="tx1">
                    <a:lumMod val="65000"/>
                    <a:lumOff val="35000"/>
                  </a:schemeClr>
                </a:solidFill>
              </a:rPr>
              <a:t>Nel 2016 </a:t>
            </a:r>
            <a:r>
              <a:rPr lang="it-IT" dirty="0" err="1">
                <a:solidFill>
                  <a:schemeClr val="tx1">
                    <a:lumMod val="65000"/>
                    <a:lumOff val="35000"/>
                  </a:schemeClr>
                </a:solidFill>
              </a:rPr>
              <a:t>e’</a:t>
            </a:r>
            <a:r>
              <a:rPr lang="it-IT" dirty="0">
                <a:solidFill>
                  <a:schemeClr val="tx1">
                    <a:lumMod val="65000"/>
                    <a:lumOff val="35000"/>
                  </a:schemeClr>
                </a:solidFill>
              </a:rPr>
              <a:t> stato stipulato </a:t>
            </a:r>
            <a:r>
              <a:rPr lang="it-IT" dirty="0">
                <a:solidFill>
                  <a:schemeClr val="accent5"/>
                </a:solidFill>
              </a:rPr>
              <a:t>l’Accordo di Parigi,</a:t>
            </a:r>
            <a:r>
              <a:rPr lang="it-IT" dirty="0">
                <a:solidFill>
                  <a:schemeClr val="tx1">
                    <a:lumMod val="65000"/>
                    <a:lumOff val="35000"/>
                  </a:schemeClr>
                </a:solidFill>
              </a:rPr>
              <a:t> 196 stati hanno firmato un accordo per </a:t>
            </a:r>
            <a:r>
              <a:rPr lang="it-IT" dirty="0">
                <a:solidFill>
                  <a:schemeClr val="accent5"/>
                </a:solidFill>
              </a:rPr>
              <a:t>limitare il riscaldamento globale </a:t>
            </a:r>
            <a:r>
              <a:rPr lang="it-IT" dirty="0">
                <a:solidFill>
                  <a:schemeClr val="tx1">
                    <a:lumMod val="65000"/>
                    <a:lumOff val="35000"/>
                  </a:schemeClr>
                </a:solidFill>
              </a:rPr>
              <a:t>a </a:t>
            </a:r>
            <a:r>
              <a:rPr lang="it-IT" dirty="0">
                <a:solidFill>
                  <a:schemeClr val="accent5"/>
                </a:solidFill>
              </a:rPr>
              <a:t>2 °C</a:t>
            </a:r>
            <a:r>
              <a:rPr lang="it-IT" dirty="0">
                <a:solidFill>
                  <a:schemeClr val="tx1">
                    <a:lumMod val="65000"/>
                    <a:lumOff val="35000"/>
                  </a:schemeClr>
                </a:solidFill>
              </a:rPr>
              <a:t> rispetto ai livelli </a:t>
            </a:r>
            <a:r>
              <a:rPr lang="it-IT" dirty="0" err="1">
                <a:solidFill>
                  <a:schemeClr val="tx1">
                    <a:lumMod val="65000"/>
                    <a:lumOff val="35000"/>
                  </a:schemeClr>
                </a:solidFill>
              </a:rPr>
              <a:t>pre</a:t>
            </a:r>
            <a:r>
              <a:rPr lang="it-IT" dirty="0">
                <a:solidFill>
                  <a:schemeClr val="tx1">
                    <a:lumMod val="65000"/>
                    <a:lumOff val="35000"/>
                  </a:schemeClr>
                </a:solidFill>
              </a:rPr>
              <a:t> industriali, entro il 2050, e proseguendo l'azione volta a limitare tale aumento a 1,5 °C, riconoscendo che ciò </a:t>
            </a:r>
            <a:r>
              <a:rPr lang="it-IT" dirty="0">
                <a:solidFill>
                  <a:schemeClr val="accent5"/>
                </a:solidFill>
              </a:rPr>
              <a:t>potrebbe ridurre in modo significativo i rischi e gli effetti dei cambiamenti climatici</a:t>
            </a:r>
            <a:r>
              <a:rPr lang="it-IT" dirty="0">
                <a:solidFill>
                  <a:schemeClr val="tx1">
                    <a:lumMod val="65000"/>
                    <a:lumOff val="35000"/>
                  </a:schemeClr>
                </a:solidFill>
              </a:rPr>
              <a:t>.</a:t>
            </a:r>
          </a:p>
          <a:p>
            <a:endParaRPr lang="it-IT" dirty="0">
              <a:solidFill>
                <a:schemeClr val="tx1">
                  <a:lumMod val="65000"/>
                  <a:lumOff val="35000"/>
                </a:schemeClr>
              </a:solidFill>
            </a:endParaRPr>
          </a:p>
          <a:p>
            <a:r>
              <a:rPr lang="it-IT" dirty="0">
                <a:solidFill>
                  <a:schemeClr val="tx1">
                    <a:lumMod val="65000"/>
                    <a:lumOff val="35000"/>
                  </a:schemeClr>
                </a:solidFill>
              </a:rPr>
              <a:t>Sono simili le ambizioni della Conferenza delle Parti, </a:t>
            </a:r>
            <a:r>
              <a:rPr lang="it-IT" dirty="0">
                <a:solidFill>
                  <a:schemeClr val="accent5"/>
                </a:solidFill>
              </a:rPr>
              <a:t>COP</a:t>
            </a:r>
            <a:r>
              <a:rPr lang="it-IT" dirty="0">
                <a:solidFill>
                  <a:schemeClr val="tx1">
                    <a:lumMod val="65000"/>
                    <a:lumOff val="35000"/>
                  </a:schemeClr>
                </a:solidFill>
              </a:rPr>
              <a:t>, che viene indetta annualmente dall’ONU e coinvolge tutti i Paesi del mondo. </a:t>
            </a:r>
          </a:p>
          <a:p>
            <a:r>
              <a:rPr lang="it-IT" dirty="0">
                <a:solidFill>
                  <a:schemeClr val="tx1">
                    <a:lumMod val="65000"/>
                    <a:lumOff val="35000"/>
                  </a:schemeClr>
                </a:solidFill>
              </a:rPr>
              <a:t>I maggiori obiettivi posti per la COP 26, tenuta lo scorso anno, sono:</a:t>
            </a:r>
          </a:p>
          <a:p>
            <a:endParaRPr lang="it-IT" dirty="0">
              <a:solidFill>
                <a:schemeClr val="tx1">
                  <a:lumMod val="65000"/>
                  <a:lumOff val="35000"/>
                </a:schemeClr>
              </a:solidFill>
            </a:endParaRPr>
          </a:p>
          <a:p>
            <a:pPr marL="285750" indent="-285750" algn="l">
              <a:buFont typeface="Arial" panose="020B0604020202020204" pitchFamily="34" charset="0"/>
              <a:buChar char="•"/>
            </a:pPr>
            <a:r>
              <a:rPr lang="it-IT" dirty="0">
                <a:solidFill>
                  <a:schemeClr val="tx1">
                    <a:lumMod val="65000"/>
                    <a:lumOff val="35000"/>
                  </a:schemeClr>
                </a:solidFill>
              </a:rPr>
              <a:t>Ridurre le emissioni di CO2 a livello globale </a:t>
            </a:r>
            <a:r>
              <a:rPr lang="it-IT" dirty="0">
                <a:solidFill>
                  <a:schemeClr val="accent5"/>
                </a:solidFill>
              </a:rPr>
              <a:t>entro il 2030 </a:t>
            </a:r>
            <a:r>
              <a:rPr lang="it-IT" dirty="0">
                <a:solidFill>
                  <a:schemeClr val="tx1">
                    <a:lumMod val="65000"/>
                    <a:lumOff val="35000"/>
                  </a:schemeClr>
                </a:solidFill>
              </a:rPr>
              <a:t>e </a:t>
            </a:r>
            <a:r>
              <a:rPr lang="it-IT" dirty="0">
                <a:solidFill>
                  <a:schemeClr val="accent5"/>
                </a:solidFill>
              </a:rPr>
              <a:t>azzerarle entro il 2050</a:t>
            </a:r>
          </a:p>
          <a:p>
            <a:pPr marL="285750" indent="-285750" algn="l">
              <a:buFont typeface="Arial" panose="020B0604020202020204" pitchFamily="34" charset="0"/>
              <a:buChar char="•"/>
            </a:pPr>
            <a:r>
              <a:rPr lang="it-IT" dirty="0">
                <a:solidFill>
                  <a:schemeClr val="tx1">
                    <a:lumMod val="65000"/>
                    <a:lumOff val="35000"/>
                  </a:schemeClr>
                </a:solidFill>
              </a:rPr>
              <a:t>Limitare l’aumento della temperatura globale a </a:t>
            </a:r>
            <a:r>
              <a:rPr lang="it-IT" dirty="0">
                <a:solidFill>
                  <a:schemeClr val="accent5"/>
                </a:solidFill>
              </a:rPr>
              <a:t>non oltre 1,5°C</a:t>
            </a:r>
          </a:p>
          <a:p>
            <a:pPr marL="285750" indent="-285750" algn="l">
              <a:buFont typeface="Arial" panose="020B0604020202020204" pitchFamily="34" charset="0"/>
              <a:buChar char="•"/>
            </a:pPr>
            <a:r>
              <a:rPr lang="it-IT" dirty="0">
                <a:solidFill>
                  <a:schemeClr val="tx1">
                    <a:lumMod val="65000"/>
                    <a:lumOff val="35000"/>
                  </a:schemeClr>
                </a:solidFill>
              </a:rPr>
              <a:t>Prodigarsi per la </a:t>
            </a:r>
            <a:r>
              <a:rPr lang="it-IT" dirty="0">
                <a:solidFill>
                  <a:schemeClr val="accent5"/>
                </a:solidFill>
              </a:rPr>
              <a:t>salvaguardia delle comunità</a:t>
            </a:r>
            <a:r>
              <a:rPr lang="it-IT" dirty="0">
                <a:solidFill>
                  <a:schemeClr val="tx1">
                    <a:lumMod val="65000"/>
                    <a:lumOff val="35000"/>
                  </a:schemeClr>
                </a:solidFill>
              </a:rPr>
              <a:t>, degli habitat naturali e degli </a:t>
            </a:r>
            <a:br>
              <a:rPr lang="it-IT" dirty="0">
                <a:solidFill>
                  <a:schemeClr val="tx1">
                    <a:lumMod val="65000"/>
                    <a:lumOff val="35000"/>
                  </a:schemeClr>
                </a:solidFill>
              </a:rPr>
            </a:br>
            <a:r>
              <a:rPr lang="it-IT" dirty="0">
                <a:solidFill>
                  <a:schemeClr val="tx1">
                    <a:lumMod val="65000"/>
                    <a:lumOff val="35000"/>
                  </a:schemeClr>
                </a:solidFill>
              </a:rPr>
              <a:t>ecosistemi minacciati dai cambiamenti climatici</a:t>
            </a:r>
          </a:p>
          <a:p>
            <a:endParaRPr lang="it-IT" dirty="0">
              <a:solidFill>
                <a:schemeClr val="tx1">
                  <a:lumMod val="65000"/>
                  <a:lumOff val="35000"/>
                </a:schemeClr>
              </a:solidFill>
            </a:endParaRPr>
          </a:p>
          <a:p>
            <a:endParaRPr lang="it-IT" dirty="0">
              <a:solidFill>
                <a:schemeClr val="tx1">
                  <a:lumMod val="65000"/>
                  <a:lumOff val="35000"/>
                </a:schemeClr>
              </a:solidFill>
            </a:endParaRPr>
          </a:p>
          <a:p>
            <a:r>
              <a:rPr lang="it-IT" dirty="0">
                <a:solidFill>
                  <a:schemeClr val="tx1">
                    <a:lumMod val="65000"/>
                    <a:lumOff val="35000"/>
                  </a:schemeClr>
                </a:solidFill>
              </a:rPr>
              <a:t>Si tratta quindi di un interventi mirati ad </a:t>
            </a:r>
            <a:r>
              <a:rPr lang="it-IT" dirty="0">
                <a:solidFill>
                  <a:schemeClr val="accent5"/>
                </a:solidFill>
              </a:rPr>
              <a:t>arginare la crisi climatica </a:t>
            </a:r>
            <a:r>
              <a:rPr lang="it-IT" dirty="0">
                <a:solidFill>
                  <a:schemeClr val="tx1">
                    <a:lumMod val="65000"/>
                    <a:lumOff val="35000"/>
                  </a:schemeClr>
                </a:solidFill>
              </a:rPr>
              <a:t>ed una</a:t>
            </a:r>
          </a:p>
          <a:p>
            <a:r>
              <a:rPr lang="it-IT" dirty="0">
                <a:solidFill>
                  <a:schemeClr val="tx1">
                    <a:lumMod val="65000"/>
                    <a:lumOff val="35000"/>
                  </a:schemeClr>
                </a:solidFill>
              </a:rPr>
              <a:t>conseguente </a:t>
            </a:r>
            <a:r>
              <a:rPr lang="it-IT" dirty="0">
                <a:solidFill>
                  <a:schemeClr val="accent5"/>
                </a:solidFill>
              </a:rPr>
              <a:t>crisi sociale </a:t>
            </a:r>
            <a:r>
              <a:rPr lang="it-IT" dirty="0">
                <a:solidFill>
                  <a:schemeClr val="tx1">
                    <a:lumMod val="65000"/>
                    <a:lumOff val="35000"/>
                  </a:schemeClr>
                </a:solidFill>
              </a:rPr>
              <a:t>che potrebbe scaturirne.</a:t>
            </a:r>
          </a:p>
          <a:p>
            <a:endParaRPr lang="it-IT" dirty="0">
              <a:solidFill>
                <a:schemeClr val="tx1">
                  <a:lumMod val="65000"/>
                  <a:lumOff val="35000"/>
                </a:schemeClr>
              </a:solidFill>
            </a:endParaRPr>
          </a:p>
          <a:p>
            <a:r>
              <a:rPr lang="it-IT" b="0" i="0" dirty="0">
                <a:solidFill>
                  <a:srgbClr val="222222"/>
                </a:solidFill>
                <a:effectLst/>
                <a:latin typeface="Verdana" panose="020B0604030504040204" pitchFamily="34" charset="0"/>
              </a:rPr>
              <a:t>Era il </a:t>
            </a:r>
            <a:r>
              <a:rPr lang="it-IT" b="1" i="0" dirty="0">
                <a:solidFill>
                  <a:srgbClr val="222222"/>
                </a:solidFill>
                <a:effectLst/>
                <a:latin typeface="Verdana" panose="020B0604030504040204" pitchFamily="34" charset="0"/>
              </a:rPr>
              <a:t>1995</a:t>
            </a:r>
            <a:r>
              <a:rPr lang="it-IT" b="0" i="0" dirty="0">
                <a:solidFill>
                  <a:srgbClr val="222222"/>
                </a:solidFill>
                <a:effectLst/>
                <a:latin typeface="Verdana" panose="020B0604030504040204" pitchFamily="34" charset="0"/>
              </a:rPr>
              <a:t> l’anno in cui si tenne la prima Conferenza delle parti della </a:t>
            </a:r>
            <a:r>
              <a:rPr lang="it-IT" b="1" i="0" dirty="0">
                <a:solidFill>
                  <a:srgbClr val="222222"/>
                </a:solidFill>
                <a:effectLst/>
                <a:latin typeface="Verdana" panose="020B0604030504040204" pitchFamily="34" charset="0"/>
              </a:rPr>
              <a:t>Convezione Onu sul </a:t>
            </a:r>
            <a:r>
              <a:rPr lang="it-IT" b="1" i="0" dirty="0" err="1">
                <a:solidFill>
                  <a:srgbClr val="222222"/>
                </a:solidFill>
                <a:effectLst/>
                <a:latin typeface="Verdana" panose="020B0604030504040204" pitchFamily="34" charset="0"/>
              </a:rPr>
              <a:t>climate</a:t>
            </a:r>
            <a:r>
              <a:rPr lang="it-IT" b="1" i="0" dirty="0">
                <a:solidFill>
                  <a:srgbClr val="222222"/>
                </a:solidFill>
                <a:effectLst/>
                <a:latin typeface="Verdana" panose="020B0604030504040204" pitchFamily="34" charset="0"/>
              </a:rPr>
              <a:t> </a:t>
            </a:r>
            <a:r>
              <a:rPr lang="it-IT" b="1" i="0" dirty="0" err="1">
                <a:solidFill>
                  <a:srgbClr val="222222"/>
                </a:solidFill>
                <a:effectLst/>
                <a:latin typeface="Verdana" panose="020B0604030504040204" pitchFamily="34" charset="0"/>
              </a:rPr>
              <a:t>change</a:t>
            </a:r>
            <a:r>
              <a:rPr lang="it-IT" b="0" i="0" dirty="0">
                <a:solidFill>
                  <a:srgbClr val="222222"/>
                </a:solidFill>
                <a:effectLst/>
                <a:latin typeface="Verdana" panose="020B0604030504040204" pitchFamily="34" charset="0"/>
              </a:rPr>
              <a:t> (UNFCCC), il primo trattato ambientale internazionale ad occuparsi del riscaldamento globale.</a:t>
            </a:r>
            <a:endParaRPr lang="it-IT" dirty="0">
              <a:solidFill>
                <a:schemeClr val="tx1">
                  <a:lumMod val="65000"/>
                  <a:lumOff val="35000"/>
                </a:schemeClr>
              </a:solidFill>
            </a:endParaRPr>
          </a:p>
          <a:p>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10</a:t>
            </a:fld>
            <a:endParaRPr lang="en-NL"/>
          </a:p>
        </p:txBody>
      </p:sp>
    </p:spTree>
    <p:extLst>
      <p:ext uri="{BB962C8B-B14F-4D97-AF65-F5344CB8AC3E}">
        <p14:creationId xmlns:p14="http://schemas.microsoft.com/office/powerpoint/2010/main" val="325574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it-IT" b="0" i="0" dirty="0">
                <a:solidFill>
                  <a:srgbClr val="333333"/>
                </a:solidFill>
                <a:effectLst/>
                <a:latin typeface="Arial" panose="020B0604020202020204" pitchFamily="34" charset="0"/>
              </a:rPr>
              <a:t>L'Egitto, che quest'anno organizza la </a:t>
            </a:r>
            <a:r>
              <a:rPr lang="it-IT" b="0" i="0" dirty="0" err="1">
                <a:solidFill>
                  <a:srgbClr val="333333"/>
                </a:solidFill>
                <a:effectLst/>
                <a:latin typeface="Arial" panose="020B0604020202020204" pitchFamily="34" charset="0"/>
              </a:rPr>
              <a:t>Cop</a:t>
            </a:r>
            <a:r>
              <a:rPr lang="it-IT" b="0" i="0" dirty="0">
                <a:solidFill>
                  <a:srgbClr val="333333"/>
                </a:solidFill>
                <a:effectLst/>
                <a:latin typeface="Arial" panose="020B0604020202020204" pitchFamily="34" charset="0"/>
              </a:rPr>
              <a:t>, sta facendo pressione per mettere al centro delle trattative gli aiuti ai paesi meno sviluppati, quelli più colpiti dagli effetti del cambiamento climatico. Il Cairo si è messo alla testa degli stati più poveri per chiedere a quelli più ricchi di mantenere i loro impegni finanziari presi a partire dalla Cop21 di Parigi del 2015 (quella dell'Accordo sul clima): ristori per le perdite e i danni del riscaldamento globale (</a:t>
            </a:r>
            <a:r>
              <a:rPr lang="it-IT" b="0" i="0" dirty="0" err="1">
                <a:solidFill>
                  <a:srgbClr val="333333"/>
                </a:solidFill>
                <a:effectLst/>
                <a:latin typeface="Arial" panose="020B0604020202020204" pitchFamily="34" charset="0"/>
              </a:rPr>
              <a:t>loss</a:t>
            </a:r>
            <a:r>
              <a:rPr lang="it-IT" b="0" i="0" dirty="0">
                <a:solidFill>
                  <a:srgbClr val="333333"/>
                </a:solidFill>
                <a:effectLst/>
                <a:latin typeface="Arial" panose="020B0604020202020204" pitchFamily="34" charset="0"/>
              </a:rPr>
              <a:t> and </a:t>
            </a:r>
            <a:r>
              <a:rPr lang="it-IT" b="0" i="0" dirty="0" err="1">
                <a:solidFill>
                  <a:srgbClr val="333333"/>
                </a:solidFill>
                <a:effectLst/>
                <a:latin typeface="Arial" panose="020B0604020202020204" pitchFamily="34" charset="0"/>
              </a:rPr>
              <a:t>damage</a:t>
            </a:r>
            <a:r>
              <a:rPr lang="it-IT" b="0" i="0" dirty="0">
                <a:solidFill>
                  <a:srgbClr val="333333"/>
                </a:solidFill>
                <a:effectLst/>
                <a:latin typeface="Arial" panose="020B0604020202020204" pitchFamily="34" charset="0"/>
              </a:rPr>
              <a:t>) e un fondo da 100 miliardi di dollari all'anno per aiutare i paesi in via di sviluppo a </a:t>
            </a:r>
            <a:r>
              <a:rPr lang="it-IT" b="0" i="0" dirty="0" err="1">
                <a:solidFill>
                  <a:srgbClr val="333333"/>
                </a:solidFill>
                <a:effectLst/>
                <a:latin typeface="Arial" panose="020B0604020202020204" pitchFamily="34" charset="0"/>
              </a:rPr>
              <a:t>decarbonizzare</a:t>
            </a:r>
            <a:r>
              <a:rPr lang="it-IT" b="0" i="0" dirty="0">
                <a:solidFill>
                  <a:srgbClr val="333333"/>
                </a:solidFill>
                <a:effectLst/>
                <a:latin typeface="Arial" panose="020B0604020202020204" pitchFamily="34" charset="0"/>
              </a:rPr>
              <a:t> (mitigazione) e ad adattarsi al clima mutato (adattamento).</a:t>
            </a:r>
            <a:br>
              <a:rPr lang="it-IT" dirty="0"/>
            </a:br>
            <a:br>
              <a:rPr lang="it-IT" dirty="0"/>
            </a:br>
            <a:r>
              <a:rPr lang="it-IT" b="0" i="0" dirty="0">
                <a:solidFill>
                  <a:srgbClr val="333333"/>
                </a:solidFill>
                <a:effectLst/>
                <a:latin typeface="Arial" panose="020B0604020202020204" pitchFamily="34" charset="0"/>
              </a:rPr>
              <a:t>I paesi più ricchi invece spingono per mettere al centro della Cop27 gli impegni di decarbonizzazione: in particolare rispettare l'obiettivo, fissato l'anno scorso a Glasgow, di mantenere il riscaldamento globale entro 1,5 gradi dai livelli </a:t>
            </a:r>
            <a:r>
              <a:rPr lang="it-IT" b="0" i="0" dirty="0" err="1">
                <a:solidFill>
                  <a:srgbClr val="333333"/>
                </a:solidFill>
                <a:effectLst/>
                <a:latin typeface="Arial" panose="020B0604020202020204" pitchFamily="34" charset="0"/>
              </a:rPr>
              <a:t>pre</a:t>
            </a:r>
            <a:r>
              <a:rPr lang="it-IT" b="0" i="0" dirty="0">
                <a:solidFill>
                  <a:srgbClr val="333333"/>
                </a:solidFill>
                <a:effectLst/>
                <a:latin typeface="Arial" panose="020B0604020202020204" pitchFamily="34" charset="0"/>
              </a:rPr>
              <a:t>-industriali. Un obiettivo non facile da raggiungere, tenendo conto che le temperature medie globali sono già salite di 1 grado, e che le emissioni globali di gas serra non stanno scendendo, soprattutto a causa della crescita economica di paesi emergenti come Cina e India. A complicare le cose, quest'anno c'è anche la crisi energetica, che ha fatto ripartire gli investimenti su un combustibile fossile come il gas, che produce gas serra.</a:t>
            </a:r>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11</a:t>
            </a:fld>
            <a:endParaRPr lang="en-NL"/>
          </a:p>
        </p:txBody>
      </p:sp>
    </p:spTree>
    <p:extLst>
      <p:ext uri="{BB962C8B-B14F-4D97-AF65-F5344CB8AC3E}">
        <p14:creationId xmlns:p14="http://schemas.microsoft.com/office/powerpoint/2010/main" val="128626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IMO </a:t>
            </a:r>
            <a:r>
              <a:rPr lang="en-US" dirty="0" err="1"/>
              <a:t>gia</a:t>
            </a:r>
            <a:r>
              <a:rPr lang="en-US" dirty="0"/>
              <a:t>’ molto </a:t>
            </a:r>
            <a:r>
              <a:rPr lang="en-US" dirty="0" err="1"/>
              <a:t>attivo</a:t>
            </a:r>
            <a:r>
              <a:rPr lang="en-US" dirty="0"/>
              <a:t> </a:t>
            </a:r>
            <a:r>
              <a:rPr lang="en-US" dirty="0" err="1"/>
              <a:t>sulla</a:t>
            </a:r>
            <a:r>
              <a:rPr lang="en-US" dirty="0"/>
              <a:t> </a:t>
            </a:r>
            <a:r>
              <a:rPr lang="en-US" dirty="0" err="1"/>
              <a:t>riduzione</a:t>
            </a:r>
            <a:r>
              <a:rPr lang="en-US" dirty="0"/>
              <a:t> emission </a:t>
            </a:r>
            <a:r>
              <a:rPr lang="en-US" dirty="0" err="1"/>
              <a:t>navali</a:t>
            </a:r>
            <a:r>
              <a:rPr lang="en-US" dirty="0"/>
              <a:t> da </a:t>
            </a:r>
            <a:r>
              <a:rPr lang="en-US" dirty="0" err="1"/>
              <a:t>molti</a:t>
            </a:r>
            <a:r>
              <a:rPr lang="en-US" dirty="0"/>
              <a:t> anni, in </a:t>
            </a:r>
            <a:r>
              <a:rPr lang="en-US" dirty="0" err="1"/>
              <a:t>vigore</a:t>
            </a:r>
            <a:r>
              <a:rPr lang="en-US" dirty="0"/>
              <a:t> dal 2000 – </a:t>
            </a:r>
            <a:r>
              <a:rPr lang="en-US" dirty="0" err="1"/>
              <a:t>motori</a:t>
            </a:r>
            <a:r>
              <a:rPr lang="en-US" dirty="0"/>
              <a:t> Tier I, - 2016 Tier II, 2020 Tier III solo in </a:t>
            </a:r>
            <a:r>
              <a:rPr lang="en-US" dirty="0" err="1"/>
              <a:t>aree</a:t>
            </a:r>
            <a:r>
              <a:rPr lang="en-US" dirty="0"/>
              <a:t> ECA </a:t>
            </a:r>
          </a:p>
          <a:p>
            <a:endParaRPr lang="en-US" dirty="0"/>
          </a:p>
          <a:p>
            <a:r>
              <a:rPr lang="en-US" dirty="0" err="1"/>
              <a:t>Dall’inizio</a:t>
            </a:r>
            <a:r>
              <a:rPr lang="en-US" dirty="0"/>
              <a:t> al 2050. Tier I, etc.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41624"/>
                </a:solidFill>
                <a:effectLst/>
                <a:latin typeface="Roboto" panose="02000000000000000000" pitchFamily="2" charset="0"/>
              </a:rPr>
              <a:t>IMO participates in the UN Climate Change Conferences, providing updates to the Subsidiary Body for Scientific and Technological Advice (SBSTA) under agenda item 10 on </a:t>
            </a:r>
            <a:r>
              <a:rPr lang="en-US" b="0" i="1" dirty="0">
                <a:solidFill>
                  <a:srgbClr val="141624"/>
                </a:solidFill>
                <a:effectLst/>
                <a:latin typeface="Roboto" panose="02000000000000000000" pitchFamily="2" charset="0"/>
              </a:rPr>
              <a:t>Emissions from fuel used for international aviation and maritime transport</a:t>
            </a:r>
            <a:r>
              <a:rPr lang="en-US" b="0" i="0" dirty="0">
                <a:solidFill>
                  <a:srgbClr val="141624"/>
                </a:solidFill>
                <a:effectLst/>
                <a:latin typeface="Roboto" panose="02000000000000000000" pitchFamily="2" charset="0"/>
              </a:rPr>
              <a:t>.</a:t>
            </a:r>
            <a:endParaRPr lang="en-NL" dirty="0"/>
          </a:p>
          <a:p>
            <a:endParaRPr lang="en-US" dirty="0"/>
          </a:p>
          <a:p>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12</a:t>
            </a:fld>
            <a:endParaRPr lang="en-NL"/>
          </a:p>
        </p:txBody>
      </p:sp>
    </p:spTree>
    <p:extLst>
      <p:ext uri="{BB962C8B-B14F-4D97-AF65-F5344CB8AC3E}">
        <p14:creationId xmlns:p14="http://schemas.microsoft.com/office/powerpoint/2010/main" val="105347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387" lvl="1" indent="0">
              <a:buNone/>
            </a:pPr>
            <a:r>
              <a:rPr lang="it-IT" sz="1200" dirty="0">
                <a:solidFill>
                  <a:schemeClr val="tx1">
                    <a:lumMod val="65000"/>
                    <a:lumOff val="35000"/>
                  </a:schemeClr>
                </a:solidFill>
                <a:latin typeface="+mj-lt"/>
                <a:ea typeface="+mj-ea"/>
                <a:cs typeface="+mj-cs"/>
              </a:rPr>
              <a:t>Tre punti chiave saranno determinanti nella decarbonizzazione del mondo dello Shipping, nei prossimi 10 anni:</a:t>
            </a:r>
          </a:p>
          <a:p>
            <a:pPr marL="819137" lvl="1" indent="-285750">
              <a:buFont typeface="Arial" panose="020B0604020202020204" pitchFamily="34" charset="0"/>
              <a:buChar char="•"/>
            </a:pPr>
            <a:r>
              <a:rPr lang="it-IT" sz="1200" dirty="0">
                <a:solidFill>
                  <a:schemeClr val="accent5"/>
                </a:solidFill>
                <a:latin typeface="+mj-lt"/>
                <a:ea typeface="+mj-ea"/>
                <a:cs typeface="+mj-cs"/>
              </a:rPr>
              <a:t>Regolamenti e Policies;</a:t>
            </a:r>
          </a:p>
          <a:p>
            <a:pPr marL="819137" lvl="1" indent="-285750">
              <a:buFont typeface="Arial" panose="020B0604020202020204" pitchFamily="34" charset="0"/>
              <a:buChar char="•"/>
            </a:pPr>
            <a:r>
              <a:rPr lang="it-IT" sz="1200" dirty="0">
                <a:solidFill>
                  <a:schemeClr val="accent5"/>
                </a:solidFill>
                <a:latin typeface="+mj-lt"/>
                <a:ea typeface="+mj-ea"/>
                <a:cs typeface="+mj-cs"/>
              </a:rPr>
              <a:t>Accesso ad Investimenti e Capitali;</a:t>
            </a:r>
          </a:p>
          <a:p>
            <a:pPr marL="819137" lvl="1" indent="-285750">
              <a:buFont typeface="Arial" panose="020B0604020202020204" pitchFamily="34" charset="0"/>
              <a:buChar char="•"/>
            </a:pPr>
            <a:r>
              <a:rPr lang="it-IT" sz="1200" dirty="0">
                <a:solidFill>
                  <a:schemeClr val="accent5"/>
                </a:solidFill>
                <a:latin typeface="+mj-lt"/>
                <a:ea typeface="+mj-ea"/>
                <a:cs typeface="+mj-cs"/>
              </a:rPr>
              <a:t>Aspettative del Consumatore</a:t>
            </a:r>
            <a:r>
              <a:rPr lang="it-IT" sz="1200" dirty="0">
                <a:solidFill>
                  <a:schemeClr val="tx1">
                    <a:lumMod val="65000"/>
                    <a:lumOff val="35000"/>
                  </a:schemeClr>
                </a:solidFill>
                <a:latin typeface="+mj-lt"/>
                <a:ea typeface="+mj-ea"/>
                <a:cs typeface="+mj-cs"/>
              </a:rPr>
              <a:t>.</a:t>
            </a:r>
          </a:p>
          <a:p>
            <a:pPr marL="533387" lvl="1" indent="0">
              <a:buNone/>
            </a:pPr>
            <a:endParaRPr lang="it-IT" sz="1200" dirty="0">
              <a:solidFill>
                <a:schemeClr val="tx1">
                  <a:lumMod val="65000"/>
                  <a:lumOff val="35000"/>
                </a:schemeClr>
              </a:solidFill>
              <a:latin typeface="+mj-lt"/>
              <a:ea typeface="+mj-ea"/>
              <a:cs typeface="+mj-cs"/>
            </a:endParaRPr>
          </a:p>
          <a:p>
            <a:pPr marL="533387" lvl="1" indent="0">
              <a:buNone/>
            </a:pPr>
            <a:r>
              <a:rPr lang="it-IT" sz="1200" dirty="0">
                <a:solidFill>
                  <a:schemeClr val="tx1">
                    <a:lumMod val="65000"/>
                    <a:lumOff val="35000"/>
                  </a:schemeClr>
                </a:solidFill>
                <a:latin typeface="+mj-lt"/>
                <a:ea typeface="+mj-ea"/>
                <a:cs typeface="+mj-cs"/>
              </a:rPr>
              <a:t>Infatti l’attuale strategia IMO per la riduzione dei Green House </a:t>
            </a:r>
            <a:r>
              <a:rPr lang="it-IT" sz="1200" dirty="0" err="1">
                <a:solidFill>
                  <a:schemeClr val="tx1">
                    <a:lumMod val="65000"/>
                    <a:lumOff val="35000"/>
                  </a:schemeClr>
                </a:solidFill>
                <a:latin typeface="+mj-lt"/>
                <a:ea typeface="+mj-ea"/>
                <a:cs typeface="+mj-cs"/>
              </a:rPr>
              <a:t>Gases</a:t>
            </a:r>
            <a:r>
              <a:rPr lang="it-IT" sz="1200" dirty="0">
                <a:solidFill>
                  <a:schemeClr val="tx1">
                    <a:lumMod val="65000"/>
                    <a:lumOff val="35000"/>
                  </a:schemeClr>
                </a:solidFill>
                <a:latin typeface="+mj-lt"/>
                <a:ea typeface="+mj-ea"/>
                <a:cs typeface="+mj-cs"/>
              </a:rPr>
              <a:t>, sta iniziando a sortire i suoi effetti sullo Shipping: </a:t>
            </a:r>
            <a:r>
              <a:rPr lang="it-IT" sz="1200" dirty="0">
                <a:solidFill>
                  <a:schemeClr val="accent5"/>
                </a:solidFill>
                <a:latin typeface="+mj-lt"/>
                <a:ea typeface="+mj-ea"/>
                <a:cs typeface="+mj-cs"/>
              </a:rPr>
              <a:t>la prima ondata di regolamenti </a:t>
            </a:r>
            <a:r>
              <a:rPr lang="it-IT" sz="1200" dirty="0" err="1">
                <a:solidFill>
                  <a:schemeClr val="accent5"/>
                </a:solidFill>
                <a:latin typeface="+mj-lt"/>
                <a:ea typeface="+mj-ea"/>
                <a:cs typeface="+mj-cs"/>
              </a:rPr>
              <a:t>entrera’</a:t>
            </a:r>
            <a:r>
              <a:rPr lang="it-IT" sz="1200" dirty="0">
                <a:solidFill>
                  <a:schemeClr val="accent5"/>
                </a:solidFill>
                <a:latin typeface="+mj-lt"/>
                <a:ea typeface="+mj-ea"/>
                <a:cs typeface="+mj-cs"/>
              </a:rPr>
              <a:t> in vigore il 1 Gennaio 2023</a:t>
            </a:r>
            <a:r>
              <a:rPr lang="it-IT" sz="1200" dirty="0">
                <a:solidFill>
                  <a:schemeClr val="tx1">
                    <a:lumMod val="65000"/>
                    <a:lumOff val="35000"/>
                  </a:schemeClr>
                </a:solidFill>
                <a:latin typeface="+mj-lt"/>
                <a:ea typeface="+mj-ea"/>
                <a:cs typeface="+mj-cs"/>
              </a:rPr>
              <a:t> (MEPC 78)</a:t>
            </a:r>
          </a:p>
          <a:p>
            <a:pPr marL="533387" lvl="1" indent="0">
              <a:buNone/>
            </a:pPr>
            <a:r>
              <a:rPr lang="it-IT" sz="1200" dirty="0">
                <a:solidFill>
                  <a:schemeClr val="tx1">
                    <a:lumMod val="65000"/>
                    <a:lumOff val="35000"/>
                  </a:schemeClr>
                </a:solidFill>
                <a:latin typeface="+mj-lt"/>
                <a:ea typeface="+mj-ea"/>
                <a:cs typeface="+mj-cs"/>
              </a:rPr>
              <a:t>Ci si aspetta che tali normative avranno un impatto significativo sulle navi, sia a livello progettuale che a livello operativo.</a:t>
            </a:r>
          </a:p>
          <a:p>
            <a:pPr marL="533387" lvl="1" indent="0">
              <a:buNone/>
            </a:pPr>
            <a:endParaRPr lang="it-IT" sz="1200" dirty="0">
              <a:solidFill>
                <a:schemeClr val="tx1">
                  <a:lumMod val="65000"/>
                  <a:lumOff val="35000"/>
                </a:schemeClr>
              </a:solidFill>
              <a:latin typeface="+mj-lt"/>
              <a:ea typeface="+mj-ea"/>
              <a:cs typeface="+mj-cs"/>
            </a:endParaRPr>
          </a:p>
          <a:p>
            <a:pPr marL="533387" lvl="1" indent="0">
              <a:buNone/>
            </a:pPr>
            <a:r>
              <a:rPr lang="it-IT" sz="1200" dirty="0">
                <a:solidFill>
                  <a:schemeClr val="tx1">
                    <a:lumMod val="65000"/>
                    <a:lumOff val="35000"/>
                  </a:schemeClr>
                </a:solidFill>
                <a:latin typeface="+mj-lt"/>
                <a:ea typeface="+mj-ea"/>
                <a:cs typeface="+mj-cs"/>
              </a:rPr>
              <a:t>Mentre tutte le navi devono rispettare i requisiti minimi della IMO GHG Strategy, la pressione commerciale </a:t>
            </a:r>
            <a:r>
              <a:rPr lang="it-IT" sz="1200" dirty="0" err="1">
                <a:solidFill>
                  <a:schemeClr val="tx1">
                    <a:lumMod val="65000"/>
                    <a:lumOff val="35000"/>
                  </a:schemeClr>
                </a:solidFill>
                <a:latin typeface="+mj-lt"/>
                <a:ea typeface="+mj-ea"/>
                <a:cs typeface="+mj-cs"/>
              </a:rPr>
              <a:t>potra’</a:t>
            </a:r>
            <a:r>
              <a:rPr lang="it-IT" sz="1200" dirty="0">
                <a:solidFill>
                  <a:schemeClr val="tx1">
                    <a:lumMod val="65000"/>
                    <a:lumOff val="35000"/>
                  </a:schemeClr>
                </a:solidFill>
                <a:latin typeface="+mj-lt"/>
                <a:ea typeface="+mj-ea"/>
                <a:cs typeface="+mj-cs"/>
              </a:rPr>
              <a:t> portare gli </a:t>
            </a:r>
            <a:r>
              <a:rPr lang="it-IT" sz="1200" dirty="0">
                <a:solidFill>
                  <a:schemeClr val="accent5"/>
                </a:solidFill>
                <a:latin typeface="+mj-lt"/>
                <a:ea typeface="+mj-ea"/>
                <a:cs typeface="+mj-cs"/>
              </a:rPr>
              <a:t>armatori a esprimere la propria voce </a:t>
            </a:r>
            <a:r>
              <a:rPr lang="it-IT" sz="1200" dirty="0">
                <a:solidFill>
                  <a:schemeClr val="tx1">
                    <a:lumMod val="65000"/>
                    <a:lumOff val="35000"/>
                  </a:schemeClr>
                </a:solidFill>
                <a:latin typeface="+mj-lt"/>
                <a:ea typeface="+mj-ea"/>
                <a:cs typeface="+mj-cs"/>
              </a:rPr>
              <a:t>sulla materia decarbonizzazione:</a:t>
            </a:r>
          </a:p>
          <a:p>
            <a:pPr marL="533387" lvl="1" indent="0">
              <a:buNone/>
            </a:pPr>
            <a:r>
              <a:rPr lang="it-IT" sz="1200" dirty="0">
                <a:solidFill>
                  <a:schemeClr val="tx1">
                    <a:lumMod val="65000"/>
                    <a:lumOff val="35000"/>
                  </a:schemeClr>
                </a:solidFill>
                <a:latin typeface="+mj-lt"/>
                <a:ea typeface="+mj-ea"/>
                <a:cs typeface="+mj-cs"/>
              </a:rPr>
              <a:t>il rischio maggiore </a:t>
            </a:r>
            <a:r>
              <a:rPr lang="it-IT" sz="1200" dirty="0" err="1">
                <a:solidFill>
                  <a:schemeClr val="tx1">
                    <a:lumMod val="65000"/>
                    <a:lumOff val="35000"/>
                  </a:schemeClr>
                </a:solidFill>
                <a:latin typeface="+mj-lt"/>
                <a:ea typeface="+mj-ea"/>
                <a:cs typeface="+mj-cs"/>
              </a:rPr>
              <a:t>e’</a:t>
            </a:r>
            <a:r>
              <a:rPr lang="it-IT" sz="1200" dirty="0">
                <a:solidFill>
                  <a:schemeClr val="tx1">
                    <a:lumMod val="65000"/>
                    <a:lumOff val="35000"/>
                  </a:schemeClr>
                </a:solidFill>
                <a:latin typeface="+mj-lt"/>
                <a:ea typeface="+mj-ea"/>
                <a:cs typeface="+mj-cs"/>
              </a:rPr>
              <a:t> che compagnie ritenute ’’poco performanti’’ dal punto di vista dei nuovi indici IMO possano essere </a:t>
            </a:r>
            <a:r>
              <a:rPr lang="it-IT" sz="1200" dirty="0">
                <a:solidFill>
                  <a:schemeClr val="accent5"/>
                </a:solidFill>
                <a:latin typeface="+mj-lt"/>
                <a:ea typeface="+mj-ea"/>
                <a:cs typeface="+mj-cs"/>
              </a:rPr>
              <a:t>meno attraenti sul mercato dei noli</a:t>
            </a:r>
            <a:r>
              <a:rPr lang="it-IT" sz="1200" dirty="0">
                <a:solidFill>
                  <a:schemeClr val="tx1">
                    <a:lumMod val="65000"/>
                    <a:lumOff val="35000"/>
                  </a:schemeClr>
                </a:solidFill>
                <a:latin typeface="+mj-lt"/>
                <a:ea typeface="+mj-ea"/>
                <a:cs typeface="+mj-cs"/>
              </a:rPr>
              <a:t>. </a:t>
            </a:r>
          </a:p>
          <a:p>
            <a:pPr marL="533387" lvl="1" indent="0">
              <a:buNone/>
            </a:pPr>
            <a:r>
              <a:rPr lang="it-IT" sz="1200" dirty="0">
                <a:solidFill>
                  <a:schemeClr val="tx1">
                    <a:lumMod val="65000"/>
                    <a:lumOff val="35000"/>
                  </a:schemeClr>
                </a:solidFill>
                <a:latin typeface="+mj-lt"/>
                <a:ea typeface="+mj-ea"/>
                <a:cs typeface="+mj-cs"/>
              </a:rPr>
              <a:t>Inoltre potrebbero avere </a:t>
            </a:r>
            <a:r>
              <a:rPr lang="it-IT" sz="1200" dirty="0">
                <a:solidFill>
                  <a:schemeClr val="accent5"/>
                </a:solidFill>
                <a:latin typeface="+mj-lt"/>
                <a:ea typeface="+mj-ea"/>
                <a:cs typeface="+mj-cs"/>
              </a:rPr>
              <a:t>maggiori </a:t>
            </a:r>
            <a:r>
              <a:rPr lang="it-IT" sz="1200" dirty="0" err="1">
                <a:solidFill>
                  <a:schemeClr val="accent5"/>
                </a:solidFill>
                <a:latin typeface="+mj-lt"/>
                <a:ea typeface="+mj-ea"/>
                <a:cs typeface="+mj-cs"/>
              </a:rPr>
              <a:t>difficolta’</a:t>
            </a:r>
            <a:r>
              <a:rPr lang="it-IT" sz="1200" dirty="0">
                <a:solidFill>
                  <a:schemeClr val="accent5"/>
                </a:solidFill>
                <a:latin typeface="+mj-lt"/>
                <a:ea typeface="+mj-ea"/>
                <a:cs typeface="+mj-cs"/>
              </a:rPr>
              <a:t> </a:t>
            </a:r>
            <a:r>
              <a:rPr lang="it-IT" sz="1200" dirty="0">
                <a:solidFill>
                  <a:schemeClr val="tx1">
                    <a:lumMod val="65000"/>
                    <a:lumOff val="35000"/>
                  </a:schemeClr>
                </a:solidFill>
                <a:latin typeface="+mj-lt"/>
                <a:ea typeface="+mj-ea"/>
                <a:cs typeface="+mj-cs"/>
              </a:rPr>
              <a:t>a richiedere </a:t>
            </a:r>
            <a:r>
              <a:rPr lang="it-IT" sz="1200" dirty="0">
                <a:solidFill>
                  <a:schemeClr val="accent5"/>
                </a:solidFill>
                <a:latin typeface="+mj-lt"/>
                <a:ea typeface="+mj-ea"/>
                <a:cs typeface="+mj-cs"/>
              </a:rPr>
              <a:t>accesso ai capitali</a:t>
            </a:r>
            <a:r>
              <a:rPr lang="it-IT" sz="1200" dirty="0">
                <a:solidFill>
                  <a:schemeClr val="tx1">
                    <a:lumMod val="65000"/>
                    <a:lumOff val="35000"/>
                  </a:schemeClr>
                </a:solidFill>
                <a:latin typeface="+mj-lt"/>
                <a:ea typeface="+mj-ea"/>
                <a:cs typeface="+mj-cs"/>
              </a:rPr>
              <a:t> per rimodernare la flotta </a:t>
            </a:r>
          </a:p>
          <a:p>
            <a:pPr marL="533387" lvl="1" indent="0">
              <a:buNone/>
            </a:pPr>
            <a:r>
              <a:rPr lang="it-IT" sz="1200" dirty="0">
                <a:solidFill>
                  <a:schemeClr val="tx1">
                    <a:lumMod val="65000"/>
                    <a:lumOff val="35000"/>
                  </a:schemeClr>
                </a:solidFill>
                <a:latin typeface="+mj-lt"/>
                <a:ea typeface="+mj-ea"/>
                <a:cs typeface="+mj-cs"/>
              </a:rPr>
              <a:t>(i.e. </a:t>
            </a:r>
            <a:r>
              <a:rPr lang="it-IT" sz="1200" dirty="0" err="1">
                <a:solidFill>
                  <a:schemeClr val="tx1">
                    <a:lumMod val="65000"/>
                    <a:lumOff val="35000"/>
                  </a:schemeClr>
                </a:solidFill>
                <a:latin typeface="+mj-lt"/>
                <a:ea typeface="+mj-ea"/>
                <a:cs typeface="+mj-cs"/>
              </a:rPr>
              <a:t>Poseidon</a:t>
            </a:r>
            <a:r>
              <a:rPr lang="it-IT" sz="1200" dirty="0">
                <a:solidFill>
                  <a:schemeClr val="tx1">
                    <a:lumMod val="65000"/>
                    <a:lumOff val="35000"/>
                  </a:schemeClr>
                </a:solidFill>
                <a:latin typeface="+mj-lt"/>
                <a:ea typeface="+mj-ea"/>
                <a:cs typeface="+mj-cs"/>
              </a:rPr>
              <a:t> </a:t>
            </a:r>
            <a:r>
              <a:rPr lang="it-IT" sz="1200" dirty="0" err="1">
                <a:solidFill>
                  <a:schemeClr val="tx1">
                    <a:lumMod val="65000"/>
                    <a:lumOff val="35000"/>
                  </a:schemeClr>
                </a:solidFill>
                <a:latin typeface="+mj-lt"/>
                <a:ea typeface="+mj-ea"/>
                <a:cs typeface="+mj-cs"/>
              </a:rPr>
              <a:t>Principles</a:t>
            </a:r>
            <a:r>
              <a:rPr lang="it-IT" sz="1200" dirty="0">
                <a:solidFill>
                  <a:schemeClr val="tx1">
                    <a:lumMod val="65000"/>
                    <a:lumOff val="35000"/>
                  </a:schemeClr>
                </a:solidFill>
                <a:latin typeface="+mj-lt"/>
                <a:ea typeface="+mj-ea"/>
                <a:cs typeface="+mj-cs"/>
              </a:rPr>
              <a:t>).</a:t>
            </a:r>
          </a:p>
          <a:p>
            <a:endParaRPr lang="en-NL" dirty="0"/>
          </a:p>
        </p:txBody>
      </p:sp>
      <p:sp>
        <p:nvSpPr>
          <p:cNvPr id="4" name="Slide Number Placeholder 3"/>
          <p:cNvSpPr>
            <a:spLocks noGrp="1"/>
          </p:cNvSpPr>
          <p:nvPr>
            <p:ph type="sldNum" sz="quarter" idx="5"/>
          </p:nvPr>
        </p:nvSpPr>
        <p:spPr/>
        <p:txBody>
          <a:bodyPr/>
          <a:lstStyle/>
          <a:p>
            <a:fld id="{191C6835-7178-404D-A824-E6A4FE45BDF5}" type="slidenum">
              <a:rPr lang="en-NL" smtClean="0"/>
              <a:t>14</a:t>
            </a:fld>
            <a:endParaRPr lang="en-NL"/>
          </a:p>
        </p:txBody>
      </p:sp>
    </p:spTree>
    <p:extLst>
      <p:ext uri="{BB962C8B-B14F-4D97-AF65-F5344CB8AC3E}">
        <p14:creationId xmlns:p14="http://schemas.microsoft.com/office/powerpoint/2010/main" val="2468523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image chart video">
    <p:spTree>
      <p:nvGrpSpPr>
        <p:cNvPr id="1" name=""/>
        <p:cNvGrpSpPr/>
        <p:nvPr/>
      </p:nvGrpSpPr>
      <p:grpSpPr>
        <a:xfrm>
          <a:off x="0" y="0"/>
          <a:ext cx="0" cy="0"/>
          <a:chOff x="0" y="0"/>
          <a:chExt cx="0" cy="0"/>
        </a:xfrm>
      </p:grpSpPr>
      <p:sp>
        <p:nvSpPr>
          <p:cNvPr id="4" name="Rettangolo 3"/>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sp>
        <p:nvSpPr>
          <p:cNvPr id="5" name="Segnaposto testo 6"/>
          <p:cNvSpPr>
            <a:spLocks noGrp="1"/>
          </p:cNvSpPr>
          <p:nvPr>
            <p:ph type="body" sz="quarter" idx="10"/>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7" name="Segnaposto contenuto 3">
            <a:extLst>
              <a:ext uri="{FF2B5EF4-FFF2-40B4-BE49-F238E27FC236}">
                <a16:creationId xmlns:a16="http://schemas.microsoft.com/office/drawing/2014/main" id="{CA9CC2E8-548B-444B-B0A6-504E9B778CBE}"/>
              </a:ext>
            </a:extLst>
          </p:cNvPr>
          <p:cNvSpPr>
            <a:spLocks noGrp="1"/>
          </p:cNvSpPr>
          <p:nvPr>
            <p:ph sz="quarter" idx="12"/>
          </p:nvPr>
        </p:nvSpPr>
        <p:spPr>
          <a:xfrm>
            <a:off x="1" y="1620147"/>
            <a:ext cx="12191999" cy="5237853"/>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pic>
        <p:nvPicPr>
          <p:cNvPr id="6" name="Picture 5" descr="\\Mac\Home\Desktop\REBRANDING\template pptx\RINA colour RGB-pres.png">
            <a:extLst>
              <a:ext uri="{FF2B5EF4-FFF2-40B4-BE49-F238E27FC236}">
                <a16:creationId xmlns:a16="http://schemas.microsoft.com/office/drawing/2014/main" id="{BEAFA45E-4394-49A1-BDCC-7E514F7A3B0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81474" y="418153"/>
            <a:ext cx="1237916" cy="950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52565753"/>
      </p:ext>
    </p:extLst>
  </p:cSld>
  <p:clrMapOvr>
    <a:masterClrMapping/>
  </p:clrMapOvr>
  <p:transition spd="slow">
    <p:wipe dir="r"/>
  </p:transition>
  <p:extLst>
    <p:ext uri="{DCECCB84-F9BA-43D5-87BE-67443E8EF086}">
      <p15:sldGuideLst xmlns:p15="http://schemas.microsoft.com/office/powerpoint/2012/main">
        <p15:guide id="1" orient="horz" pos="531">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introduction">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6C6F0CA7-96DA-4085-BFE6-7254AAB7EB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5885" y="5869518"/>
            <a:ext cx="1238249" cy="95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immagine 2"/>
          <p:cNvSpPr>
            <a:spLocks noGrp="1"/>
          </p:cNvSpPr>
          <p:nvPr>
            <p:ph type="pic" idx="1"/>
          </p:nvPr>
        </p:nvSpPr>
        <p:spPr>
          <a:xfrm>
            <a:off x="0" y="0"/>
            <a:ext cx="12192000" cy="68580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it-IT" noProof="0" dirty="0"/>
          </a:p>
        </p:txBody>
      </p:sp>
      <p:sp>
        <p:nvSpPr>
          <p:cNvPr id="8" name="Text Placeholder 5"/>
          <p:cNvSpPr>
            <a:spLocks noGrp="1"/>
          </p:cNvSpPr>
          <p:nvPr>
            <p:ph type="body" sz="quarter" idx="10"/>
          </p:nvPr>
        </p:nvSpPr>
        <p:spPr>
          <a:xfrm>
            <a:off x="-16934" y="-19803"/>
            <a:ext cx="6420479" cy="6877804"/>
          </a:xfrm>
          <a:custGeom>
            <a:avLst/>
            <a:gdLst>
              <a:gd name="connsiteX0" fmla="*/ 0 w 5451475"/>
              <a:gd name="connsiteY0" fmla="*/ 0 h 6858000"/>
              <a:gd name="connsiteX1" fmla="*/ 2725738 w 5451475"/>
              <a:gd name="connsiteY1" fmla="*/ 0 h 6858000"/>
              <a:gd name="connsiteX2" fmla="*/ 5451475 w 5451475"/>
              <a:gd name="connsiteY2" fmla="*/ 2725738 h 6858000"/>
              <a:gd name="connsiteX3" fmla="*/ 5451475 w 5451475"/>
              <a:gd name="connsiteY3" fmla="*/ 6858000 h 6858000"/>
              <a:gd name="connsiteX4" fmla="*/ 0 w 5451475"/>
              <a:gd name="connsiteY4" fmla="*/ 6858000 h 6858000"/>
              <a:gd name="connsiteX5" fmla="*/ 0 w 5451475"/>
              <a:gd name="connsiteY5" fmla="*/ 0 h 6858000"/>
              <a:gd name="connsiteX0" fmla="*/ 0 w 5451475"/>
              <a:gd name="connsiteY0" fmla="*/ 6773 h 6864773"/>
              <a:gd name="connsiteX1" fmla="*/ 253471 w 5451475"/>
              <a:gd name="connsiteY1" fmla="*/ 0 h 6864773"/>
              <a:gd name="connsiteX2" fmla="*/ 5451475 w 5451475"/>
              <a:gd name="connsiteY2" fmla="*/ 2732511 h 6864773"/>
              <a:gd name="connsiteX3" fmla="*/ 5451475 w 5451475"/>
              <a:gd name="connsiteY3" fmla="*/ 6864773 h 6864773"/>
              <a:gd name="connsiteX4" fmla="*/ 0 w 5451475"/>
              <a:gd name="connsiteY4" fmla="*/ 6864773 h 6864773"/>
              <a:gd name="connsiteX5" fmla="*/ 0 w 5451475"/>
              <a:gd name="connsiteY5" fmla="*/ 6773 h 6864773"/>
              <a:gd name="connsiteX0" fmla="*/ 0 w 5451475"/>
              <a:gd name="connsiteY0" fmla="*/ 6773 h 6864773"/>
              <a:gd name="connsiteX1" fmla="*/ 253471 w 5451475"/>
              <a:gd name="connsiteY1" fmla="*/ 0 h 6864773"/>
              <a:gd name="connsiteX2" fmla="*/ 5444702 w 5451475"/>
              <a:gd name="connsiteY2" fmla="*/ 6857471 h 6864773"/>
              <a:gd name="connsiteX3" fmla="*/ 5451475 w 5451475"/>
              <a:gd name="connsiteY3" fmla="*/ 6864773 h 6864773"/>
              <a:gd name="connsiteX4" fmla="*/ 0 w 5451475"/>
              <a:gd name="connsiteY4" fmla="*/ 6864773 h 6864773"/>
              <a:gd name="connsiteX5" fmla="*/ 0 w 5451475"/>
              <a:gd name="connsiteY5" fmla="*/ 6773 h 6864773"/>
              <a:gd name="connsiteX0" fmla="*/ 0 w 5451475"/>
              <a:gd name="connsiteY0" fmla="*/ 2011 h 6860011"/>
              <a:gd name="connsiteX1" fmla="*/ 293952 w 5451475"/>
              <a:gd name="connsiteY1" fmla="*/ 0 h 6860011"/>
              <a:gd name="connsiteX2" fmla="*/ 5444702 w 5451475"/>
              <a:gd name="connsiteY2" fmla="*/ 6852709 h 6860011"/>
              <a:gd name="connsiteX3" fmla="*/ 5451475 w 5451475"/>
              <a:gd name="connsiteY3" fmla="*/ 6860011 h 6860011"/>
              <a:gd name="connsiteX4" fmla="*/ 0 w 5451475"/>
              <a:gd name="connsiteY4" fmla="*/ 6860011 h 6860011"/>
              <a:gd name="connsiteX5" fmla="*/ 0 w 5451475"/>
              <a:gd name="connsiteY5" fmla="*/ 2011 h 6860011"/>
              <a:gd name="connsiteX0" fmla="*/ 0 w 5464175"/>
              <a:gd name="connsiteY0" fmla="*/ 2011 h 6860011"/>
              <a:gd name="connsiteX1" fmla="*/ 306652 w 5464175"/>
              <a:gd name="connsiteY1" fmla="*/ 0 h 6860011"/>
              <a:gd name="connsiteX2" fmla="*/ 5457402 w 5464175"/>
              <a:gd name="connsiteY2" fmla="*/ 6852709 h 6860011"/>
              <a:gd name="connsiteX3" fmla="*/ 5464175 w 5464175"/>
              <a:gd name="connsiteY3" fmla="*/ 6860011 h 6860011"/>
              <a:gd name="connsiteX4" fmla="*/ 12700 w 5464175"/>
              <a:gd name="connsiteY4" fmla="*/ 6860011 h 6860011"/>
              <a:gd name="connsiteX5" fmla="*/ 0 w 5464175"/>
              <a:gd name="connsiteY5" fmla="*/ 2011 h 6860011"/>
              <a:gd name="connsiteX0" fmla="*/ 0 w 5464175"/>
              <a:gd name="connsiteY0" fmla="*/ 0 h 6889750"/>
              <a:gd name="connsiteX1" fmla="*/ 306652 w 5464175"/>
              <a:gd name="connsiteY1" fmla="*/ 29739 h 6889750"/>
              <a:gd name="connsiteX2" fmla="*/ 5457402 w 5464175"/>
              <a:gd name="connsiteY2" fmla="*/ 6882448 h 6889750"/>
              <a:gd name="connsiteX3" fmla="*/ 5464175 w 5464175"/>
              <a:gd name="connsiteY3" fmla="*/ 6889750 h 6889750"/>
              <a:gd name="connsiteX4" fmla="*/ 12700 w 5464175"/>
              <a:gd name="connsiteY4" fmla="*/ 6889750 h 6889750"/>
              <a:gd name="connsiteX5" fmla="*/ 0 w 5464175"/>
              <a:gd name="connsiteY5" fmla="*/ 0 h 6889750"/>
              <a:gd name="connsiteX0" fmla="*/ 0 w 5464175"/>
              <a:gd name="connsiteY0" fmla="*/ 0 h 6889750"/>
              <a:gd name="connsiteX1" fmla="*/ 287602 w 5464175"/>
              <a:gd name="connsiteY1" fmla="*/ 10689 h 6889750"/>
              <a:gd name="connsiteX2" fmla="*/ 5457402 w 5464175"/>
              <a:gd name="connsiteY2" fmla="*/ 6882448 h 6889750"/>
              <a:gd name="connsiteX3" fmla="*/ 5464175 w 5464175"/>
              <a:gd name="connsiteY3" fmla="*/ 6889750 h 6889750"/>
              <a:gd name="connsiteX4" fmla="*/ 12700 w 5464175"/>
              <a:gd name="connsiteY4" fmla="*/ 6889750 h 6889750"/>
              <a:gd name="connsiteX5" fmla="*/ 0 w 5464175"/>
              <a:gd name="connsiteY5" fmla="*/ 0 h 6889750"/>
              <a:gd name="connsiteX0" fmla="*/ 0 w 5470138"/>
              <a:gd name="connsiteY0" fmla="*/ 1044806 h 6879061"/>
              <a:gd name="connsiteX1" fmla="*/ 293565 w 5470138"/>
              <a:gd name="connsiteY1" fmla="*/ 0 h 6879061"/>
              <a:gd name="connsiteX2" fmla="*/ 5463365 w 5470138"/>
              <a:gd name="connsiteY2" fmla="*/ 6871759 h 6879061"/>
              <a:gd name="connsiteX3" fmla="*/ 5470138 w 5470138"/>
              <a:gd name="connsiteY3" fmla="*/ 6879061 h 6879061"/>
              <a:gd name="connsiteX4" fmla="*/ 18663 w 5470138"/>
              <a:gd name="connsiteY4" fmla="*/ 6879061 h 6879061"/>
              <a:gd name="connsiteX5" fmla="*/ 0 w 5470138"/>
              <a:gd name="connsiteY5" fmla="*/ 1044806 h 6879061"/>
              <a:gd name="connsiteX0" fmla="*/ 0 w 5470138"/>
              <a:gd name="connsiteY0" fmla="*/ 19127 h 5853382"/>
              <a:gd name="connsiteX1" fmla="*/ 1056860 w 5470138"/>
              <a:gd name="connsiteY1" fmla="*/ 0 h 5853382"/>
              <a:gd name="connsiteX2" fmla="*/ 5463365 w 5470138"/>
              <a:gd name="connsiteY2" fmla="*/ 5846080 h 5853382"/>
              <a:gd name="connsiteX3" fmla="*/ 5470138 w 5470138"/>
              <a:gd name="connsiteY3" fmla="*/ 5853382 h 5853382"/>
              <a:gd name="connsiteX4" fmla="*/ 18663 w 5470138"/>
              <a:gd name="connsiteY4" fmla="*/ 5853382 h 5853382"/>
              <a:gd name="connsiteX5" fmla="*/ 0 w 5470138"/>
              <a:gd name="connsiteY5" fmla="*/ 19127 h 5853382"/>
              <a:gd name="connsiteX0" fmla="*/ 0 w 5464174"/>
              <a:gd name="connsiteY0" fmla="*/ 1238 h 5853382"/>
              <a:gd name="connsiteX1" fmla="*/ 1050896 w 5464174"/>
              <a:gd name="connsiteY1" fmla="*/ 0 h 5853382"/>
              <a:gd name="connsiteX2" fmla="*/ 5457401 w 5464174"/>
              <a:gd name="connsiteY2" fmla="*/ 5846080 h 5853382"/>
              <a:gd name="connsiteX3" fmla="*/ 5464174 w 5464174"/>
              <a:gd name="connsiteY3" fmla="*/ 5853382 h 5853382"/>
              <a:gd name="connsiteX4" fmla="*/ 12699 w 5464174"/>
              <a:gd name="connsiteY4" fmla="*/ 5853382 h 5853382"/>
              <a:gd name="connsiteX5" fmla="*/ 0 w 5464174"/>
              <a:gd name="connsiteY5" fmla="*/ 1238 h 585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174" h="5853382">
                <a:moveTo>
                  <a:pt x="0" y="1238"/>
                </a:moveTo>
                <a:lnTo>
                  <a:pt x="1050896" y="0"/>
                </a:lnTo>
                <a:lnTo>
                  <a:pt x="5457401" y="5846080"/>
                </a:lnTo>
                <a:lnTo>
                  <a:pt x="5464174" y="5853382"/>
                </a:lnTo>
                <a:lnTo>
                  <a:pt x="12699" y="5853382"/>
                </a:lnTo>
                <a:cubicBezTo>
                  <a:pt x="8466" y="3567382"/>
                  <a:pt x="4233" y="2287238"/>
                  <a:pt x="0" y="1238"/>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33" dirty="0">
                <a:solidFill>
                  <a:srgbClr val="13294B"/>
                </a:solidFill>
              </a:defRPr>
            </a:lvl1pPr>
          </a:lstStyle>
          <a:p>
            <a:pPr lvl="0"/>
            <a:r>
              <a:rPr lang="en-US"/>
              <a:t>Edit Master text styles</a:t>
            </a:r>
          </a:p>
        </p:txBody>
      </p:sp>
      <p:sp>
        <p:nvSpPr>
          <p:cNvPr id="12" name="Text Placeholder 10"/>
          <p:cNvSpPr>
            <a:spLocks noGrp="1"/>
          </p:cNvSpPr>
          <p:nvPr>
            <p:ph type="body" sz="quarter" idx="14"/>
          </p:nvPr>
        </p:nvSpPr>
        <p:spPr>
          <a:xfrm rot="10800000">
            <a:off x="8347676" y="-1"/>
            <a:ext cx="3844323" cy="5091452"/>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en-US" sz="133" dirty="0">
                <a:solidFill>
                  <a:srgbClr val="3EB1C8"/>
                </a:solidFill>
              </a:defRPr>
            </a:lvl1pPr>
          </a:lstStyle>
          <a:p>
            <a:pPr lvl="0"/>
            <a:endParaRPr lang="en-US" dirty="0"/>
          </a:p>
        </p:txBody>
      </p:sp>
      <p:sp>
        <p:nvSpPr>
          <p:cNvPr id="9" name="Segnaposto testo 9"/>
          <p:cNvSpPr>
            <a:spLocks noGrp="1"/>
          </p:cNvSpPr>
          <p:nvPr>
            <p:ph type="body" sz="quarter" idx="13"/>
          </p:nvPr>
        </p:nvSpPr>
        <p:spPr>
          <a:xfrm>
            <a:off x="359833" y="4919135"/>
            <a:ext cx="4928683" cy="899588"/>
          </a:xfrm>
          <a:prstGeom prst="rect">
            <a:avLst/>
          </a:prstGeom>
        </p:spPr>
        <p:txBody>
          <a:bodyPr vert="horz" anchor="ctr"/>
          <a:lstStyle>
            <a:lvl1pPr marL="0" indent="0" algn="l" defTabSz="609585" rtl="0" eaLnBrk="1" latinLnBrk="0" hangingPunct="1">
              <a:lnSpc>
                <a:spcPct val="100000"/>
              </a:lnSpc>
              <a:spcBef>
                <a:spcPts val="0"/>
              </a:spcBef>
              <a:buNone/>
              <a:defRPr lang="it-IT" sz="1600" kern="1200" dirty="0" smtClean="0">
                <a:solidFill>
                  <a:srgbClr val="3EB1C8"/>
                </a:solidFill>
                <a:latin typeface="+mn-lt"/>
                <a:ea typeface="+mn-ea"/>
                <a:cs typeface="+mn-cs"/>
              </a:defRPr>
            </a:lvl1pPr>
            <a:lvl2pPr>
              <a:defRPr lang="it-IT" sz="2400" kern="1200" dirty="0" smtClean="0">
                <a:solidFill>
                  <a:srgbClr val="3EB1C8"/>
                </a:solidFill>
                <a:latin typeface="+mn-lt"/>
                <a:ea typeface="+mn-ea"/>
                <a:cs typeface="+mn-cs"/>
              </a:defRPr>
            </a:lvl2pPr>
          </a:lstStyle>
          <a:p>
            <a:pPr lvl="0"/>
            <a:r>
              <a:rPr lang="it-IT" dirty="0"/>
              <a:t>Fare clic per modificare gli stili del testo dello schema</a:t>
            </a:r>
          </a:p>
        </p:txBody>
      </p:sp>
      <p:sp>
        <p:nvSpPr>
          <p:cNvPr id="10" name="Segnaposto testo 6"/>
          <p:cNvSpPr>
            <a:spLocks noGrp="1"/>
          </p:cNvSpPr>
          <p:nvPr>
            <p:ph type="body" sz="quarter" idx="11"/>
          </p:nvPr>
        </p:nvSpPr>
        <p:spPr>
          <a:xfrm>
            <a:off x="359834" y="3928531"/>
            <a:ext cx="3838505" cy="990600"/>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en-US"/>
              <a:t>Edit Master text styles</a:t>
            </a:r>
          </a:p>
        </p:txBody>
      </p:sp>
    </p:spTree>
    <p:extLst>
      <p:ext uri="{BB962C8B-B14F-4D97-AF65-F5344CB8AC3E}">
        <p14:creationId xmlns:p14="http://schemas.microsoft.com/office/powerpoint/2010/main" val="62458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ntroduction">
    <p:bg>
      <p:bgPr>
        <a:solidFill>
          <a:srgbClr val="13294B"/>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0E13AA-7344-4547-95D2-CB408E2245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56" t="-11378" r="-2329" b="-11273"/>
          <a:stretch/>
        </p:blipFill>
        <p:spPr>
          <a:xfrm>
            <a:off x="-2277978" y="-1256545"/>
            <a:ext cx="15368335" cy="10306217"/>
          </a:xfrm>
          <a:prstGeom prst="rect">
            <a:avLst/>
          </a:prstGeom>
        </p:spPr>
      </p:pic>
      <p:sp>
        <p:nvSpPr>
          <p:cNvPr id="2" name="Rectangle 1">
            <a:extLst>
              <a:ext uri="{FF2B5EF4-FFF2-40B4-BE49-F238E27FC236}">
                <a16:creationId xmlns:a16="http://schemas.microsoft.com/office/drawing/2014/main" id="{98DB3EBE-822C-4457-A385-8EEF43EDDD7D}"/>
              </a:ext>
            </a:extLst>
          </p:cNvPr>
          <p:cNvSpPr/>
          <p:nvPr userDrawn="1"/>
        </p:nvSpPr>
        <p:spPr>
          <a:xfrm>
            <a:off x="-71717" y="-292507"/>
            <a:ext cx="12192000" cy="6858000"/>
          </a:xfrm>
          <a:prstGeom prst="rect">
            <a:avLst/>
          </a:prstGeom>
          <a:solidFill>
            <a:srgbClr val="13294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10"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FFFFFF"/>
                </a:solidFill>
                <a:latin typeface="+mj-lt"/>
                <a:ea typeface="+mj-ea"/>
                <a:cs typeface="+mj-cs"/>
              </a:defRPr>
            </a:lvl1pPr>
          </a:lstStyle>
          <a:p>
            <a:pPr lvl="0"/>
            <a:r>
              <a:rPr lang="it-IT"/>
              <a:t>Fare clic per modificare </a:t>
            </a:r>
          </a:p>
          <a:p>
            <a:pPr lvl="0"/>
            <a:r>
              <a:rPr lang="it-IT"/>
              <a:t>gli stili del testo dello schema</a:t>
            </a:r>
          </a:p>
        </p:txBody>
      </p:sp>
      <p:pic>
        <p:nvPicPr>
          <p:cNvPr id="8" name="Picture 2" descr="\\Mac\Home\Desktop\REBRANDING\template pptx\RINA colour RGB-white-pres.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68891" y="431520"/>
            <a:ext cx="1250581" cy="960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ttangolo 3">
            <a:extLst>
              <a:ext uri="{FF2B5EF4-FFF2-40B4-BE49-F238E27FC236}">
                <a16:creationId xmlns:a16="http://schemas.microsoft.com/office/drawing/2014/main" id="{553C5F9B-3B08-496F-B21F-948D9326392C}"/>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2729620596"/>
      </p:ext>
    </p:extLst>
  </p:cSld>
  <p:clrMapOvr>
    <a:masterClrMapping/>
  </p:clrMapOvr>
  <p:transition spd="slow">
    <p:wipe dir="r"/>
  </p:transition>
  <p:extLst>
    <p:ext uri="{DCECCB84-F9BA-43D5-87BE-67443E8EF086}">
      <p15:sldGuideLst xmlns:p15="http://schemas.microsoft.com/office/powerpoint/2012/main">
        <p15:guide id="1" orient="horz" pos="531">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ull text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EA0364-4118-EF4C-9085-25006984AA0C}"/>
              </a:ext>
            </a:extLst>
          </p:cNvPr>
          <p:cNvSpPr/>
          <p:nvPr userDrawn="1"/>
        </p:nvSpPr>
        <p:spPr>
          <a:xfrm>
            <a:off x="8615680" y="0"/>
            <a:ext cx="3576320" cy="6858000"/>
          </a:xfrm>
          <a:prstGeom prst="rect">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2400"/>
          </a:p>
        </p:txBody>
      </p:sp>
      <p:sp>
        <p:nvSpPr>
          <p:cNvPr id="8"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a:t>Fare clic per modificare </a:t>
            </a:r>
          </a:p>
          <a:p>
            <a:pPr lvl="0"/>
            <a:r>
              <a:rPr lang="it-IT"/>
              <a:t>gli stili del testo dello schema</a:t>
            </a:r>
          </a:p>
        </p:txBody>
      </p:sp>
      <p:sp>
        <p:nvSpPr>
          <p:cNvPr id="11" name="Segnaposto testo 9"/>
          <p:cNvSpPr>
            <a:spLocks noGrp="1"/>
          </p:cNvSpPr>
          <p:nvPr>
            <p:ph type="body" sz="quarter" idx="12"/>
          </p:nvPr>
        </p:nvSpPr>
        <p:spPr>
          <a:xfrm>
            <a:off x="383117" y="1604435"/>
            <a:ext cx="5905923" cy="4993216"/>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4C4E4E"/>
                </a:solidFill>
                <a:latin typeface="+mn-lt"/>
                <a:ea typeface="+mn-ea"/>
                <a:cs typeface="+mn-cs"/>
              </a:defRPr>
            </a:lvl1pPr>
            <a:lvl2pPr marL="990575" indent="-380990">
              <a:buFont typeface="Wingdings" panose="05000000000000000000" pitchFamily="2" charset="2"/>
              <a:buChar char="§"/>
              <a:defRPr lang="it-IT" sz="2400" kern="1200" dirty="0" smtClean="0">
                <a:solidFill>
                  <a:srgbClr val="3EB1C8"/>
                </a:solidFill>
                <a:latin typeface="+mn-lt"/>
                <a:ea typeface="+mn-ea"/>
                <a:cs typeface="+mn-cs"/>
              </a:defRPr>
            </a:lvl2pPr>
          </a:lstStyle>
          <a:p>
            <a:pPr lvl="0"/>
            <a:r>
              <a:rPr lang="it-IT"/>
              <a:t>Fare clic per modificare gli stili del testo dello schema</a:t>
            </a:r>
          </a:p>
          <a:p>
            <a:pPr lvl="1"/>
            <a:r>
              <a:rPr lang="it-IT"/>
              <a:t>Secondo livello</a:t>
            </a:r>
          </a:p>
        </p:txBody>
      </p:sp>
      <p:sp>
        <p:nvSpPr>
          <p:cNvPr id="9" name="Rettangolo 3">
            <a:extLst>
              <a:ext uri="{FF2B5EF4-FFF2-40B4-BE49-F238E27FC236}">
                <a16:creationId xmlns:a16="http://schemas.microsoft.com/office/drawing/2014/main" id="{3388A8E3-AFFA-4C60-BF43-4182BAE87019}"/>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pic>
        <p:nvPicPr>
          <p:cNvPr id="6" name="Picture 2" descr="\\Mac\Home\Desktop\REBRANDING\template pptx\RINA colour RGB-white-pres.png">
            <a:extLst>
              <a:ext uri="{FF2B5EF4-FFF2-40B4-BE49-F238E27FC236}">
                <a16:creationId xmlns:a16="http://schemas.microsoft.com/office/drawing/2014/main" id="{27AFE1A1-9CED-EA4C-A719-F715242867A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68891" y="431520"/>
            <a:ext cx="1250581" cy="96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21580941"/>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rine_">
    <p:spTree>
      <p:nvGrpSpPr>
        <p:cNvPr id="1" name=""/>
        <p:cNvGrpSpPr/>
        <p:nvPr/>
      </p:nvGrpSpPr>
      <p:grpSpPr>
        <a:xfrm>
          <a:off x="0" y="0"/>
          <a:ext cx="0" cy="0"/>
          <a:chOff x="0" y="0"/>
          <a:chExt cx="0" cy="0"/>
        </a:xfrm>
      </p:grpSpPr>
      <p:sp>
        <p:nvSpPr>
          <p:cNvPr id="9" name="Rectangle 19"/>
          <p:cNvSpPr/>
          <p:nvPr userDrawn="1"/>
        </p:nvSpPr>
        <p:spPr>
          <a:xfrm>
            <a:off x="7412569" y="-7977"/>
            <a:ext cx="4779433" cy="6865977"/>
          </a:xfrm>
          <a:prstGeom prst="rect">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Arial"/>
              <a:ea typeface="+mn-ea"/>
              <a:cs typeface="+mn-cs"/>
            </a:endParaRPr>
          </a:p>
        </p:txBody>
      </p:sp>
      <p:sp>
        <p:nvSpPr>
          <p:cNvPr id="11" name="Segnaposto testo 9"/>
          <p:cNvSpPr>
            <a:spLocks noGrp="1"/>
          </p:cNvSpPr>
          <p:nvPr>
            <p:ph type="body" sz="quarter" idx="12"/>
          </p:nvPr>
        </p:nvSpPr>
        <p:spPr>
          <a:xfrm>
            <a:off x="368301" y="1681163"/>
            <a:ext cx="6682612" cy="4883036"/>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4C4E4E"/>
                </a:solidFill>
                <a:latin typeface="+mn-lt"/>
                <a:ea typeface="+mn-ea"/>
                <a:cs typeface="+mn-cs"/>
              </a:defRPr>
            </a:lvl1pPr>
            <a:lvl2pP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sp>
        <p:nvSpPr>
          <p:cNvPr id="3" name="Rettangolo 2"/>
          <p:cNvSpPr/>
          <p:nvPr userDrawn="1"/>
        </p:nvSpPr>
        <p:spPr>
          <a:xfrm>
            <a:off x="2" y="1335529"/>
            <a:ext cx="223787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Arial"/>
              <a:ea typeface="+mn-ea"/>
              <a:cs typeface="+mn-cs"/>
            </a:endParaRPr>
          </a:p>
        </p:txBody>
      </p:sp>
      <p:sp>
        <p:nvSpPr>
          <p:cNvPr id="8" name="Segnaposto testo 6"/>
          <p:cNvSpPr>
            <a:spLocks noGrp="1"/>
          </p:cNvSpPr>
          <p:nvPr>
            <p:ph type="body" sz="quarter" idx="11"/>
          </p:nvPr>
        </p:nvSpPr>
        <p:spPr>
          <a:xfrm>
            <a:off x="368300" y="292507"/>
            <a:ext cx="7044267"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a:t>
            </a:r>
          </a:p>
        </p:txBody>
      </p:sp>
      <p:sp>
        <p:nvSpPr>
          <p:cNvPr id="13" name="Triangolo rettangolo 12"/>
          <p:cNvSpPr/>
          <p:nvPr userDrawn="1"/>
        </p:nvSpPr>
        <p:spPr>
          <a:xfrm rot="2690084">
            <a:off x="7330379" y="3242864"/>
            <a:ext cx="372272" cy="372272"/>
          </a:xfrm>
          <a:prstGeom prst="rtTriangle">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2" name="Immagine 1" descr="mar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3320" y="0"/>
            <a:ext cx="4928681" cy="6858000"/>
          </a:xfrm>
          <a:prstGeom prst="rect">
            <a:avLst/>
          </a:prstGeom>
        </p:spPr>
      </p:pic>
      <p:pic>
        <p:nvPicPr>
          <p:cNvPr id="14" name="Picture 2" descr="\\Mac\Home\Desktop\REBRANDING\template pptx\RINA colour RGB-white-pres.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68891" y="444221"/>
            <a:ext cx="1250581" cy="96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37087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69173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image chart video">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A67BB29-976D-4DF7-A673-577E411A17B0}"/>
              </a:ext>
            </a:extLst>
          </p:cNvPr>
          <p:cNvSpPr/>
          <p:nvPr userDrawn="1"/>
        </p:nvSpPr>
        <p:spPr>
          <a:xfrm>
            <a:off x="0" y="1335617"/>
            <a:ext cx="2237317" cy="59267"/>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Picture 2">
            <a:extLst>
              <a:ext uri="{FF2B5EF4-FFF2-40B4-BE49-F238E27FC236}">
                <a16:creationId xmlns:a16="http://schemas.microsoft.com/office/drawing/2014/main" id="{9F2C5E59-2A37-4A2B-958C-3B4EE731DC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1218" y="444500"/>
            <a:ext cx="1238249" cy="9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testo 6"/>
          <p:cNvSpPr>
            <a:spLocks noGrp="1"/>
          </p:cNvSpPr>
          <p:nvPr>
            <p:ph type="body" sz="quarter" idx="10"/>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9" name="Segnaposto contenuto 3"/>
          <p:cNvSpPr>
            <a:spLocks noGrp="1"/>
          </p:cNvSpPr>
          <p:nvPr>
            <p:ph sz="quarter" idx="11"/>
          </p:nvPr>
        </p:nvSpPr>
        <p:spPr>
          <a:xfrm>
            <a:off x="368306" y="1681163"/>
            <a:ext cx="11451167" cy="4883036"/>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spTree>
    <p:extLst>
      <p:ext uri="{BB962C8B-B14F-4D97-AF65-F5344CB8AC3E}">
        <p14:creationId xmlns:p14="http://schemas.microsoft.com/office/powerpoint/2010/main" val="3311908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image chart video">
    <p:spTree>
      <p:nvGrpSpPr>
        <p:cNvPr id="1" name=""/>
        <p:cNvGrpSpPr/>
        <p:nvPr/>
      </p:nvGrpSpPr>
      <p:grpSpPr>
        <a:xfrm>
          <a:off x="0" y="0"/>
          <a:ext cx="0" cy="0"/>
          <a:chOff x="0" y="0"/>
          <a:chExt cx="0" cy="0"/>
        </a:xfrm>
      </p:grpSpPr>
      <p:sp>
        <p:nvSpPr>
          <p:cNvPr id="4" name="Rettangolo 3"/>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sp>
        <p:nvSpPr>
          <p:cNvPr id="5" name="Segnaposto testo 6"/>
          <p:cNvSpPr>
            <a:spLocks noGrp="1"/>
          </p:cNvSpPr>
          <p:nvPr>
            <p:ph type="body" sz="quarter" idx="10"/>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7" name="Segnaposto contenuto 3">
            <a:extLst>
              <a:ext uri="{FF2B5EF4-FFF2-40B4-BE49-F238E27FC236}">
                <a16:creationId xmlns:a16="http://schemas.microsoft.com/office/drawing/2014/main" id="{CA9CC2E8-548B-444B-B0A6-504E9B778CBE}"/>
              </a:ext>
            </a:extLst>
          </p:cNvPr>
          <p:cNvSpPr>
            <a:spLocks noGrp="1"/>
          </p:cNvSpPr>
          <p:nvPr>
            <p:ph sz="quarter" idx="12"/>
          </p:nvPr>
        </p:nvSpPr>
        <p:spPr>
          <a:xfrm>
            <a:off x="1" y="1620147"/>
            <a:ext cx="12191999" cy="5237853"/>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pic>
        <p:nvPicPr>
          <p:cNvPr id="6" name="Picture 5" descr="\\Mac\Home\Desktop\REBRANDING\template pptx\RINA colour RGB-pres.png">
            <a:extLst>
              <a:ext uri="{FF2B5EF4-FFF2-40B4-BE49-F238E27FC236}">
                <a16:creationId xmlns:a16="http://schemas.microsoft.com/office/drawing/2014/main" id="{BEAFA45E-4394-49A1-BDCC-7E514F7A3B0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81474" y="418153"/>
            <a:ext cx="1237916" cy="950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5034261"/>
      </p:ext>
    </p:extLst>
  </p:cSld>
  <p:clrMapOvr>
    <a:masterClrMapping/>
  </p:clrMapOvr>
  <p:transition spd="slow">
    <p:wipe dir="r"/>
  </p:transition>
  <p:extLst>
    <p:ext uri="{DCECCB84-F9BA-43D5-87BE-67443E8EF086}">
      <p15:sldGuideLst xmlns:p15="http://schemas.microsoft.com/office/powerpoint/2012/main">
        <p15:guide id="1" orient="horz" pos="53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10" name="Segnaposto contenuto 3"/>
          <p:cNvSpPr>
            <a:spLocks noGrp="1"/>
          </p:cNvSpPr>
          <p:nvPr>
            <p:ph sz="quarter" idx="12"/>
          </p:nvPr>
        </p:nvSpPr>
        <p:spPr>
          <a:xfrm>
            <a:off x="1" y="1620147"/>
            <a:ext cx="12191999" cy="5237853"/>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sp>
        <p:nvSpPr>
          <p:cNvPr id="7" name="Segnaposto testo 6"/>
          <p:cNvSpPr>
            <a:spLocks noGrp="1"/>
          </p:cNvSpPr>
          <p:nvPr>
            <p:ph type="body" sz="quarter" idx="10"/>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4" name="Segnaposto testo 3"/>
          <p:cNvSpPr>
            <a:spLocks noGrp="1"/>
          </p:cNvSpPr>
          <p:nvPr>
            <p:ph type="body" sz="quarter" idx="11" hasCustomPrompt="1"/>
          </p:nvPr>
        </p:nvSpPr>
        <p:spPr>
          <a:xfrm>
            <a:off x="0" y="5546728"/>
            <a:ext cx="12192000" cy="1311273"/>
          </a:xfrm>
          <a:prstGeom prst="rect">
            <a:avLst/>
          </a:prstGeom>
          <a:solidFill>
            <a:srgbClr val="13294B">
              <a:alpha val="84000"/>
            </a:srgbClr>
          </a:solidFill>
          <a:ln>
            <a:noFill/>
          </a:ln>
          <a:effectLst/>
        </p:spPr>
        <p:txBody>
          <a:bodyPr vert="horz" lIns="360000" tIns="140400" rIns="360000" bIns="140400" anchor="ctr"/>
          <a:lstStyle>
            <a:lvl1pPr marL="0" indent="0">
              <a:buNone/>
              <a:defRPr sz="1600" b="1">
                <a:solidFill>
                  <a:schemeClr val="bg1"/>
                </a:solidFill>
              </a:defRPr>
            </a:lvl1pPr>
          </a:lstStyle>
          <a:p>
            <a:pPr lvl="0"/>
            <a:r>
              <a:rPr lang="it-IT" dirty="0"/>
              <a:t>Description</a:t>
            </a:r>
          </a:p>
        </p:txBody>
      </p:sp>
      <p:sp>
        <p:nvSpPr>
          <p:cNvPr id="11" name="Rettangolo 3">
            <a:extLst>
              <a:ext uri="{FF2B5EF4-FFF2-40B4-BE49-F238E27FC236}">
                <a16:creationId xmlns:a16="http://schemas.microsoft.com/office/drawing/2014/main" id="{7999716D-1ADB-4FB8-BBF7-D041614E7D5E}"/>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pic>
        <p:nvPicPr>
          <p:cNvPr id="8" name="Picture 5" descr="\\Mac\Home\Desktop\REBRANDING\template pptx\RINA colour RGB-pres.png">
            <a:extLst>
              <a:ext uri="{FF2B5EF4-FFF2-40B4-BE49-F238E27FC236}">
                <a16:creationId xmlns:a16="http://schemas.microsoft.com/office/drawing/2014/main" id="{BBE7A028-881A-4E17-938A-F3F70B896E4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81474" y="418153"/>
            <a:ext cx="1237916" cy="950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18406741"/>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rizontal content layout">
    <p:spTree>
      <p:nvGrpSpPr>
        <p:cNvPr id="1" name=""/>
        <p:cNvGrpSpPr/>
        <p:nvPr/>
      </p:nvGrpSpPr>
      <p:grpSpPr>
        <a:xfrm>
          <a:off x="0" y="0"/>
          <a:ext cx="0" cy="0"/>
          <a:chOff x="0" y="0"/>
          <a:chExt cx="0" cy="0"/>
        </a:xfrm>
      </p:grpSpPr>
      <p:sp>
        <p:nvSpPr>
          <p:cNvPr id="4" name="Segnaposto contenuto 3"/>
          <p:cNvSpPr>
            <a:spLocks noGrp="1"/>
          </p:cNvSpPr>
          <p:nvPr>
            <p:ph sz="quarter" idx="10"/>
          </p:nvPr>
        </p:nvSpPr>
        <p:spPr>
          <a:xfrm>
            <a:off x="1" y="4589462"/>
            <a:ext cx="12191999" cy="2268537"/>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sp>
        <p:nvSpPr>
          <p:cNvPr id="8"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10" name="Segnaposto testo 9"/>
          <p:cNvSpPr>
            <a:spLocks noGrp="1"/>
          </p:cNvSpPr>
          <p:nvPr>
            <p:ph type="body" sz="quarter" idx="12"/>
          </p:nvPr>
        </p:nvSpPr>
        <p:spPr>
          <a:xfrm>
            <a:off x="383117" y="1604435"/>
            <a:ext cx="11426799" cy="2686525"/>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4C4E4E"/>
                </a:solidFill>
                <a:latin typeface="+mn-lt"/>
                <a:ea typeface="+mn-ea"/>
                <a:cs typeface="+mn-cs"/>
              </a:defRPr>
            </a:lvl1pPr>
            <a:lvl2pPr marL="990575" indent="-380990">
              <a:buFont typeface="Wingdings" panose="05000000000000000000" pitchFamily="2" charset="2"/>
              <a:buChar cha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sp>
        <p:nvSpPr>
          <p:cNvPr id="11" name="Rettangolo 3">
            <a:extLst>
              <a:ext uri="{FF2B5EF4-FFF2-40B4-BE49-F238E27FC236}">
                <a16:creationId xmlns:a16="http://schemas.microsoft.com/office/drawing/2014/main" id="{C8C3E59F-4E5B-4DFB-9B32-037F2FB962DD}"/>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pic>
        <p:nvPicPr>
          <p:cNvPr id="7" name="Picture 5" descr="\\Mac\Home\Desktop\REBRANDING\template pptx\RINA colour RGB-pres.png">
            <a:extLst>
              <a:ext uri="{FF2B5EF4-FFF2-40B4-BE49-F238E27FC236}">
                <a16:creationId xmlns:a16="http://schemas.microsoft.com/office/drawing/2014/main" id="{A26F2D8D-F73F-46F6-9014-85DFA68EC24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81474" y="418153"/>
            <a:ext cx="1237916" cy="950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54238859"/>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content layout">
    <p:spTree>
      <p:nvGrpSpPr>
        <p:cNvPr id="1" name=""/>
        <p:cNvGrpSpPr/>
        <p:nvPr/>
      </p:nvGrpSpPr>
      <p:grpSpPr>
        <a:xfrm>
          <a:off x="0" y="0"/>
          <a:ext cx="0" cy="0"/>
          <a:chOff x="0" y="0"/>
          <a:chExt cx="0" cy="0"/>
        </a:xfrm>
      </p:grpSpPr>
      <p:sp>
        <p:nvSpPr>
          <p:cNvPr id="4" name="Segnaposto contenuto 3"/>
          <p:cNvSpPr>
            <a:spLocks noGrp="1"/>
          </p:cNvSpPr>
          <p:nvPr>
            <p:ph sz="quarter" idx="10"/>
          </p:nvPr>
        </p:nvSpPr>
        <p:spPr>
          <a:xfrm>
            <a:off x="1" y="1611963"/>
            <a:ext cx="4779433" cy="4952236"/>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sp>
        <p:nvSpPr>
          <p:cNvPr id="8"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11" name="Segnaposto testo 9"/>
          <p:cNvSpPr>
            <a:spLocks noGrp="1"/>
          </p:cNvSpPr>
          <p:nvPr>
            <p:ph type="body" sz="quarter" idx="12"/>
          </p:nvPr>
        </p:nvSpPr>
        <p:spPr>
          <a:xfrm>
            <a:off x="5136861" y="1611963"/>
            <a:ext cx="6682612" cy="4952236"/>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4C4E4E"/>
                </a:solidFill>
                <a:latin typeface="+mn-lt"/>
                <a:ea typeface="+mn-ea"/>
                <a:cs typeface="+mn-cs"/>
              </a:defRPr>
            </a:lvl1pPr>
            <a:lvl2pPr marL="990575" indent="-380990">
              <a:buFont typeface="Wingdings" panose="05000000000000000000" pitchFamily="2" charset="2"/>
              <a:buChar cha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sp>
        <p:nvSpPr>
          <p:cNvPr id="10" name="Rettangolo 3">
            <a:extLst>
              <a:ext uri="{FF2B5EF4-FFF2-40B4-BE49-F238E27FC236}">
                <a16:creationId xmlns:a16="http://schemas.microsoft.com/office/drawing/2014/main" id="{633C1BB6-1B86-451D-98CF-71F79A8D4A84}"/>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pic>
        <p:nvPicPr>
          <p:cNvPr id="7" name="Picture 5" descr="\\Mac\Home\Desktop\REBRANDING\template pptx\RINA colour RGB-pres.png">
            <a:extLst>
              <a:ext uri="{FF2B5EF4-FFF2-40B4-BE49-F238E27FC236}">
                <a16:creationId xmlns:a16="http://schemas.microsoft.com/office/drawing/2014/main" id="{01D7E2D5-378C-40B1-823E-3E2DC107344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81474" y="418153"/>
            <a:ext cx="1237916" cy="950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2365981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10" name="Segnaposto contenuto 3"/>
          <p:cNvSpPr>
            <a:spLocks noGrp="1"/>
          </p:cNvSpPr>
          <p:nvPr>
            <p:ph sz="quarter" idx="12"/>
          </p:nvPr>
        </p:nvSpPr>
        <p:spPr>
          <a:xfrm>
            <a:off x="1" y="1620147"/>
            <a:ext cx="12191999" cy="5237853"/>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sp>
        <p:nvSpPr>
          <p:cNvPr id="7" name="Segnaposto testo 6"/>
          <p:cNvSpPr>
            <a:spLocks noGrp="1"/>
          </p:cNvSpPr>
          <p:nvPr>
            <p:ph type="body" sz="quarter" idx="10"/>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4" name="Segnaposto testo 3"/>
          <p:cNvSpPr>
            <a:spLocks noGrp="1"/>
          </p:cNvSpPr>
          <p:nvPr>
            <p:ph type="body" sz="quarter" idx="11" hasCustomPrompt="1"/>
          </p:nvPr>
        </p:nvSpPr>
        <p:spPr>
          <a:xfrm>
            <a:off x="0" y="5546728"/>
            <a:ext cx="12192000" cy="1311273"/>
          </a:xfrm>
          <a:prstGeom prst="rect">
            <a:avLst/>
          </a:prstGeom>
          <a:solidFill>
            <a:srgbClr val="13294B">
              <a:alpha val="84000"/>
            </a:srgbClr>
          </a:solidFill>
          <a:ln>
            <a:noFill/>
          </a:ln>
          <a:effectLst/>
        </p:spPr>
        <p:txBody>
          <a:bodyPr vert="horz" lIns="360000" tIns="140400" rIns="360000" bIns="140400" anchor="ctr"/>
          <a:lstStyle>
            <a:lvl1pPr marL="0" indent="0">
              <a:buNone/>
              <a:defRPr sz="1600" b="1">
                <a:solidFill>
                  <a:schemeClr val="bg1"/>
                </a:solidFill>
              </a:defRPr>
            </a:lvl1pPr>
          </a:lstStyle>
          <a:p>
            <a:pPr lvl="0"/>
            <a:r>
              <a:rPr lang="it-IT" dirty="0"/>
              <a:t>Description</a:t>
            </a:r>
          </a:p>
        </p:txBody>
      </p:sp>
      <p:sp>
        <p:nvSpPr>
          <p:cNvPr id="11" name="Rettangolo 3">
            <a:extLst>
              <a:ext uri="{FF2B5EF4-FFF2-40B4-BE49-F238E27FC236}">
                <a16:creationId xmlns:a16="http://schemas.microsoft.com/office/drawing/2014/main" id="{7999716D-1ADB-4FB8-BBF7-D041614E7D5E}"/>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pic>
        <p:nvPicPr>
          <p:cNvPr id="8" name="Picture 5" descr="\\Mac\Home\Desktop\REBRANDING\template pptx\RINA colour RGB-pres.png">
            <a:extLst>
              <a:ext uri="{FF2B5EF4-FFF2-40B4-BE49-F238E27FC236}">
                <a16:creationId xmlns:a16="http://schemas.microsoft.com/office/drawing/2014/main" id="{BBE7A028-881A-4E17-938A-F3F70B896E4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81474" y="418153"/>
            <a:ext cx="1237916" cy="950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99260"/>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text layout">
    <p:spTree>
      <p:nvGrpSpPr>
        <p:cNvPr id="1" name=""/>
        <p:cNvGrpSpPr/>
        <p:nvPr/>
      </p:nvGrpSpPr>
      <p:grpSpPr>
        <a:xfrm>
          <a:off x="0" y="0"/>
          <a:ext cx="0" cy="0"/>
          <a:chOff x="0" y="0"/>
          <a:chExt cx="0" cy="0"/>
        </a:xfrm>
      </p:grpSpPr>
      <p:pic>
        <p:nvPicPr>
          <p:cNvPr id="7" name="Picture 5" descr="\\Mac\Home\Desktop\REBRANDING\template pptx\RINA colour RGB-pres.png">
            <a:extLst>
              <a:ext uri="{FF2B5EF4-FFF2-40B4-BE49-F238E27FC236}">
                <a16:creationId xmlns:a16="http://schemas.microsoft.com/office/drawing/2014/main" id="{6698A77E-1DF9-4D8A-A461-36772842C90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81474" y="418153"/>
            <a:ext cx="1237916" cy="95027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11" name="Segnaposto testo 9"/>
          <p:cNvSpPr>
            <a:spLocks noGrp="1"/>
          </p:cNvSpPr>
          <p:nvPr>
            <p:ph type="body" sz="quarter" idx="12"/>
          </p:nvPr>
        </p:nvSpPr>
        <p:spPr>
          <a:xfrm>
            <a:off x="383117" y="1604435"/>
            <a:ext cx="11442707" cy="4993216"/>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4C4E4E"/>
                </a:solidFill>
                <a:latin typeface="+mn-lt"/>
                <a:ea typeface="+mn-ea"/>
                <a:cs typeface="+mn-cs"/>
              </a:defRPr>
            </a:lvl1pPr>
            <a:lvl2pPr marL="990575" indent="-380990">
              <a:buFont typeface="Wingdings" panose="05000000000000000000" pitchFamily="2" charset="2"/>
              <a:buChar cha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sp>
        <p:nvSpPr>
          <p:cNvPr id="9" name="Rettangolo 3">
            <a:extLst>
              <a:ext uri="{FF2B5EF4-FFF2-40B4-BE49-F238E27FC236}">
                <a16:creationId xmlns:a16="http://schemas.microsoft.com/office/drawing/2014/main" id="{3388A8E3-AFFA-4C60-BF43-4182BAE87019}"/>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spTree>
    <p:extLst>
      <p:ext uri="{BB962C8B-B14F-4D97-AF65-F5344CB8AC3E}">
        <p14:creationId xmlns:p14="http://schemas.microsoft.com/office/powerpoint/2010/main" val="468885192"/>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rgbClr val="13294B"/>
        </a:solidFill>
        <a:effectLst/>
      </p:bgPr>
    </p:bg>
    <p:spTree>
      <p:nvGrpSpPr>
        <p:cNvPr id="1" name=""/>
        <p:cNvGrpSpPr/>
        <p:nvPr/>
      </p:nvGrpSpPr>
      <p:grpSpPr>
        <a:xfrm>
          <a:off x="0" y="0"/>
          <a:ext cx="0" cy="0"/>
          <a:chOff x="0" y="0"/>
          <a:chExt cx="0" cy="0"/>
        </a:xfrm>
      </p:grpSpPr>
      <p:sp>
        <p:nvSpPr>
          <p:cNvPr id="10"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FFFFFF"/>
                </a:solidFill>
                <a:latin typeface="+mj-lt"/>
                <a:ea typeface="+mj-ea"/>
                <a:cs typeface="+mj-cs"/>
              </a:defRPr>
            </a:lvl1pPr>
          </a:lstStyle>
          <a:p>
            <a:pPr lvl="0"/>
            <a:r>
              <a:rPr lang="it-IT" dirty="0"/>
              <a:t>Fare clic per modificare </a:t>
            </a:r>
          </a:p>
          <a:p>
            <a:pPr lvl="0"/>
            <a:r>
              <a:rPr lang="it-IT" dirty="0"/>
              <a:t>gli stili del testo dello schema</a:t>
            </a:r>
          </a:p>
        </p:txBody>
      </p:sp>
      <p:sp>
        <p:nvSpPr>
          <p:cNvPr id="7" name="Segnaposto testo 9"/>
          <p:cNvSpPr>
            <a:spLocks noGrp="1"/>
          </p:cNvSpPr>
          <p:nvPr>
            <p:ph type="body" sz="quarter" idx="12"/>
          </p:nvPr>
        </p:nvSpPr>
        <p:spPr>
          <a:xfrm>
            <a:off x="368299" y="1604435"/>
            <a:ext cx="11451168" cy="4993216"/>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FFFFFF"/>
                </a:solidFill>
                <a:latin typeface="+mn-lt"/>
                <a:ea typeface="+mn-ea"/>
                <a:cs typeface="+mn-cs"/>
              </a:defRPr>
            </a:lvl1pPr>
            <a:lvl2pPr marL="990575" indent="-380990">
              <a:buFont typeface="Wingdings" panose="05000000000000000000" pitchFamily="2" charset="2"/>
              <a:buChar cha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pic>
        <p:nvPicPr>
          <p:cNvPr id="8" name="Picture 2" descr="\\Mac\Home\Desktop\REBRANDING\template pptx\RINA colour RGB-white-pres.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68891" y="431520"/>
            <a:ext cx="1250581" cy="960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ttangolo 3">
            <a:extLst>
              <a:ext uri="{FF2B5EF4-FFF2-40B4-BE49-F238E27FC236}">
                <a16:creationId xmlns:a16="http://schemas.microsoft.com/office/drawing/2014/main" id="{553C5F9B-3B08-496F-B21F-948D9326392C}"/>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spTree>
    <p:extLst>
      <p:ext uri="{BB962C8B-B14F-4D97-AF65-F5344CB8AC3E}">
        <p14:creationId xmlns:p14="http://schemas.microsoft.com/office/powerpoint/2010/main" val="1490549537"/>
      </p:ext>
    </p:extLst>
  </p:cSld>
  <p:clrMapOvr>
    <a:masterClrMapping/>
  </p:clrMapOvr>
  <p:transition spd="slow">
    <p:wipe dir="r"/>
  </p:transition>
  <p:extLst>
    <p:ext uri="{DCECCB84-F9BA-43D5-87BE-67443E8EF086}">
      <p15:sldGuideLst xmlns:p15="http://schemas.microsoft.com/office/powerpoint/2012/main">
        <p15:guide id="1" orient="horz" pos="531">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introduction">
    <p:spTree>
      <p:nvGrpSpPr>
        <p:cNvPr id="1" name=""/>
        <p:cNvGrpSpPr/>
        <p:nvPr/>
      </p:nvGrpSpPr>
      <p:grpSpPr>
        <a:xfrm>
          <a:off x="0" y="0"/>
          <a:ext cx="0" cy="0"/>
          <a:chOff x="0" y="0"/>
          <a:chExt cx="0" cy="0"/>
        </a:xfrm>
      </p:grpSpPr>
      <p:pic>
        <p:nvPicPr>
          <p:cNvPr id="5" name="Picture 5" descr="\\Mac\Home\Desktop\REBRANDING\template pptx\RINA colour RGB-pres.png">
            <a:extLst>
              <a:ext uri="{FF2B5EF4-FFF2-40B4-BE49-F238E27FC236}">
                <a16:creationId xmlns:a16="http://schemas.microsoft.com/office/drawing/2014/main" id="{DA147380-0630-487B-A974-F3B4D571BB5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9236" y="5569593"/>
            <a:ext cx="1381987" cy="10608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egnaposto immagine 2"/>
          <p:cNvSpPr>
            <a:spLocks noGrp="1"/>
          </p:cNvSpPr>
          <p:nvPr>
            <p:ph type="pic" idx="1"/>
          </p:nvPr>
        </p:nvSpPr>
        <p:spPr>
          <a:xfrm>
            <a:off x="0" y="1"/>
            <a:ext cx="12192000" cy="5277745"/>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t-IT" dirty="0"/>
          </a:p>
        </p:txBody>
      </p:sp>
      <p:sp>
        <p:nvSpPr>
          <p:cNvPr id="14" name="Segnaposto testo 7">
            <a:extLst>
              <a:ext uri="{FF2B5EF4-FFF2-40B4-BE49-F238E27FC236}">
                <a16:creationId xmlns:a16="http://schemas.microsoft.com/office/drawing/2014/main" id="{058BBE07-A169-4A48-BF38-B34905B0B4E7}"/>
              </a:ext>
            </a:extLst>
          </p:cNvPr>
          <p:cNvSpPr>
            <a:spLocks noGrp="1"/>
          </p:cNvSpPr>
          <p:nvPr>
            <p:ph type="body" sz="quarter" idx="13" hasCustomPrompt="1"/>
          </p:nvPr>
        </p:nvSpPr>
        <p:spPr>
          <a:xfrm>
            <a:off x="2274750" y="5785199"/>
            <a:ext cx="9534135" cy="627063"/>
          </a:xfrm>
          <a:prstGeom prst="rect">
            <a:avLst/>
          </a:prstGeom>
        </p:spPr>
        <p:txBody>
          <a:bodyPr vert="horz" anchor="ctr"/>
          <a:lstStyle>
            <a:lvl1pPr marL="0" indent="0" algn="r">
              <a:buFontTx/>
              <a:buNone/>
              <a:defRPr sz="4000" b="1">
                <a:solidFill>
                  <a:srgbClr val="3EB1C8"/>
                </a:solidFill>
              </a:defRPr>
            </a:lvl1pPr>
          </a:lstStyle>
          <a:p>
            <a:pPr lvl="0"/>
            <a:r>
              <a:rPr lang="it-IT" dirty="0"/>
              <a:t>Title</a:t>
            </a:r>
          </a:p>
        </p:txBody>
      </p:sp>
    </p:spTree>
    <p:extLst>
      <p:ext uri="{BB962C8B-B14F-4D97-AF65-F5344CB8AC3E}">
        <p14:creationId xmlns:p14="http://schemas.microsoft.com/office/powerpoint/2010/main" val="126617480"/>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cover">
    <p:bg>
      <p:bgPr>
        <a:solidFill>
          <a:srgbClr val="13294B"/>
        </a:solidFill>
        <a:effectLst/>
      </p:bgPr>
    </p:bg>
    <p:spTree>
      <p:nvGrpSpPr>
        <p:cNvPr id="1" name=""/>
        <p:cNvGrpSpPr/>
        <p:nvPr/>
      </p:nvGrpSpPr>
      <p:grpSpPr>
        <a:xfrm>
          <a:off x="0" y="0"/>
          <a:ext cx="0" cy="0"/>
          <a:chOff x="0" y="0"/>
          <a:chExt cx="0" cy="0"/>
        </a:xfrm>
      </p:grpSpPr>
      <p:sp>
        <p:nvSpPr>
          <p:cNvPr id="15" name="Segnaposto immagine 2">
            <a:extLst>
              <a:ext uri="{FF2B5EF4-FFF2-40B4-BE49-F238E27FC236}">
                <a16:creationId xmlns:a16="http://schemas.microsoft.com/office/drawing/2014/main" id="{F5FC718B-4890-4E96-8907-B120841F3495}"/>
              </a:ext>
            </a:extLst>
          </p:cNvPr>
          <p:cNvSpPr>
            <a:spLocks noGrp="1"/>
          </p:cNvSpPr>
          <p:nvPr>
            <p:ph type="pic" idx="1"/>
          </p:nvPr>
        </p:nvSpPr>
        <p:spPr>
          <a:xfrm>
            <a:off x="0" y="1"/>
            <a:ext cx="12192000" cy="5277745"/>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t-IT" dirty="0"/>
          </a:p>
        </p:txBody>
      </p:sp>
      <p:pic>
        <p:nvPicPr>
          <p:cNvPr id="5" name="Picture 4" descr="A picture containing drawing&#10;&#10;Description automatically generated">
            <a:extLst>
              <a:ext uri="{FF2B5EF4-FFF2-40B4-BE49-F238E27FC236}">
                <a16:creationId xmlns:a16="http://schemas.microsoft.com/office/drawing/2014/main" id="{003561E9-086C-46E3-960D-67D505CCAE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14851" y="5740407"/>
            <a:ext cx="5148159" cy="752696"/>
          </a:xfrm>
          <a:prstGeom prst="rect">
            <a:avLst/>
          </a:prstGeom>
        </p:spPr>
      </p:pic>
      <p:pic>
        <p:nvPicPr>
          <p:cNvPr id="6" name="Picture 2" descr="\\Mac\Home\Desktop\REBRANDING\template pptx\RINA colour RGB-white-pres.png">
            <a:extLst>
              <a:ext uri="{FF2B5EF4-FFF2-40B4-BE49-F238E27FC236}">
                <a16:creationId xmlns:a16="http://schemas.microsoft.com/office/drawing/2014/main" id="{42E37E51-F8C4-426A-A368-D4F3A36802D2}"/>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99056" y="5568227"/>
            <a:ext cx="1382168" cy="10610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71678657"/>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_ok">
    <p:bg>
      <p:bgPr>
        <a:solidFill>
          <a:srgbClr val="13294B"/>
        </a:solidFill>
        <a:effectLst/>
      </p:bgPr>
    </p:bg>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619D4AB4-2BC4-4297-B87C-AC013CA203A9}"/>
              </a:ext>
            </a:extLst>
          </p:cNvPr>
          <p:cNvSpPr>
            <a:spLocks noGrp="1"/>
          </p:cNvSpPr>
          <p:nvPr>
            <p:ph type="pic" idx="1"/>
          </p:nvPr>
        </p:nvSpPr>
        <p:spPr>
          <a:xfrm>
            <a:off x="0" y="1"/>
            <a:ext cx="12192000" cy="5277745"/>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t-IT" dirty="0"/>
          </a:p>
        </p:txBody>
      </p:sp>
      <p:sp>
        <p:nvSpPr>
          <p:cNvPr id="12" name="Segnaposto testo 7">
            <a:extLst>
              <a:ext uri="{FF2B5EF4-FFF2-40B4-BE49-F238E27FC236}">
                <a16:creationId xmlns:a16="http://schemas.microsoft.com/office/drawing/2014/main" id="{4B539C23-2E52-4D07-967F-AE563D0C3893}"/>
              </a:ext>
            </a:extLst>
          </p:cNvPr>
          <p:cNvSpPr>
            <a:spLocks noGrp="1"/>
          </p:cNvSpPr>
          <p:nvPr>
            <p:ph type="body" sz="quarter" idx="12" hasCustomPrompt="1"/>
          </p:nvPr>
        </p:nvSpPr>
        <p:spPr>
          <a:xfrm>
            <a:off x="2274750" y="5785201"/>
            <a:ext cx="9534135" cy="627063"/>
          </a:xfrm>
          <a:prstGeom prst="rect">
            <a:avLst/>
          </a:prstGeom>
        </p:spPr>
        <p:txBody>
          <a:bodyPr vert="horz" anchor="ctr"/>
          <a:lstStyle>
            <a:lvl1pPr marL="0" indent="0" algn="r">
              <a:buFontTx/>
              <a:buNone/>
              <a:defRPr sz="4267" b="1">
                <a:solidFill>
                  <a:srgbClr val="FFFFFF"/>
                </a:solidFill>
              </a:defRPr>
            </a:lvl1pPr>
          </a:lstStyle>
          <a:p>
            <a:pPr lvl="0"/>
            <a:r>
              <a:rPr lang="it-IT" dirty="0"/>
              <a:t>Title</a:t>
            </a:r>
          </a:p>
        </p:txBody>
      </p:sp>
      <p:pic>
        <p:nvPicPr>
          <p:cNvPr id="13" name="Picture 2" descr="\\Mac\Home\Desktop\REBRANDING\template pptx\RINA colour RGB-white-pres.png">
            <a:extLst>
              <a:ext uri="{FF2B5EF4-FFF2-40B4-BE49-F238E27FC236}">
                <a16:creationId xmlns:a16="http://schemas.microsoft.com/office/drawing/2014/main" id="{51369224-65E3-498E-96A5-98E5F918D73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9056" y="5568227"/>
            <a:ext cx="1382168" cy="10610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62728828"/>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image chart video">
    <p:spTree>
      <p:nvGrpSpPr>
        <p:cNvPr id="1" name=""/>
        <p:cNvGrpSpPr/>
        <p:nvPr/>
      </p:nvGrpSpPr>
      <p:grpSpPr>
        <a:xfrm>
          <a:off x="0" y="0"/>
          <a:ext cx="0" cy="0"/>
          <a:chOff x="0" y="0"/>
          <a:chExt cx="0" cy="0"/>
        </a:xfrm>
      </p:grpSpPr>
      <p:sp>
        <p:nvSpPr>
          <p:cNvPr id="4" name="Rettangolo 3"/>
          <p:cNvSpPr/>
          <p:nvPr userDrawn="1"/>
        </p:nvSpPr>
        <p:spPr>
          <a:xfrm>
            <a:off x="7" y="1335530"/>
            <a:ext cx="223787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5" name="Segnaposto testo 6"/>
          <p:cNvSpPr>
            <a:spLocks noGrp="1"/>
          </p:cNvSpPr>
          <p:nvPr>
            <p:ph type="body" sz="quarter" idx="10"/>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9" name="Segnaposto contenuto 3"/>
          <p:cNvSpPr>
            <a:spLocks noGrp="1"/>
          </p:cNvSpPr>
          <p:nvPr>
            <p:ph sz="quarter" idx="11"/>
          </p:nvPr>
        </p:nvSpPr>
        <p:spPr>
          <a:xfrm>
            <a:off x="368306" y="1681163"/>
            <a:ext cx="11451167" cy="4883036"/>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pic>
        <p:nvPicPr>
          <p:cNvPr id="6" name="Picture 5" descr="\\Mac\Home\Desktop\REBRANDING\template pptx\RINA colour RGB-pre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81395" y="437871"/>
            <a:ext cx="1238077" cy="95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380017"/>
      </p:ext>
    </p:extLst>
  </p:cSld>
  <p:clrMapOvr>
    <a:masterClrMapping/>
  </p:clrMapOvr>
  <p:transition spd="slow">
    <p:wipe dir="r"/>
  </p:transition>
  <p:extLst>
    <p:ext uri="{DCECCB84-F9BA-43D5-87BE-67443E8EF086}">
      <p15:sldGuideLst xmlns:p15="http://schemas.microsoft.com/office/powerpoint/2012/main">
        <p15:guide id="1" orient="horz" pos="531">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10" name="Segnaposto contenuto 3"/>
          <p:cNvSpPr>
            <a:spLocks noGrp="1"/>
          </p:cNvSpPr>
          <p:nvPr>
            <p:ph sz="quarter" idx="12"/>
          </p:nvPr>
        </p:nvSpPr>
        <p:spPr>
          <a:xfrm>
            <a:off x="368306" y="1681163"/>
            <a:ext cx="11451167" cy="4883036"/>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sp>
        <p:nvSpPr>
          <p:cNvPr id="5" name="Rettangolo 4"/>
          <p:cNvSpPr/>
          <p:nvPr userDrawn="1"/>
        </p:nvSpPr>
        <p:spPr>
          <a:xfrm>
            <a:off x="7" y="1335530"/>
            <a:ext cx="223787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7" name="Segnaposto testo 6"/>
          <p:cNvSpPr>
            <a:spLocks noGrp="1"/>
          </p:cNvSpPr>
          <p:nvPr>
            <p:ph type="body" sz="quarter" idx="10"/>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4" name="Segnaposto testo 3"/>
          <p:cNvSpPr>
            <a:spLocks noGrp="1"/>
          </p:cNvSpPr>
          <p:nvPr>
            <p:ph type="body" sz="quarter" idx="11" hasCustomPrompt="1"/>
          </p:nvPr>
        </p:nvSpPr>
        <p:spPr>
          <a:xfrm>
            <a:off x="368299" y="5546727"/>
            <a:ext cx="11457517" cy="1017588"/>
          </a:xfrm>
          <a:prstGeom prst="rect">
            <a:avLst/>
          </a:prstGeom>
          <a:solidFill>
            <a:srgbClr val="13294B">
              <a:alpha val="84000"/>
            </a:srgbClr>
          </a:solidFill>
          <a:ln>
            <a:noFill/>
          </a:ln>
          <a:effectLst/>
        </p:spPr>
        <p:txBody>
          <a:bodyPr vert="horz" lIns="360000" tIns="140400" rIns="360000" bIns="140400" anchor="ctr"/>
          <a:lstStyle>
            <a:lvl1pPr marL="0" indent="0">
              <a:buNone/>
              <a:defRPr sz="1600">
                <a:solidFill>
                  <a:schemeClr val="bg1"/>
                </a:solidFill>
              </a:defRPr>
            </a:lvl1pPr>
          </a:lstStyle>
          <a:p>
            <a:pPr lvl="0"/>
            <a:r>
              <a:rPr lang="it-IT" dirty="0"/>
              <a:t>didascalia</a:t>
            </a:r>
          </a:p>
        </p:txBody>
      </p:sp>
      <p:pic>
        <p:nvPicPr>
          <p:cNvPr id="9" name="Picture 8" descr="\\Mac\Home\Desktop\REBRANDING\template pptx\RINA colour RGB-pre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81395" y="437871"/>
            <a:ext cx="1238077" cy="95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443270"/>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orizontal content layout">
    <p:spTree>
      <p:nvGrpSpPr>
        <p:cNvPr id="1" name=""/>
        <p:cNvGrpSpPr/>
        <p:nvPr/>
      </p:nvGrpSpPr>
      <p:grpSpPr>
        <a:xfrm>
          <a:off x="0" y="0"/>
          <a:ext cx="0" cy="0"/>
          <a:chOff x="0" y="0"/>
          <a:chExt cx="0" cy="0"/>
        </a:xfrm>
      </p:grpSpPr>
      <p:sp>
        <p:nvSpPr>
          <p:cNvPr id="3" name="Rettangolo 2"/>
          <p:cNvSpPr/>
          <p:nvPr userDrawn="1"/>
        </p:nvSpPr>
        <p:spPr>
          <a:xfrm>
            <a:off x="7" y="1335530"/>
            <a:ext cx="223787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4" name="Segnaposto contenuto 3"/>
          <p:cNvSpPr>
            <a:spLocks noGrp="1"/>
          </p:cNvSpPr>
          <p:nvPr>
            <p:ph sz="quarter" idx="10"/>
          </p:nvPr>
        </p:nvSpPr>
        <p:spPr>
          <a:xfrm>
            <a:off x="368306" y="4589463"/>
            <a:ext cx="11451167" cy="1974736"/>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sp>
        <p:nvSpPr>
          <p:cNvPr id="8"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10" name="Segnaposto testo 9"/>
          <p:cNvSpPr>
            <a:spLocks noGrp="1"/>
          </p:cNvSpPr>
          <p:nvPr>
            <p:ph type="body" sz="quarter" idx="12"/>
          </p:nvPr>
        </p:nvSpPr>
        <p:spPr>
          <a:xfrm>
            <a:off x="368300" y="1688339"/>
            <a:ext cx="11441616" cy="2602620"/>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4C4E4E"/>
                </a:solidFill>
                <a:latin typeface="+mn-lt"/>
                <a:ea typeface="+mn-ea"/>
                <a:cs typeface="+mn-cs"/>
              </a:defRPr>
            </a:lvl1pPr>
            <a:lvl2pP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pic>
        <p:nvPicPr>
          <p:cNvPr id="7" name="Picture 6" descr="\\Mac\Home\Desktop\REBRANDING\template pptx\RINA colour RGB-pre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81395" y="437871"/>
            <a:ext cx="1238077" cy="95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542275"/>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content layout">
    <p:spTree>
      <p:nvGrpSpPr>
        <p:cNvPr id="1" name=""/>
        <p:cNvGrpSpPr/>
        <p:nvPr/>
      </p:nvGrpSpPr>
      <p:grpSpPr>
        <a:xfrm>
          <a:off x="0" y="0"/>
          <a:ext cx="0" cy="0"/>
          <a:chOff x="0" y="0"/>
          <a:chExt cx="0" cy="0"/>
        </a:xfrm>
      </p:grpSpPr>
      <p:sp>
        <p:nvSpPr>
          <p:cNvPr id="4" name="Segnaposto contenuto 3"/>
          <p:cNvSpPr>
            <a:spLocks noGrp="1"/>
          </p:cNvSpPr>
          <p:nvPr>
            <p:ph sz="quarter" idx="10"/>
          </p:nvPr>
        </p:nvSpPr>
        <p:spPr>
          <a:xfrm>
            <a:off x="7408334" y="1681163"/>
            <a:ext cx="4411133" cy="4883036"/>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sp>
        <p:nvSpPr>
          <p:cNvPr id="3" name="Rettangolo 2"/>
          <p:cNvSpPr/>
          <p:nvPr userDrawn="1"/>
        </p:nvSpPr>
        <p:spPr>
          <a:xfrm>
            <a:off x="7" y="1335530"/>
            <a:ext cx="223787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8"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11" name="Segnaposto testo 9"/>
          <p:cNvSpPr>
            <a:spLocks noGrp="1"/>
          </p:cNvSpPr>
          <p:nvPr>
            <p:ph type="body" sz="quarter" idx="12"/>
          </p:nvPr>
        </p:nvSpPr>
        <p:spPr>
          <a:xfrm>
            <a:off x="368306" y="1681163"/>
            <a:ext cx="6682612" cy="4883036"/>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4C4E4E"/>
                </a:solidFill>
                <a:latin typeface="+mn-lt"/>
                <a:ea typeface="+mn-ea"/>
                <a:cs typeface="+mn-cs"/>
              </a:defRPr>
            </a:lvl1pPr>
            <a:lvl2pP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pic>
        <p:nvPicPr>
          <p:cNvPr id="7" name="Picture 6" descr="\\Mac\Home\Desktop\REBRANDING\template pptx\RINA colour RGB-pre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81395" y="437871"/>
            <a:ext cx="1238077" cy="95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188396"/>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text layout">
    <p:spTree>
      <p:nvGrpSpPr>
        <p:cNvPr id="1" name=""/>
        <p:cNvGrpSpPr/>
        <p:nvPr/>
      </p:nvGrpSpPr>
      <p:grpSpPr>
        <a:xfrm>
          <a:off x="0" y="0"/>
          <a:ext cx="0" cy="0"/>
          <a:chOff x="0" y="0"/>
          <a:chExt cx="0" cy="0"/>
        </a:xfrm>
      </p:grpSpPr>
      <p:sp>
        <p:nvSpPr>
          <p:cNvPr id="3" name="Rettangolo 2"/>
          <p:cNvSpPr/>
          <p:nvPr userDrawn="1"/>
        </p:nvSpPr>
        <p:spPr>
          <a:xfrm>
            <a:off x="7" y="1335530"/>
            <a:ext cx="223787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8"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11" name="Segnaposto testo 9"/>
          <p:cNvSpPr>
            <a:spLocks noGrp="1"/>
          </p:cNvSpPr>
          <p:nvPr>
            <p:ph type="body" sz="quarter" idx="12"/>
          </p:nvPr>
        </p:nvSpPr>
        <p:spPr>
          <a:xfrm>
            <a:off x="368306" y="1681163"/>
            <a:ext cx="11457519" cy="4883036"/>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4C4E4E"/>
                </a:solidFill>
                <a:latin typeface="+mn-lt"/>
                <a:ea typeface="+mn-ea"/>
                <a:cs typeface="+mn-cs"/>
              </a:defRPr>
            </a:lvl1pPr>
            <a:lvl2pP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pic>
        <p:nvPicPr>
          <p:cNvPr id="6" name="Picture 5" descr="\\Mac\Home\Desktop\REBRANDING\template pptx\RINA colour RGB-pre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81395" y="437871"/>
            <a:ext cx="1238077" cy="95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33251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content layout">
    <p:spTree>
      <p:nvGrpSpPr>
        <p:cNvPr id="1" name=""/>
        <p:cNvGrpSpPr/>
        <p:nvPr/>
      </p:nvGrpSpPr>
      <p:grpSpPr>
        <a:xfrm>
          <a:off x="0" y="0"/>
          <a:ext cx="0" cy="0"/>
          <a:chOff x="0" y="0"/>
          <a:chExt cx="0" cy="0"/>
        </a:xfrm>
      </p:grpSpPr>
      <p:sp>
        <p:nvSpPr>
          <p:cNvPr id="4" name="Segnaposto contenuto 3"/>
          <p:cNvSpPr>
            <a:spLocks noGrp="1"/>
          </p:cNvSpPr>
          <p:nvPr>
            <p:ph sz="quarter" idx="10"/>
          </p:nvPr>
        </p:nvSpPr>
        <p:spPr>
          <a:xfrm>
            <a:off x="1" y="4589462"/>
            <a:ext cx="12191999" cy="2268537"/>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sp>
        <p:nvSpPr>
          <p:cNvPr id="8"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10" name="Segnaposto testo 9"/>
          <p:cNvSpPr>
            <a:spLocks noGrp="1"/>
          </p:cNvSpPr>
          <p:nvPr>
            <p:ph type="body" sz="quarter" idx="12"/>
          </p:nvPr>
        </p:nvSpPr>
        <p:spPr>
          <a:xfrm>
            <a:off x="383117" y="1604435"/>
            <a:ext cx="11426799" cy="2686525"/>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4C4E4E"/>
                </a:solidFill>
                <a:latin typeface="+mn-lt"/>
                <a:ea typeface="+mn-ea"/>
                <a:cs typeface="+mn-cs"/>
              </a:defRPr>
            </a:lvl1pPr>
            <a:lvl2pPr marL="990575" indent="-380990">
              <a:buFont typeface="Wingdings" panose="05000000000000000000" pitchFamily="2" charset="2"/>
              <a:buChar cha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sp>
        <p:nvSpPr>
          <p:cNvPr id="11" name="Rettangolo 3">
            <a:extLst>
              <a:ext uri="{FF2B5EF4-FFF2-40B4-BE49-F238E27FC236}">
                <a16:creationId xmlns:a16="http://schemas.microsoft.com/office/drawing/2014/main" id="{C8C3E59F-4E5B-4DFB-9B32-037F2FB962DD}"/>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pic>
        <p:nvPicPr>
          <p:cNvPr id="7" name="Picture 5" descr="\\Mac\Home\Desktop\REBRANDING\template pptx\RINA colour RGB-pres.png">
            <a:extLst>
              <a:ext uri="{FF2B5EF4-FFF2-40B4-BE49-F238E27FC236}">
                <a16:creationId xmlns:a16="http://schemas.microsoft.com/office/drawing/2014/main" id="{A26F2D8D-F73F-46F6-9014-85DFA68EC24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81474" y="418153"/>
            <a:ext cx="1237916" cy="950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97916701"/>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ttangolo 2"/>
          <p:cNvSpPr/>
          <p:nvPr userDrawn="1"/>
        </p:nvSpPr>
        <p:spPr>
          <a:xfrm>
            <a:off x="0" y="1"/>
            <a:ext cx="12192000" cy="6858000"/>
          </a:xfrm>
          <a:prstGeom prst="rect">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5" name="Rettangolo 4"/>
          <p:cNvSpPr/>
          <p:nvPr userDrawn="1"/>
        </p:nvSpPr>
        <p:spPr>
          <a:xfrm>
            <a:off x="7" y="1335530"/>
            <a:ext cx="223787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10"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FFFFFF"/>
                </a:solidFill>
                <a:latin typeface="+mj-lt"/>
                <a:ea typeface="+mj-ea"/>
                <a:cs typeface="+mj-cs"/>
              </a:defRPr>
            </a:lvl1pPr>
          </a:lstStyle>
          <a:p>
            <a:pPr lvl="0"/>
            <a:r>
              <a:rPr lang="it-IT" dirty="0"/>
              <a:t>Fare clic per modificare </a:t>
            </a:r>
          </a:p>
          <a:p>
            <a:pPr lvl="0"/>
            <a:r>
              <a:rPr lang="it-IT" dirty="0"/>
              <a:t>gli stili del testo dello schema</a:t>
            </a:r>
          </a:p>
        </p:txBody>
      </p:sp>
      <p:sp>
        <p:nvSpPr>
          <p:cNvPr id="7" name="Segnaposto testo 9"/>
          <p:cNvSpPr>
            <a:spLocks noGrp="1"/>
          </p:cNvSpPr>
          <p:nvPr>
            <p:ph type="body" sz="quarter" idx="12"/>
          </p:nvPr>
        </p:nvSpPr>
        <p:spPr>
          <a:xfrm>
            <a:off x="368299" y="1681163"/>
            <a:ext cx="11451168" cy="4883036"/>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FFFFFF"/>
                </a:solidFill>
                <a:latin typeface="+mn-lt"/>
                <a:ea typeface="+mn-ea"/>
                <a:cs typeface="+mn-cs"/>
              </a:defRPr>
            </a:lvl1pPr>
            <a:lvl2pP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pic>
        <p:nvPicPr>
          <p:cNvPr id="8" name="Picture 2" descr="\\Mac\Home\Desktop\REBRANDING\template pptx\RINA colour RGB-white-pre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68891" y="431520"/>
            <a:ext cx="1250581" cy="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038976"/>
      </p:ext>
    </p:extLst>
  </p:cSld>
  <p:clrMapOvr>
    <a:masterClrMapping/>
  </p:clrMapOvr>
  <p:transition spd="slow">
    <p:wipe dir="r"/>
  </p:transition>
  <p:extLst>
    <p:ext uri="{DCECCB84-F9BA-43D5-87BE-67443E8EF086}">
      <p15:sldGuideLst xmlns:p15="http://schemas.microsoft.com/office/powerpoint/2012/main">
        <p15:guide id="1" orient="horz" pos="531">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introduction">
    <p:spTree>
      <p:nvGrpSpPr>
        <p:cNvPr id="1" name=""/>
        <p:cNvGrpSpPr/>
        <p:nvPr/>
      </p:nvGrpSpPr>
      <p:grpSpPr>
        <a:xfrm>
          <a:off x="0" y="0"/>
          <a:ext cx="0" cy="0"/>
          <a:chOff x="0" y="0"/>
          <a:chExt cx="0" cy="0"/>
        </a:xfrm>
      </p:grpSpPr>
      <p:sp>
        <p:nvSpPr>
          <p:cNvPr id="6" name="Segnaposto immagine 2"/>
          <p:cNvSpPr>
            <a:spLocks noGrp="1"/>
          </p:cNvSpPr>
          <p:nvPr>
            <p:ph type="pic" idx="1"/>
          </p:nvPr>
        </p:nvSpPr>
        <p:spPr>
          <a:xfrm>
            <a:off x="0" y="0"/>
            <a:ext cx="12192000" cy="68580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t-IT" dirty="0"/>
          </a:p>
        </p:txBody>
      </p:sp>
      <p:sp>
        <p:nvSpPr>
          <p:cNvPr id="8" name="Text Placeholder 5"/>
          <p:cNvSpPr>
            <a:spLocks noGrp="1"/>
          </p:cNvSpPr>
          <p:nvPr>
            <p:ph type="body" sz="quarter" idx="10" hasCustomPrompt="1"/>
          </p:nvPr>
        </p:nvSpPr>
        <p:spPr>
          <a:xfrm>
            <a:off x="-16934" y="-19803"/>
            <a:ext cx="6420479" cy="6877804"/>
          </a:xfrm>
          <a:custGeom>
            <a:avLst/>
            <a:gdLst>
              <a:gd name="connsiteX0" fmla="*/ 0 w 5451475"/>
              <a:gd name="connsiteY0" fmla="*/ 0 h 6858000"/>
              <a:gd name="connsiteX1" fmla="*/ 2725738 w 5451475"/>
              <a:gd name="connsiteY1" fmla="*/ 0 h 6858000"/>
              <a:gd name="connsiteX2" fmla="*/ 5451475 w 5451475"/>
              <a:gd name="connsiteY2" fmla="*/ 2725738 h 6858000"/>
              <a:gd name="connsiteX3" fmla="*/ 5451475 w 5451475"/>
              <a:gd name="connsiteY3" fmla="*/ 6858000 h 6858000"/>
              <a:gd name="connsiteX4" fmla="*/ 0 w 5451475"/>
              <a:gd name="connsiteY4" fmla="*/ 6858000 h 6858000"/>
              <a:gd name="connsiteX5" fmla="*/ 0 w 5451475"/>
              <a:gd name="connsiteY5" fmla="*/ 0 h 6858000"/>
              <a:gd name="connsiteX0" fmla="*/ 0 w 5451475"/>
              <a:gd name="connsiteY0" fmla="*/ 6773 h 6864773"/>
              <a:gd name="connsiteX1" fmla="*/ 253471 w 5451475"/>
              <a:gd name="connsiteY1" fmla="*/ 0 h 6864773"/>
              <a:gd name="connsiteX2" fmla="*/ 5451475 w 5451475"/>
              <a:gd name="connsiteY2" fmla="*/ 2732511 h 6864773"/>
              <a:gd name="connsiteX3" fmla="*/ 5451475 w 5451475"/>
              <a:gd name="connsiteY3" fmla="*/ 6864773 h 6864773"/>
              <a:gd name="connsiteX4" fmla="*/ 0 w 5451475"/>
              <a:gd name="connsiteY4" fmla="*/ 6864773 h 6864773"/>
              <a:gd name="connsiteX5" fmla="*/ 0 w 5451475"/>
              <a:gd name="connsiteY5" fmla="*/ 6773 h 6864773"/>
              <a:gd name="connsiteX0" fmla="*/ 0 w 5451475"/>
              <a:gd name="connsiteY0" fmla="*/ 6773 h 6864773"/>
              <a:gd name="connsiteX1" fmla="*/ 253471 w 5451475"/>
              <a:gd name="connsiteY1" fmla="*/ 0 h 6864773"/>
              <a:gd name="connsiteX2" fmla="*/ 5444702 w 5451475"/>
              <a:gd name="connsiteY2" fmla="*/ 6857471 h 6864773"/>
              <a:gd name="connsiteX3" fmla="*/ 5451475 w 5451475"/>
              <a:gd name="connsiteY3" fmla="*/ 6864773 h 6864773"/>
              <a:gd name="connsiteX4" fmla="*/ 0 w 5451475"/>
              <a:gd name="connsiteY4" fmla="*/ 6864773 h 6864773"/>
              <a:gd name="connsiteX5" fmla="*/ 0 w 5451475"/>
              <a:gd name="connsiteY5" fmla="*/ 6773 h 6864773"/>
              <a:gd name="connsiteX0" fmla="*/ 0 w 5451475"/>
              <a:gd name="connsiteY0" fmla="*/ 2011 h 6860011"/>
              <a:gd name="connsiteX1" fmla="*/ 293952 w 5451475"/>
              <a:gd name="connsiteY1" fmla="*/ 0 h 6860011"/>
              <a:gd name="connsiteX2" fmla="*/ 5444702 w 5451475"/>
              <a:gd name="connsiteY2" fmla="*/ 6852709 h 6860011"/>
              <a:gd name="connsiteX3" fmla="*/ 5451475 w 5451475"/>
              <a:gd name="connsiteY3" fmla="*/ 6860011 h 6860011"/>
              <a:gd name="connsiteX4" fmla="*/ 0 w 5451475"/>
              <a:gd name="connsiteY4" fmla="*/ 6860011 h 6860011"/>
              <a:gd name="connsiteX5" fmla="*/ 0 w 5451475"/>
              <a:gd name="connsiteY5" fmla="*/ 2011 h 6860011"/>
              <a:gd name="connsiteX0" fmla="*/ 0 w 5464175"/>
              <a:gd name="connsiteY0" fmla="*/ 2011 h 6860011"/>
              <a:gd name="connsiteX1" fmla="*/ 306652 w 5464175"/>
              <a:gd name="connsiteY1" fmla="*/ 0 h 6860011"/>
              <a:gd name="connsiteX2" fmla="*/ 5457402 w 5464175"/>
              <a:gd name="connsiteY2" fmla="*/ 6852709 h 6860011"/>
              <a:gd name="connsiteX3" fmla="*/ 5464175 w 5464175"/>
              <a:gd name="connsiteY3" fmla="*/ 6860011 h 6860011"/>
              <a:gd name="connsiteX4" fmla="*/ 12700 w 5464175"/>
              <a:gd name="connsiteY4" fmla="*/ 6860011 h 6860011"/>
              <a:gd name="connsiteX5" fmla="*/ 0 w 5464175"/>
              <a:gd name="connsiteY5" fmla="*/ 2011 h 6860011"/>
              <a:gd name="connsiteX0" fmla="*/ 0 w 5464175"/>
              <a:gd name="connsiteY0" fmla="*/ 0 h 6889750"/>
              <a:gd name="connsiteX1" fmla="*/ 306652 w 5464175"/>
              <a:gd name="connsiteY1" fmla="*/ 29739 h 6889750"/>
              <a:gd name="connsiteX2" fmla="*/ 5457402 w 5464175"/>
              <a:gd name="connsiteY2" fmla="*/ 6882448 h 6889750"/>
              <a:gd name="connsiteX3" fmla="*/ 5464175 w 5464175"/>
              <a:gd name="connsiteY3" fmla="*/ 6889750 h 6889750"/>
              <a:gd name="connsiteX4" fmla="*/ 12700 w 5464175"/>
              <a:gd name="connsiteY4" fmla="*/ 6889750 h 6889750"/>
              <a:gd name="connsiteX5" fmla="*/ 0 w 5464175"/>
              <a:gd name="connsiteY5" fmla="*/ 0 h 6889750"/>
              <a:gd name="connsiteX0" fmla="*/ 0 w 5464175"/>
              <a:gd name="connsiteY0" fmla="*/ 0 h 6889750"/>
              <a:gd name="connsiteX1" fmla="*/ 287602 w 5464175"/>
              <a:gd name="connsiteY1" fmla="*/ 10689 h 6889750"/>
              <a:gd name="connsiteX2" fmla="*/ 5457402 w 5464175"/>
              <a:gd name="connsiteY2" fmla="*/ 6882448 h 6889750"/>
              <a:gd name="connsiteX3" fmla="*/ 5464175 w 5464175"/>
              <a:gd name="connsiteY3" fmla="*/ 6889750 h 6889750"/>
              <a:gd name="connsiteX4" fmla="*/ 12700 w 5464175"/>
              <a:gd name="connsiteY4" fmla="*/ 6889750 h 6889750"/>
              <a:gd name="connsiteX5" fmla="*/ 0 w 5464175"/>
              <a:gd name="connsiteY5" fmla="*/ 0 h 6889750"/>
              <a:gd name="connsiteX0" fmla="*/ 0 w 5470138"/>
              <a:gd name="connsiteY0" fmla="*/ 1044806 h 6879061"/>
              <a:gd name="connsiteX1" fmla="*/ 293565 w 5470138"/>
              <a:gd name="connsiteY1" fmla="*/ 0 h 6879061"/>
              <a:gd name="connsiteX2" fmla="*/ 5463365 w 5470138"/>
              <a:gd name="connsiteY2" fmla="*/ 6871759 h 6879061"/>
              <a:gd name="connsiteX3" fmla="*/ 5470138 w 5470138"/>
              <a:gd name="connsiteY3" fmla="*/ 6879061 h 6879061"/>
              <a:gd name="connsiteX4" fmla="*/ 18663 w 5470138"/>
              <a:gd name="connsiteY4" fmla="*/ 6879061 h 6879061"/>
              <a:gd name="connsiteX5" fmla="*/ 0 w 5470138"/>
              <a:gd name="connsiteY5" fmla="*/ 1044806 h 6879061"/>
              <a:gd name="connsiteX0" fmla="*/ 0 w 5470138"/>
              <a:gd name="connsiteY0" fmla="*/ 19127 h 5853382"/>
              <a:gd name="connsiteX1" fmla="*/ 1056860 w 5470138"/>
              <a:gd name="connsiteY1" fmla="*/ 0 h 5853382"/>
              <a:gd name="connsiteX2" fmla="*/ 5463365 w 5470138"/>
              <a:gd name="connsiteY2" fmla="*/ 5846080 h 5853382"/>
              <a:gd name="connsiteX3" fmla="*/ 5470138 w 5470138"/>
              <a:gd name="connsiteY3" fmla="*/ 5853382 h 5853382"/>
              <a:gd name="connsiteX4" fmla="*/ 18663 w 5470138"/>
              <a:gd name="connsiteY4" fmla="*/ 5853382 h 5853382"/>
              <a:gd name="connsiteX5" fmla="*/ 0 w 5470138"/>
              <a:gd name="connsiteY5" fmla="*/ 19127 h 5853382"/>
              <a:gd name="connsiteX0" fmla="*/ 0 w 5464174"/>
              <a:gd name="connsiteY0" fmla="*/ 1238 h 5853382"/>
              <a:gd name="connsiteX1" fmla="*/ 1050896 w 5464174"/>
              <a:gd name="connsiteY1" fmla="*/ 0 h 5853382"/>
              <a:gd name="connsiteX2" fmla="*/ 5457401 w 5464174"/>
              <a:gd name="connsiteY2" fmla="*/ 5846080 h 5853382"/>
              <a:gd name="connsiteX3" fmla="*/ 5464174 w 5464174"/>
              <a:gd name="connsiteY3" fmla="*/ 5853382 h 5853382"/>
              <a:gd name="connsiteX4" fmla="*/ 12699 w 5464174"/>
              <a:gd name="connsiteY4" fmla="*/ 5853382 h 5853382"/>
              <a:gd name="connsiteX5" fmla="*/ 0 w 5464174"/>
              <a:gd name="connsiteY5" fmla="*/ 1238 h 585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174" h="5853382">
                <a:moveTo>
                  <a:pt x="0" y="1238"/>
                </a:moveTo>
                <a:lnTo>
                  <a:pt x="1050896" y="0"/>
                </a:lnTo>
                <a:lnTo>
                  <a:pt x="5457401" y="5846080"/>
                </a:lnTo>
                <a:lnTo>
                  <a:pt x="5464174" y="5853382"/>
                </a:lnTo>
                <a:lnTo>
                  <a:pt x="12699" y="5853382"/>
                </a:lnTo>
                <a:cubicBezTo>
                  <a:pt x="8466" y="3567382"/>
                  <a:pt x="4233" y="2287238"/>
                  <a:pt x="0" y="1238"/>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33" dirty="0">
                <a:solidFill>
                  <a:srgbClr val="13294B"/>
                </a:solidFill>
              </a:defRPr>
            </a:lvl1pPr>
          </a:lstStyle>
          <a:p>
            <a:pPr marL="0" lvl="0" algn="ctr"/>
            <a:r>
              <a:rPr lang="it-IT" dirty="0"/>
              <a:t>---</a:t>
            </a:r>
            <a:endParaRPr lang="en-US" dirty="0"/>
          </a:p>
        </p:txBody>
      </p:sp>
      <p:sp>
        <p:nvSpPr>
          <p:cNvPr id="12" name="Text Placeholder 10"/>
          <p:cNvSpPr>
            <a:spLocks noGrp="1"/>
          </p:cNvSpPr>
          <p:nvPr>
            <p:ph type="body" sz="quarter" idx="14"/>
          </p:nvPr>
        </p:nvSpPr>
        <p:spPr>
          <a:xfrm rot="10800000">
            <a:off x="8347676" y="-1"/>
            <a:ext cx="3844323" cy="5091452"/>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en-US" sz="133" dirty="0">
                <a:solidFill>
                  <a:srgbClr val="3EB1C8"/>
                </a:solidFill>
              </a:defRPr>
            </a:lvl1pPr>
          </a:lstStyle>
          <a:p>
            <a:pPr marL="0" lvl="0" algn="ctr"/>
            <a:endParaRPr lang="en-US" dirty="0"/>
          </a:p>
        </p:txBody>
      </p:sp>
      <p:sp>
        <p:nvSpPr>
          <p:cNvPr id="9" name="Segnaposto testo 9"/>
          <p:cNvSpPr>
            <a:spLocks noGrp="1"/>
          </p:cNvSpPr>
          <p:nvPr>
            <p:ph type="body" sz="quarter" idx="13"/>
          </p:nvPr>
        </p:nvSpPr>
        <p:spPr>
          <a:xfrm>
            <a:off x="359833" y="4919135"/>
            <a:ext cx="4928683" cy="899588"/>
          </a:xfrm>
          <a:prstGeom prst="rect">
            <a:avLst/>
          </a:prstGeom>
        </p:spPr>
        <p:txBody>
          <a:bodyPr vert="horz" anchor="ctr"/>
          <a:lstStyle>
            <a:lvl1pPr marL="0" indent="0" algn="l" defTabSz="609585" rtl="0" eaLnBrk="1" latinLnBrk="0" hangingPunct="1">
              <a:lnSpc>
                <a:spcPct val="100000"/>
              </a:lnSpc>
              <a:spcBef>
                <a:spcPts val="0"/>
              </a:spcBef>
              <a:buNone/>
              <a:defRPr lang="it-IT" sz="1600" kern="1200" dirty="0" smtClean="0">
                <a:solidFill>
                  <a:srgbClr val="3EB1C8"/>
                </a:solidFill>
                <a:latin typeface="+mn-lt"/>
                <a:ea typeface="+mn-ea"/>
                <a:cs typeface="+mn-cs"/>
              </a:defRPr>
            </a:lvl1pPr>
            <a:lvl2pPr>
              <a:defRPr lang="it-IT" sz="2400" kern="1200" dirty="0" smtClean="0">
                <a:solidFill>
                  <a:srgbClr val="3EB1C8"/>
                </a:solidFill>
                <a:latin typeface="+mn-lt"/>
                <a:ea typeface="+mn-ea"/>
                <a:cs typeface="+mn-cs"/>
              </a:defRPr>
            </a:lvl2pPr>
          </a:lstStyle>
          <a:p>
            <a:pPr lvl="0"/>
            <a:r>
              <a:rPr lang="it-IT" dirty="0"/>
              <a:t>Fare clic per modificare gli stili del testo dello schema</a:t>
            </a:r>
          </a:p>
        </p:txBody>
      </p:sp>
      <p:sp>
        <p:nvSpPr>
          <p:cNvPr id="10" name="Segnaposto testo 6"/>
          <p:cNvSpPr>
            <a:spLocks noGrp="1"/>
          </p:cNvSpPr>
          <p:nvPr>
            <p:ph type="body" sz="quarter" idx="11" hasCustomPrompt="1"/>
          </p:nvPr>
        </p:nvSpPr>
        <p:spPr>
          <a:xfrm>
            <a:off x="359834" y="3928531"/>
            <a:ext cx="3838505" cy="990600"/>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Title</a:t>
            </a:r>
          </a:p>
        </p:txBody>
      </p:sp>
      <p:pic>
        <p:nvPicPr>
          <p:cNvPr id="11" name="Picture 5" descr="\\Mac\Home\Desktop\REBRANDING\template pptx\RINA colour RGB-pre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06391" y="5869813"/>
            <a:ext cx="1238077" cy="95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791047"/>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nal cover">
    <p:spTree>
      <p:nvGrpSpPr>
        <p:cNvPr id="1" name=""/>
        <p:cNvGrpSpPr/>
        <p:nvPr/>
      </p:nvGrpSpPr>
      <p:grpSpPr>
        <a:xfrm>
          <a:off x="0" y="0"/>
          <a:ext cx="0" cy="0"/>
          <a:chOff x="0" y="0"/>
          <a:chExt cx="0" cy="0"/>
        </a:xfrm>
      </p:grpSpPr>
      <p:sp>
        <p:nvSpPr>
          <p:cNvPr id="9" name="Segnaposto immagine 2"/>
          <p:cNvSpPr>
            <a:spLocks noGrp="1"/>
          </p:cNvSpPr>
          <p:nvPr>
            <p:ph type="pic" idx="1"/>
          </p:nvPr>
        </p:nvSpPr>
        <p:spPr>
          <a:xfrm>
            <a:off x="0" y="0"/>
            <a:ext cx="12192000" cy="68580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t-IT" dirty="0"/>
          </a:p>
        </p:txBody>
      </p:sp>
      <p:sp>
        <p:nvSpPr>
          <p:cNvPr id="6" name="Text Placeholder 5"/>
          <p:cNvSpPr>
            <a:spLocks noGrp="1"/>
          </p:cNvSpPr>
          <p:nvPr>
            <p:ph type="body" sz="quarter" idx="10" hasCustomPrompt="1"/>
          </p:nvPr>
        </p:nvSpPr>
        <p:spPr>
          <a:xfrm>
            <a:off x="-16934" y="-19803"/>
            <a:ext cx="6420479" cy="6877804"/>
          </a:xfrm>
          <a:custGeom>
            <a:avLst/>
            <a:gdLst>
              <a:gd name="connsiteX0" fmla="*/ 0 w 5451475"/>
              <a:gd name="connsiteY0" fmla="*/ 0 h 6858000"/>
              <a:gd name="connsiteX1" fmla="*/ 2725738 w 5451475"/>
              <a:gd name="connsiteY1" fmla="*/ 0 h 6858000"/>
              <a:gd name="connsiteX2" fmla="*/ 5451475 w 5451475"/>
              <a:gd name="connsiteY2" fmla="*/ 2725738 h 6858000"/>
              <a:gd name="connsiteX3" fmla="*/ 5451475 w 5451475"/>
              <a:gd name="connsiteY3" fmla="*/ 6858000 h 6858000"/>
              <a:gd name="connsiteX4" fmla="*/ 0 w 5451475"/>
              <a:gd name="connsiteY4" fmla="*/ 6858000 h 6858000"/>
              <a:gd name="connsiteX5" fmla="*/ 0 w 5451475"/>
              <a:gd name="connsiteY5" fmla="*/ 0 h 6858000"/>
              <a:gd name="connsiteX0" fmla="*/ 0 w 5451475"/>
              <a:gd name="connsiteY0" fmla="*/ 6773 h 6864773"/>
              <a:gd name="connsiteX1" fmla="*/ 253471 w 5451475"/>
              <a:gd name="connsiteY1" fmla="*/ 0 h 6864773"/>
              <a:gd name="connsiteX2" fmla="*/ 5451475 w 5451475"/>
              <a:gd name="connsiteY2" fmla="*/ 2732511 h 6864773"/>
              <a:gd name="connsiteX3" fmla="*/ 5451475 w 5451475"/>
              <a:gd name="connsiteY3" fmla="*/ 6864773 h 6864773"/>
              <a:gd name="connsiteX4" fmla="*/ 0 w 5451475"/>
              <a:gd name="connsiteY4" fmla="*/ 6864773 h 6864773"/>
              <a:gd name="connsiteX5" fmla="*/ 0 w 5451475"/>
              <a:gd name="connsiteY5" fmla="*/ 6773 h 6864773"/>
              <a:gd name="connsiteX0" fmla="*/ 0 w 5451475"/>
              <a:gd name="connsiteY0" fmla="*/ 6773 h 6864773"/>
              <a:gd name="connsiteX1" fmla="*/ 253471 w 5451475"/>
              <a:gd name="connsiteY1" fmla="*/ 0 h 6864773"/>
              <a:gd name="connsiteX2" fmla="*/ 5444702 w 5451475"/>
              <a:gd name="connsiteY2" fmla="*/ 6857471 h 6864773"/>
              <a:gd name="connsiteX3" fmla="*/ 5451475 w 5451475"/>
              <a:gd name="connsiteY3" fmla="*/ 6864773 h 6864773"/>
              <a:gd name="connsiteX4" fmla="*/ 0 w 5451475"/>
              <a:gd name="connsiteY4" fmla="*/ 6864773 h 6864773"/>
              <a:gd name="connsiteX5" fmla="*/ 0 w 5451475"/>
              <a:gd name="connsiteY5" fmla="*/ 6773 h 6864773"/>
              <a:gd name="connsiteX0" fmla="*/ 0 w 5451475"/>
              <a:gd name="connsiteY0" fmla="*/ 2011 h 6860011"/>
              <a:gd name="connsiteX1" fmla="*/ 293952 w 5451475"/>
              <a:gd name="connsiteY1" fmla="*/ 0 h 6860011"/>
              <a:gd name="connsiteX2" fmla="*/ 5444702 w 5451475"/>
              <a:gd name="connsiteY2" fmla="*/ 6852709 h 6860011"/>
              <a:gd name="connsiteX3" fmla="*/ 5451475 w 5451475"/>
              <a:gd name="connsiteY3" fmla="*/ 6860011 h 6860011"/>
              <a:gd name="connsiteX4" fmla="*/ 0 w 5451475"/>
              <a:gd name="connsiteY4" fmla="*/ 6860011 h 6860011"/>
              <a:gd name="connsiteX5" fmla="*/ 0 w 5451475"/>
              <a:gd name="connsiteY5" fmla="*/ 2011 h 6860011"/>
              <a:gd name="connsiteX0" fmla="*/ 0 w 5464175"/>
              <a:gd name="connsiteY0" fmla="*/ 2011 h 6860011"/>
              <a:gd name="connsiteX1" fmla="*/ 306652 w 5464175"/>
              <a:gd name="connsiteY1" fmla="*/ 0 h 6860011"/>
              <a:gd name="connsiteX2" fmla="*/ 5457402 w 5464175"/>
              <a:gd name="connsiteY2" fmla="*/ 6852709 h 6860011"/>
              <a:gd name="connsiteX3" fmla="*/ 5464175 w 5464175"/>
              <a:gd name="connsiteY3" fmla="*/ 6860011 h 6860011"/>
              <a:gd name="connsiteX4" fmla="*/ 12700 w 5464175"/>
              <a:gd name="connsiteY4" fmla="*/ 6860011 h 6860011"/>
              <a:gd name="connsiteX5" fmla="*/ 0 w 5464175"/>
              <a:gd name="connsiteY5" fmla="*/ 2011 h 6860011"/>
              <a:gd name="connsiteX0" fmla="*/ 0 w 5464175"/>
              <a:gd name="connsiteY0" fmla="*/ 0 h 6889750"/>
              <a:gd name="connsiteX1" fmla="*/ 306652 w 5464175"/>
              <a:gd name="connsiteY1" fmla="*/ 29739 h 6889750"/>
              <a:gd name="connsiteX2" fmla="*/ 5457402 w 5464175"/>
              <a:gd name="connsiteY2" fmla="*/ 6882448 h 6889750"/>
              <a:gd name="connsiteX3" fmla="*/ 5464175 w 5464175"/>
              <a:gd name="connsiteY3" fmla="*/ 6889750 h 6889750"/>
              <a:gd name="connsiteX4" fmla="*/ 12700 w 5464175"/>
              <a:gd name="connsiteY4" fmla="*/ 6889750 h 6889750"/>
              <a:gd name="connsiteX5" fmla="*/ 0 w 5464175"/>
              <a:gd name="connsiteY5" fmla="*/ 0 h 6889750"/>
              <a:gd name="connsiteX0" fmla="*/ 0 w 5464175"/>
              <a:gd name="connsiteY0" fmla="*/ 0 h 6889750"/>
              <a:gd name="connsiteX1" fmla="*/ 287602 w 5464175"/>
              <a:gd name="connsiteY1" fmla="*/ 10689 h 6889750"/>
              <a:gd name="connsiteX2" fmla="*/ 5457402 w 5464175"/>
              <a:gd name="connsiteY2" fmla="*/ 6882448 h 6889750"/>
              <a:gd name="connsiteX3" fmla="*/ 5464175 w 5464175"/>
              <a:gd name="connsiteY3" fmla="*/ 6889750 h 6889750"/>
              <a:gd name="connsiteX4" fmla="*/ 12700 w 5464175"/>
              <a:gd name="connsiteY4" fmla="*/ 6889750 h 6889750"/>
              <a:gd name="connsiteX5" fmla="*/ 0 w 5464175"/>
              <a:gd name="connsiteY5" fmla="*/ 0 h 6889750"/>
              <a:gd name="connsiteX0" fmla="*/ 0 w 5470138"/>
              <a:gd name="connsiteY0" fmla="*/ 1044806 h 6879061"/>
              <a:gd name="connsiteX1" fmla="*/ 293565 w 5470138"/>
              <a:gd name="connsiteY1" fmla="*/ 0 h 6879061"/>
              <a:gd name="connsiteX2" fmla="*/ 5463365 w 5470138"/>
              <a:gd name="connsiteY2" fmla="*/ 6871759 h 6879061"/>
              <a:gd name="connsiteX3" fmla="*/ 5470138 w 5470138"/>
              <a:gd name="connsiteY3" fmla="*/ 6879061 h 6879061"/>
              <a:gd name="connsiteX4" fmla="*/ 18663 w 5470138"/>
              <a:gd name="connsiteY4" fmla="*/ 6879061 h 6879061"/>
              <a:gd name="connsiteX5" fmla="*/ 0 w 5470138"/>
              <a:gd name="connsiteY5" fmla="*/ 1044806 h 6879061"/>
              <a:gd name="connsiteX0" fmla="*/ 0 w 5470138"/>
              <a:gd name="connsiteY0" fmla="*/ 19127 h 5853382"/>
              <a:gd name="connsiteX1" fmla="*/ 1056860 w 5470138"/>
              <a:gd name="connsiteY1" fmla="*/ 0 h 5853382"/>
              <a:gd name="connsiteX2" fmla="*/ 5463365 w 5470138"/>
              <a:gd name="connsiteY2" fmla="*/ 5846080 h 5853382"/>
              <a:gd name="connsiteX3" fmla="*/ 5470138 w 5470138"/>
              <a:gd name="connsiteY3" fmla="*/ 5853382 h 5853382"/>
              <a:gd name="connsiteX4" fmla="*/ 18663 w 5470138"/>
              <a:gd name="connsiteY4" fmla="*/ 5853382 h 5853382"/>
              <a:gd name="connsiteX5" fmla="*/ 0 w 5470138"/>
              <a:gd name="connsiteY5" fmla="*/ 19127 h 5853382"/>
              <a:gd name="connsiteX0" fmla="*/ 0 w 5464174"/>
              <a:gd name="connsiteY0" fmla="*/ 1238 h 5853382"/>
              <a:gd name="connsiteX1" fmla="*/ 1050896 w 5464174"/>
              <a:gd name="connsiteY1" fmla="*/ 0 h 5853382"/>
              <a:gd name="connsiteX2" fmla="*/ 5457401 w 5464174"/>
              <a:gd name="connsiteY2" fmla="*/ 5846080 h 5853382"/>
              <a:gd name="connsiteX3" fmla="*/ 5464174 w 5464174"/>
              <a:gd name="connsiteY3" fmla="*/ 5853382 h 5853382"/>
              <a:gd name="connsiteX4" fmla="*/ 12699 w 5464174"/>
              <a:gd name="connsiteY4" fmla="*/ 5853382 h 5853382"/>
              <a:gd name="connsiteX5" fmla="*/ 0 w 5464174"/>
              <a:gd name="connsiteY5" fmla="*/ 1238 h 585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174" h="5853382">
                <a:moveTo>
                  <a:pt x="0" y="1238"/>
                </a:moveTo>
                <a:lnTo>
                  <a:pt x="1050896" y="0"/>
                </a:lnTo>
                <a:lnTo>
                  <a:pt x="5457401" y="5846080"/>
                </a:lnTo>
                <a:lnTo>
                  <a:pt x="5464174" y="5853382"/>
                </a:lnTo>
                <a:lnTo>
                  <a:pt x="12699" y="5853382"/>
                </a:lnTo>
                <a:cubicBezTo>
                  <a:pt x="8466" y="3567382"/>
                  <a:pt x="4233" y="2287238"/>
                  <a:pt x="0" y="1238"/>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33" dirty="0">
                <a:solidFill>
                  <a:srgbClr val="13294B"/>
                </a:solidFill>
              </a:defRPr>
            </a:lvl1pPr>
          </a:lstStyle>
          <a:p>
            <a:pPr marL="0" lvl="0" algn="ctr"/>
            <a:r>
              <a:rPr lang="it-IT" dirty="0"/>
              <a:t>---</a:t>
            </a:r>
            <a:endParaRPr lang="en-US" dirty="0"/>
          </a:p>
        </p:txBody>
      </p:sp>
      <p:sp>
        <p:nvSpPr>
          <p:cNvPr id="8" name="Text Placeholder 10"/>
          <p:cNvSpPr>
            <a:spLocks noGrp="1"/>
          </p:cNvSpPr>
          <p:nvPr>
            <p:ph type="body" sz="quarter" idx="14"/>
          </p:nvPr>
        </p:nvSpPr>
        <p:spPr>
          <a:xfrm rot="10800000">
            <a:off x="8347676" y="-1"/>
            <a:ext cx="3844323" cy="5091452"/>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en-US" sz="133" dirty="0">
                <a:solidFill>
                  <a:srgbClr val="3EB1C8"/>
                </a:solidFill>
              </a:defRPr>
            </a:lvl1pPr>
          </a:lstStyle>
          <a:p>
            <a:pPr marL="0" lvl="0" algn="ctr"/>
            <a:endParaRPr lang="en-US" dirty="0"/>
          </a:p>
        </p:txBody>
      </p:sp>
      <p:sp>
        <p:nvSpPr>
          <p:cNvPr id="5" name="Segnaposto testo 9"/>
          <p:cNvSpPr>
            <a:spLocks noGrp="1"/>
          </p:cNvSpPr>
          <p:nvPr>
            <p:ph type="body" sz="quarter" idx="13" hasCustomPrompt="1"/>
          </p:nvPr>
        </p:nvSpPr>
        <p:spPr>
          <a:xfrm>
            <a:off x="359841" y="4512072"/>
            <a:ext cx="4669367" cy="1357741"/>
          </a:xfrm>
          <a:prstGeom prst="rect">
            <a:avLst/>
          </a:prstGeom>
        </p:spPr>
        <p:txBody>
          <a:bodyPr vert="horz" anchor="b"/>
          <a:lstStyle>
            <a:lvl1pPr marL="0" indent="0" algn="l" defTabSz="609585" rtl="0" eaLnBrk="1" latinLnBrk="0" hangingPunct="1">
              <a:lnSpc>
                <a:spcPct val="100000"/>
              </a:lnSpc>
              <a:spcBef>
                <a:spcPts val="0"/>
              </a:spcBef>
              <a:buNone/>
              <a:defRPr lang="it-IT" sz="2133" kern="1200" dirty="0" smtClean="0">
                <a:solidFill>
                  <a:srgbClr val="13294B"/>
                </a:solidFill>
                <a:latin typeface="+mn-lt"/>
                <a:ea typeface="+mn-ea"/>
                <a:cs typeface="+mn-cs"/>
              </a:defRPr>
            </a:lvl1pPr>
            <a:lvl2pPr>
              <a:defRPr lang="it-IT" sz="2400" kern="1200" dirty="0" smtClean="0">
                <a:solidFill>
                  <a:srgbClr val="3EB1C8"/>
                </a:solidFill>
                <a:latin typeface="+mn-lt"/>
                <a:ea typeface="+mn-ea"/>
                <a:cs typeface="+mn-cs"/>
              </a:defRPr>
            </a:lvl2pPr>
          </a:lstStyle>
          <a:p>
            <a:pPr lvl="0"/>
            <a:r>
              <a:rPr lang="it-IT" dirty="0" err="1"/>
              <a:t>Addres</a:t>
            </a:r>
            <a:endParaRPr lang="it-IT" dirty="0"/>
          </a:p>
          <a:p>
            <a:pPr lvl="0"/>
            <a:r>
              <a:rPr lang="it-IT" dirty="0" err="1"/>
              <a:t>Address</a:t>
            </a:r>
            <a:endParaRPr lang="it-IT" dirty="0"/>
          </a:p>
          <a:p>
            <a:pPr lvl="0"/>
            <a:r>
              <a:rPr lang="it-IT" dirty="0"/>
              <a:t>P. </a:t>
            </a:r>
          </a:p>
          <a:p>
            <a:pPr lvl="0"/>
            <a:r>
              <a:rPr lang="it-IT" dirty="0"/>
              <a:t>email - site</a:t>
            </a:r>
          </a:p>
        </p:txBody>
      </p:sp>
      <p:pic>
        <p:nvPicPr>
          <p:cNvPr id="7" name="Picture 5" descr="\\Mac\Home\Desktop\REBRANDING\template pptx\RINA colour RGB-pre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06391" y="5869813"/>
            <a:ext cx="1238077" cy="95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611"/>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_ok">
    <p:spTree>
      <p:nvGrpSpPr>
        <p:cNvPr id="1" name=""/>
        <p:cNvGrpSpPr/>
        <p:nvPr/>
      </p:nvGrpSpPr>
      <p:grpSpPr>
        <a:xfrm>
          <a:off x="0" y="0"/>
          <a:ext cx="0" cy="0"/>
          <a:chOff x="0" y="0"/>
          <a:chExt cx="0" cy="0"/>
        </a:xfrm>
      </p:grpSpPr>
      <p:sp>
        <p:nvSpPr>
          <p:cNvPr id="14" name="Segnaposto immagine 2"/>
          <p:cNvSpPr>
            <a:spLocks noGrp="1"/>
          </p:cNvSpPr>
          <p:nvPr>
            <p:ph type="pic" idx="1"/>
          </p:nvPr>
        </p:nvSpPr>
        <p:spPr>
          <a:xfrm>
            <a:off x="0" y="0"/>
            <a:ext cx="12192000" cy="68580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t-IT" dirty="0"/>
          </a:p>
        </p:txBody>
      </p:sp>
      <p:sp>
        <p:nvSpPr>
          <p:cNvPr id="7" name="Text Placeholder 10"/>
          <p:cNvSpPr>
            <a:spLocks noGrp="1"/>
          </p:cNvSpPr>
          <p:nvPr>
            <p:ph type="body" sz="quarter" idx="14"/>
          </p:nvPr>
        </p:nvSpPr>
        <p:spPr>
          <a:xfrm rot="10800000">
            <a:off x="8347676" y="-1"/>
            <a:ext cx="3844323" cy="5091452"/>
          </a:xfrm>
          <a:prstGeom prst="triangle">
            <a:avLst>
              <a:gd name="adj" fmla="val 0"/>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en-US" sz="133" dirty="0">
                <a:solidFill>
                  <a:srgbClr val="3EB1C8"/>
                </a:solidFill>
              </a:defRPr>
            </a:lvl1pPr>
          </a:lstStyle>
          <a:p>
            <a:pPr marL="0" lvl="0" algn="ctr"/>
            <a:endParaRPr lang="en-US" dirty="0"/>
          </a:p>
        </p:txBody>
      </p:sp>
      <p:sp>
        <p:nvSpPr>
          <p:cNvPr id="10" name="Text Placeholder 5"/>
          <p:cNvSpPr>
            <a:spLocks noGrp="1"/>
          </p:cNvSpPr>
          <p:nvPr>
            <p:ph type="body" sz="quarter" idx="10" hasCustomPrompt="1"/>
          </p:nvPr>
        </p:nvSpPr>
        <p:spPr>
          <a:xfrm>
            <a:off x="-16934" y="-19803"/>
            <a:ext cx="6420479" cy="6877804"/>
          </a:xfrm>
          <a:custGeom>
            <a:avLst/>
            <a:gdLst>
              <a:gd name="connsiteX0" fmla="*/ 0 w 5451475"/>
              <a:gd name="connsiteY0" fmla="*/ 0 h 6858000"/>
              <a:gd name="connsiteX1" fmla="*/ 2725738 w 5451475"/>
              <a:gd name="connsiteY1" fmla="*/ 0 h 6858000"/>
              <a:gd name="connsiteX2" fmla="*/ 5451475 w 5451475"/>
              <a:gd name="connsiteY2" fmla="*/ 2725738 h 6858000"/>
              <a:gd name="connsiteX3" fmla="*/ 5451475 w 5451475"/>
              <a:gd name="connsiteY3" fmla="*/ 6858000 h 6858000"/>
              <a:gd name="connsiteX4" fmla="*/ 0 w 5451475"/>
              <a:gd name="connsiteY4" fmla="*/ 6858000 h 6858000"/>
              <a:gd name="connsiteX5" fmla="*/ 0 w 5451475"/>
              <a:gd name="connsiteY5" fmla="*/ 0 h 6858000"/>
              <a:gd name="connsiteX0" fmla="*/ 0 w 5451475"/>
              <a:gd name="connsiteY0" fmla="*/ 6773 h 6864773"/>
              <a:gd name="connsiteX1" fmla="*/ 253471 w 5451475"/>
              <a:gd name="connsiteY1" fmla="*/ 0 h 6864773"/>
              <a:gd name="connsiteX2" fmla="*/ 5451475 w 5451475"/>
              <a:gd name="connsiteY2" fmla="*/ 2732511 h 6864773"/>
              <a:gd name="connsiteX3" fmla="*/ 5451475 w 5451475"/>
              <a:gd name="connsiteY3" fmla="*/ 6864773 h 6864773"/>
              <a:gd name="connsiteX4" fmla="*/ 0 w 5451475"/>
              <a:gd name="connsiteY4" fmla="*/ 6864773 h 6864773"/>
              <a:gd name="connsiteX5" fmla="*/ 0 w 5451475"/>
              <a:gd name="connsiteY5" fmla="*/ 6773 h 6864773"/>
              <a:gd name="connsiteX0" fmla="*/ 0 w 5451475"/>
              <a:gd name="connsiteY0" fmla="*/ 6773 h 6864773"/>
              <a:gd name="connsiteX1" fmla="*/ 253471 w 5451475"/>
              <a:gd name="connsiteY1" fmla="*/ 0 h 6864773"/>
              <a:gd name="connsiteX2" fmla="*/ 5444702 w 5451475"/>
              <a:gd name="connsiteY2" fmla="*/ 6857471 h 6864773"/>
              <a:gd name="connsiteX3" fmla="*/ 5451475 w 5451475"/>
              <a:gd name="connsiteY3" fmla="*/ 6864773 h 6864773"/>
              <a:gd name="connsiteX4" fmla="*/ 0 w 5451475"/>
              <a:gd name="connsiteY4" fmla="*/ 6864773 h 6864773"/>
              <a:gd name="connsiteX5" fmla="*/ 0 w 5451475"/>
              <a:gd name="connsiteY5" fmla="*/ 6773 h 6864773"/>
              <a:gd name="connsiteX0" fmla="*/ 0 w 5451475"/>
              <a:gd name="connsiteY0" fmla="*/ 2011 h 6860011"/>
              <a:gd name="connsiteX1" fmla="*/ 293952 w 5451475"/>
              <a:gd name="connsiteY1" fmla="*/ 0 h 6860011"/>
              <a:gd name="connsiteX2" fmla="*/ 5444702 w 5451475"/>
              <a:gd name="connsiteY2" fmla="*/ 6852709 h 6860011"/>
              <a:gd name="connsiteX3" fmla="*/ 5451475 w 5451475"/>
              <a:gd name="connsiteY3" fmla="*/ 6860011 h 6860011"/>
              <a:gd name="connsiteX4" fmla="*/ 0 w 5451475"/>
              <a:gd name="connsiteY4" fmla="*/ 6860011 h 6860011"/>
              <a:gd name="connsiteX5" fmla="*/ 0 w 5451475"/>
              <a:gd name="connsiteY5" fmla="*/ 2011 h 6860011"/>
              <a:gd name="connsiteX0" fmla="*/ 0 w 5464175"/>
              <a:gd name="connsiteY0" fmla="*/ 2011 h 6860011"/>
              <a:gd name="connsiteX1" fmla="*/ 306652 w 5464175"/>
              <a:gd name="connsiteY1" fmla="*/ 0 h 6860011"/>
              <a:gd name="connsiteX2" fmla="*/ 5457402 w 5464175"/>
              <a:gd name="connsiteY2" fmla="*/ 6852709 h 6860011"/>
              <a:gd name="connsiteX3" fmla="*/ 5464175 w 5464175"/>
              <a:gd name="connsiteY3" fmla="*/ 6860011 h 6860011"/>
              <a:gd name="connsiteX4" fmla="*/ 12700 w 5464175"/>
              <a:gd name="connsiteY4" fmla="*/ 6860011 h 6860011"/>
              <a:gd name="connsiteX5" fmla="*/ 0 w 5464175"/>
              <a:gd name="connsiteY5" fmla="*/ 2011 h 6860011"/>
              <a:gd name="connsiteX0" fmla="*/ 0 w 5464175"/>
              <a:gd name="connsiteY0" fmla="*/ 0 h 6889750"/>
              <a:gd name="connsiteX1" fmla="*/ 306652 w 5464175"/>
              <a:gd name="connsiteY1" fmla="*/ 29739 h 6889750"/>
              <a:gd name="connsiteX2" fmla="*/ 5457402 w 5464175"/>
              <a:gd name="connsiteY2" fmla="*/ 6882448 h 6889750"/>
              <a:gd name="connsiteX3" fmla="*/ 5464175 w 5464175"/>
              <a:gd name="connsiteY3" fmla="*/ 6889750 h 6889750"/>
              <a:gd name="connsiteX4" fmla="*/ 12700 w 5464175"/>
              <a:gd name="connsiteY4" fmla="*/ 6889750 h 6889750"/>
              <a:gd name="connsiteX5" fmla="*/ 0 w 5464175"/>
              <a:gd name="connsiteY5" fmla="*/ 0 h 6889750"/>
              <a:gd name="connsiteX0" fmla="*/ 0 w 5464175"/>
              <a:gd name="connsiteY0" fmla="*/ 0 h 6889750"/>
              <a:gd name="connsiteX1" fmla="*/ 287602 w 5464175"/>
              <a:gd name="connsiteY1" fmla="*/ 10689 h 6889750"/>
              <a:gd name="connsiteX2" fmla="*/ 5457402 w 5464175"/>
              <a:gd name="connsiteY2" fmla="*/ 6882448 h 6889750"/>
              <a:gd name="connsiteX3" fmla="*/ 5464175 w 5464175"/>
              <a:gd name="connsiteY3" fmla="*/ 6889750 h 6889750"/>
              <a:gd name="connsiteX4" fmla="*/ 12700 w 5464175"/>
              <a:gd name="connsiteY4" fmla="*/ 6889750 h 6889750"/>
              <a:gd name="connsiteX5" fmla="*/ 0 w 5464175"/>
              <a:gd name="connsiteY5" fmla="*/ 0 h 6889750"/>
              <a:gd name="connsiteX0" fmla="*/ 0 w 5470138"/>
              <a:gd name="connsiteY0" fmla="*/ 1044806 h 6879061"/>
              <a:gd name="connsiteX1" fmla="*/ 293565 w 5470138"/>
              <a:gd name="connsiteY1" fmla="*/ 0 h 6879061"/>
              <a:gd name="connsiteX2" fmla="*/ 5463365 w 5470138"/>
              <a:gd name="connsiteY2" fmla="*/ 6871759 h 6879061"/>
              <a:gd name="connsiteX3" fmla="*/ 5470138 w 5470138"/>
              <a:gd name="connsiteY3" fmla="*/ 6879061 h 6879061"/>
              <a:gd name="connsiteX4" fmla="*/ 18663 w 5470138"/>
              <a:gd name="connsiteY4" fmla="*/ 6879061 h 6879061"/>
              <a:gd name="connsiteX5" fmla="*/ 0 w 5470138"/>
              <a:gd name="connsiteY5" fmla="*/ 1044806 h 6879061"/>
              <a:gd name="connsiteX0" fmla="*/ 0 w 5470138"/>
              <a:gd name="connsiteY0" fmla="*/ 19127 h 5853382"/>
              <a:gd name="connsiteX1" fmla="*/ 1056860 w 5470138"/>
              <a:gd name="connsiteY1" fmla="*/ 0 h 5853382"/>
              <a:gd name="connsiteX2" fmla="*/ 5463365 w 5470138"/>
              <a:gd name="connsiteY2" fmla="*/ 5846080 h 5853382"/>
              <a:gd name="connsiteX3" fmla="*/ 5470138 w 5470138"/>
              <a:gd name="connsiteY3" fmla="*/ 5853382 h 5853382"/>
              <a:gd name="connsiteX4" fmla="*/ 18663 w 5470138"/>
              <a:gd name="connsiteY4" fmla="*/ 5853382 h 5853382"/>
              <a:gd name="connsiteX5" fmla="*/ 0 w 5470138"/>
              <a:gd name="connsiteY5" fmla="*/ 19127 h 5853382"/>
              <a:gd name="connsiteX0" fmla="*/ 0 w 5464174"/>
              <a:gd name="connsiteY0" fmla="*/ 1238 h 5853382"/>
              <a:gd name="connsiteX1" fmla="*/ 1050896 w 5464174"/>
              <a:gd name="connsiteY1" fmla="*/ 0 h 5853382"/>
              <a:gd name="connsiteX2" fmla="*/ 5457401 w 5464174"/>
              <a:gd name="connsiteY2" fmla="*/ 5846080 h 5853382"/>
              <a:gd name="connsiteX3" fmla="*/ 5464174 w 5464174"/>
              <a:gd name="connsiteY3" fmla="*/ 5853382 h 5853382"/>
              <a:gd name="connsiteX4" fmla="*/ 12699 w 5464174"/>
              <a:gd name="connsiteY4" fmla="*/ 5853382 h 5853382"/>
              <a:gd name="connsiteX5" fmla="*/ 0 w 5464174"/>
              <a:gd name="connsiteY5" fmla="*/ 1238 h 585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174" h="5853382">
                <a:moveTo>
                  <a:pt x="0" y="1238"/>
                </a:moveTo>
                <a:lnTo>
                  <a:pt x="1050896" y="0"/>
                </a:lnTo>
                <a:lnTo>
                  <a:pt x="5457401" y="5846080"/>
                </a:lnTo>
                <a:lnTo>
                  <a:pt x="5464174" y="5853382"/>
                </a:lnTo>
                <a:lnTo>
                  <a:pt x="12699" y="5853382"/>
                </a:lnTo>
                <a:cubicBezTo>
                  <a:pt x="8466" y="3567382"/>
                  <a:pt x="4233" y="2287238"/>
                  <a:pt x="0" y="1238"/>
                </a:cubicBezTo>
                <a:close/>
              </a:path>
            </a:pathLst>
          </a:cu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33" dirty="0">
                <a:solidFill>
                  <a:srgbClr val="13294B"/>
                </a:solidFill>
              </a:defRPr>
            </a:lvl1pPr>
          </a:lstStyle>
          <a:p>
            <a:pPr marL="0" lvl="0" algn="ctr"/>
            <a:r>
              <a:rPr lang="it-IT" dirty="0"/>
              <a:t>---</a:t>
            </a:r>
            <a:endParaRPr lang="en-US" dirty="0"/>
          </a:p>
        </p:txBody>
      </p:sp>
      <p:sp>
        <p:nvSpPr>
          <p:cNvPr id="8" name="Segnaposto testo 7"/>
          <p:cNvSpPr>
            <a:spLocks noGrp="1"/>
          </p:cNvSpPr>
          <p:nvPr>
            <p:ph type="body" sz="quarter" idx="12" hasCustomPrompt="1"/>
          </p:nvPr>
        </p:nvSpPr>
        <p:spPr>
          <a:xfrm>
            <a:off x="345018" y="5937253"/>
            <a:ext cx="5137149" cy="627063"/>
          </a:xfrm>
          <a:prstGeom prst="rect">
            <a:avLst/>
          </a:prstGeom>
        </p:spPr>
        <p:txBody>
          <a:bodyPr vert="horz" anchor="b"/>
          <a:lstStyle>
            <a:lvl1pPr marL="0" indent="0">
              <a:buFontTx/>
              <a:buNone/>
              <a:defRPr sz="3733">
                <a:solidFill>
                  <a:srgbClr val="FFFFFF"/>
                </a:solidFill>
              </a:defRPr>
            </a:lvl1pPr>
          </a:lstStyle>
          <a:p>
            <a:pPr lvl="0"/>
            <a:r>
              <a:rPr lang="it-IT" dirty="0"/>
              <a:t>Title</a:t>
            </a:r>
          </a:p>
        </p:txBody>
      </p:sp>
      <p:pic>
        <p:nvPicPr>
          <p:cNvPr id="9" name="Picture 2" descr="\\Mac\Home\Desktop\REBRANDING\template pptx\RINA colour RGB-white-pre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77196" y="4286215"/>
            <a:ext cx="1544469" cy="118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76192"/>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VER_ok">
    <p:bg>
      <p:bgPr>
        <a:solidFill>
          <a:srgbClr val="13294B"/>
        </a:solidFill>
        <a:effectLst/>
      </p:bgPr>
    </p:bg>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619D4AB4-2BC4-4297-B87C-AC013CA203A9}"/>
              </a:ext>
            </a:extLst>
          </p:cNvPr>
          <p:cNvSpPr>
            <a:spLocks noGrp="1"/>
          </p:cNvSpPr>
          <p:nvPr>
            <p:ph type="pic" idx="1"/>
          </p:nvPr>
        </p:nvSpPr>
        <p:spPr>
          <a:xfrm>
            <a:off x="0" y="1"/>
            <a:ext cx="12192000" cy="5277745"/>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t-IT"/>
          </a:p>
        </p:txBody>
      </p:sp>
      <p:sp>
        <p:nvSpPr>
          <p:cNvPr id="12" name="Segnaposto testo 7">
            <a:extLst>
              <a:ext uri="{FF2B5EF4-FFF2-40B4-BE49-F238E27FC236}">
                <a16:creationId xmlns:a16="http://schemas.microsoft.com/office/drawing/2014/main" id="{4B539C23-2E52-4D07-967F-AE563D0C3893}"/>
              </a:ext>
            </a:extLst>
          </p:cNvPr>
          <p:cNvSpPr>
            <a:spLocks noGrp="1"/>
          </p:cNvSpPr>
          <p:nvPr>
            <p:ph type="body" sz="quarter" idx="12" hasCustomPrompt="1"/>
          </p:nvPr>
        </p:nvSpPr>
        <p:spPr>
          <a:xfrm>
            <a:off x="2274750" y="5785201"/>
            <a:ext cx="9534135" cy="627063"/>
          </a:xfrm>
          <a:prstGeom prst="rect">
            <a:avLst/>
          </a:prstGeom>
        </p:spPr>
        <p:txBody>
          <a:bodyPr vert="horz" anchor="ctr"/>
          <a:lstStyle>
            <a:lvl1pPr marL="0" indent="0" algn="r">
              <a:buFontTx/>
              <a:buNone/>
              <a:defRPr sz="4267" b="1">
                <a:solidFill>
                  <a:srgbClr val="FFFFFF"/>
                </a:solidFill>
              </a:defRPr>
            </a:lvl1pPr>
          </a:lstStyle>
          <a:p>
            <a:pPr lvl="0"/>
            <a:r>
              <a:rPr lang="it-IT"/>
              <a:t>Title</a:t>
            </a:r>
          </a:p>
        </p:txBody>
      </p:sp>
      <p:pic>
        <p:nvPicPr>
          <p:cNvPr id="13" name="Picture 2" descr="\\Mac\Home\Desktop\REBRANDING\template pptx\RINA colour RGB-white-pres.png">
            <a:extLst>
              <a:ext uri="{FF2B5EF4-FFF2-40B4-BE49-F238E27FC236}">
                <a16:creationId xmlns:a16="http://schemas.microsoft.com/office/drawing/2014/main" id="{51369224-65E3-498E-96A5-98E5F918D73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9056" y="5568227"/>
            <a:ext cx="1382168" cy="10610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95466838"/>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 image chart video">
    <p:spTree>
      <p:nvGrpSpPr>
        <p:cNvPr id="1" name=""/>
        <p:cNvGrpSpPr/>
        <p:nvPr/>
      </p:nvGrpSpPr>
      <p:grpSpPr>
        <a:xfrm>
          <a:off x="0" y="0"/>
          <a:ext cx="0" cy="0"/>
          <a:chOff x="0" y="0"/>
          <a:chExt cx="0" cy="0"/>
        </a:xfrm>
      </p:grpSpPr>
      <p:sp>
        <p:nvSpPr>
          <p:cNvPr id="4" name="Rettangolo 3"/>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sp>
        <p:nvSpPr>
          <p:cNvPr id="5" name="Segnaposto testo 6"/>
          <p:cNvSpPr>
            <a:spLocks noGrp="1"/>
          </p:cNvSpPr>
          <p:nvPr>
            <p:ph type="body" sz="quarter" idx="10"/>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7" name="Segnaposto contenuto 3">
            <a:extLst>
              <a:ext uri="{FF2B5EF4-FFF2-40B4-BE49-F238E27FC236}">
                <a16:creationId xmlns:a16="http://schemas.microsoft.com/office/drawing/2014/main" id="{CA9CC2E8-548B-444B-B0A6-504E9B778CBE}"/>
              </a:ext>
            </a:extLst>
          </p:cNvPr>
          <p:cNvSpPr>
            <a:spLocks noGrp="1"/>
          </p:cNvSpPr>
          <p:nvPr>
            <p:ph sz="quarter" idx="12"/>
          </p:nvPr>
        </p:nvSpPr>
        <p:spPr>
          <a:xfrm>
            <a:off x="1" y="1620147"/>
            <a:ext cx="12191999" cy="5237853"/>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pic>
        <p:nvPicPr>
          <p:cNvPr id="6" name="Picture 5" descr="\\Mac\Home\Desktop\REBRANDING\template pptx\RINA colour RGB-pres.png">
            <a:extLst>
              <a:ext uri="{FF2B5EF4-FFF2-40B4-BE49-F238E27FC236}">
                <a16:creationId xmlns:a16="http://schemas.microsoft.com/office/drawing/2014/main" id="{BEAFA45E-4394-49A1-BDCC-7E514F7A3B0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81474" y="418153"/>
            <a:ext cx="1237916" cy="950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07343268"/>
      </p:ext>
    </p:extLst>
  </p:cSld>
  <p:clrMapOvr>
    <a:masterClrMapping/>
  </p:clrMapOvr>
  <p:transition spd="slow">
    <p:wipe dir="r"/>
  </p:transition>
  <p:extLst>
    <p:ext uri="{DCECCB84-F9BA-43D5-87BE-67443E8EF086}">
      <p15:sldGuideLst xmlns:p15="http://schemas.microsoft.com/office/powerpoint/2012/main">
        <p15:guide id="1" orient="horz" pos="531">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content layout">
    <p:spTree>
      <p:nvGrpSpPr>
        <p:cNvPr id="1" name=""/>
        <p:cNvGrpSpPr/>
        <p:nvPr/>
      </p:nvGrpSpPr>
      <p:grpSpPr>
        <a:xfrm>
          <a:off x="0" y="0"/>
          <a:ext cx="0" cy="0"/>
          <a:chOff x="0" y="0"/>
          <a:chExt cx="0" cy="0"/>
        </a:xfrm>
      </p:grpSpPr>
      <p:sp>
        <p:nvSpPr>
          <p:cNvPr id="4" name="Segnaposto contenuto 3"/>
          <p:cNvSpPr>
            <a:spLocks noGrp="1"/>
          </p:cNvSpPr>
          <p:nvPr>
            <p:ph sz="quarter" idx="10"/>
          </p:nvPr>
        </p:nvSpPr>
        <p:spPr>
          <a:xfrm>
            <a:off x="1" y="1611963"/>
            <a:ext cx="4779433" cy="4952236"/>
          </a:xfrm>
          <a:prstGeom prst="rect">
            <a:avLst/>
          </a:prstGeom>
        </p:spPr>
        <p:txBody>
          <a:bodyPr vert="horz"/>
          <a:lstStyle>
            <a:lvl1pPr>
              <a:defRPr sz="133"/>
            </a:lvl1pPr>
            <a:lvl2pPr>
              <a:defRPr sz="133"/>
            </a:lvl2pPr>
            <a:lvl3pPr>
              <a:defRPr sz="133"/>
            </a:lvl3pPr>
            <a:lvl4pPr>
              <a:defRPr sz="133"/>
            </a:lvl4pPr>
            <a:lvl5pPr>
              <a:defRPr sz="133"/>
            </a:lvl5pPr>
          </a:lstStyle>
          <a:p>
            <a:pPr lvl="0"/>
            <a:endParaRPr lang="it-IT" dirty="0"/>
          </a:p>
        </p:txBody>
      </p:sp>
      <p:sp>
        <p:nvSpPr>
          <p:cNvPr id="8"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11" name="Segnaposto testo 9"/>
          <p:cNvSpPr>
            <a:spLocks noGrp="1"/>
          </p:cNvSpPr>
          <p:nvPr>
            <p:ph type="body" sz="quarter" idx="12"/>
          </p:nvPr>
        </p:nvSpPr>
        <p:spPr>
          <a:xfrm>
            <a:off x="5136861" y="1611963"/>
            <a:ext cx="6682612" cy="4952236"/>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4C4E4E"/>
                </a:solidFill>
                <a:latin typeface="+mn-lt"/>
                <a:ea typeface="+mn-ea"/>
                <a:cs typeface="+mn-cs"/>
              </a:defRPr>
            </a:lvl1pPr>
            <a:lvl2pPr marL="990575" indent="-380990">
              <a:buFont typeface="Wingdings" panose="05000000000000000000" pitchFamily="2" charset="2"/>
              <a:buChar cha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sp>
        <p:nvSpPr>
          <p:cNvPr id="10" name="Rettangolo 3">
            <a:extLst>
              <a:ext uri="{FF2B5EF4-FFF2-40B4-BE49-F238E27FC236}">
                <a16:creationId xmlns:a16="http://schemas.microsoft.com/office/drawing/2014/main" id="{633C1BB6-1B86-451D-98CF-71F79A8D4A84}"/>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pic>
        <p:nvPicPr>
          <p:cNvPr id="7" name="Picture 5" descr="\\Mac\Home\Desktop\REBRANDING\template pptx\RINA colour RGB-pres.png">
            <a:extLst>
              <a:ext uri="{FF2B5EF4-FFF2-40B4-BE49-F238E27FC236}">
                <a16:creationId xmlns:a16="http://schemas.microsoft.com/office/drawing/2014/main" id="{01D7E2D5-378C-40B1-823E-3E2DC107344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81474" y="418153"/>
            <a:ext cx="1237916" cy="950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2139108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ext layout">
    <p:spTree>
      <p:nvGrpSpPr>
        <p:cNvPr id="1" name=""/>
        <p:cNvGrpSpPr/>
        <p:nvPr/>
      </p:nvGrpSpPr>
      <p:grpSpPr>
        <a:xfrm>
          <a:off x="0" y="0"/>
          <a:ext cx="0" cy="0"/>
          <a:chOff x="0" y="0"/>
          <a:chExt cx="0" cy="0"/>
        </a:xfrm>
      </p:grpSpPr>
      <p:pic>
        <p:nvPicPr>
          <p:cNvPr id="7" name="Picture 5" descr="\\Mac\Home\Desktop\REBRANDING\template pptx\RINA colour RGB-pres.png">
            <a:extLst>
              <a:ext uri="{FF2B5EF4-FFF2-40B4-BE49-F238E27FC236}">
                <a16:creationId xmlns:a16="http://schemas.microsoft.com/office/drawing/2014/main" id="{6698A77E-1DF9-4D8A-A461-36772842C90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81474" y="418153"/>
            <a:ext cx="1237916" cy="95027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sp>
        <p:nvSpPr>
          <p:cNvPr id="11" name="Segnaposto testo 9"/>
          <p:cNvSpPr>
            <a:spLocks noGrp="1"/>
          </p:cNvSpPr>
          <p:nvPr>
            <p:ph type="body" sz="quarter" idx="12"/>
          </p:nvPr>
        </p:nvSpPr>
        <p:spPr>
          <a:xfrm>
            <a:off x="383117" y="1604435"/>
            <a:ext cx="11442707" cy="4993216"/>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4C4E4E"/>
                </a:solidFill>
                <a:latin typeface="+mn-lt"/>
                <a:ea typeface="+mn-ea"/>
                <a:cs typeface="+mn-cs"/>
              </a:defRPr>
            </a:lvl1pPr>
            <a:lvl2pPr marL="990575" indent="-380990">
              <a:buFont typeface="Wingdings" panose="05000000000000000000" pitchFamily="2" charset="2"/>
              <a:buChar cha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sp>
        <p:nvSpPr>
          <p:cNvPr id="9" name="Rettangolo 3">
            <a:extLst>
              <a:ext uri="{FF2B5EF4-FFF2-40B4-BE49-F238E27FC236}">
                <a16:creationId xmlns:a16="http://schemas.microsoft.com/office/drawing/2014/main" id="{3388A8E3-AFFA-4C60-BF43-4182BAE87019}"/>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spTree>
    <p:extLst>
      <p:ext uri="{BB962C8B-B14F-4D97-AF65-F5344CB8AC3E}">
        <p14:creationId xmlns:p14="http://schemas.microsoft.com/office/powerpoint/2010/main" val="256165712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rgbClr val="13294B"/>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40E8004-1EE6-47B6-A302-4A4033B601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C590FC2-53E3-487D-989B-B7B60BD48CD3}"/>
              </a:ext>
            </a:extLst>
          </p:cNvPr>
          <p:cNvSpPr/>
          <p:nvPr userDrawn="1"/>
        </p:nvSpPr>
        <p:spPr>
          <a:xfrm>
            <a:off x="0" y="0"/>
            <a:ext cx="12192000" cy="6858000"/>
          </a:xfrm>
          <a:prstGeom prst="rect">
            <a:avLst/>
          </a:prstGeom>
          <a:solidFill>
            <a:srgbClr val="13294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10" name="Segnaposto testo 6"/>
          <p:cNvSpPr>
            <a:spLocks noGrp="1"/>
          </p:cNvSpPr>
          <p:nvPr>
            <p:ph type="body" sz="quarter" idx="11"/>
          </p:nvPr>
        </p:nvSpPr>
        <p:spPr>
          <a:xfrm>
            <a:off x="368300" y="292507"/>
            <a:ext cx="9904589" cy="984376"/>
          </a:xfrm>
          <a:prstGeom prst="rect">
            <a:avLst/>
          </a:prstGeom>
        </p:spPr>
        <p:txBody>
          <a:bodyPr vert="horz" anchor="b"/>
          <a:lstStyle>
            <a:lvl1pPr marL="0" indent="0" algn="l" defTabSz="609585" rtl="0" eaLnBrk="1" fontAlgn="base" latinLnBrk="0" hangingPunct="1">
              <a:spcBef>
                <a:spcPct val="0"/>
              </a:spcBef>
              <a:spcAft>
                <a:spcPct val="0"/>
              </a:spcAft>
              <a:buNone/>
              <a:defRPr lang="it-IT" sz="3200" b="1" kern="1200" dirty="0" smtClean="0">
                <a:solidFill>
                  <a:srgbClr val="FFFFFF"/>
                </a:solidFill>
                <a:latin typeface="+mj-lt"/>
                <a:ea typeface="+mj-ea"/>
                <a:cs typeface="+mj-cs"/>
              </a:defRPr>
            </a:lvl1pPr>
          </a:lstStyle>
          <a:p>
            <a:pPr lvl="0"/>
            <a:r>
              <a:rPr lang="it-IT" dirty="0"/>
              <a:t>Fare clic per modificare </a:t>
            </a:r>
          </a:p>
          <a:p>
            <a:pPr lvl="0"/>
            <a:r>
              <a:rPr lang="it-IT" dirty="0"/>
              <a:t>gli stili del testo dello schema</a:t>
            </a:r>
          </a:p>
        </p:txBody>
      </p:sp>
      <p:sp>
        <p:nvSpPr>
          <p:cNvPr id="7" name="Segnaposto testo 9"/>
          <p:cNvSpPr>
            <a:spLocks noGrp="1"/>
          </p:cNvSpPr>
          <p:nvPr>
            <p:ph type="body" sz="quarter" idx="12"/>
          </p:nvPr>
        </p:nvSpPr>
        <p:spPr>
          <a:xfrm>
            <a:off x="368299" y="1604435"/>
            <a:ext cx="11451168" cy="4993216"/>
          </a:xfrm>
          <a:prstGeom prst="rect">
            <a:avLst/>
          </a:prstGeom>
        </p:spPr>
        <p:txBody>
          <a:bodyPr vert="horz" anchor="ctr"/>
          <a:lstStyle>
            <a:lvl1pPr marL="0" indent="0" algn="l" defTabSz="609585" rtl="0" eaLnBrk="1" latinLnBrk="0" hangingPunct="1">
              <a:lnSpc>
                <a:spcPct val="150000"/>
              </a:lnSpc>
              <a:buNone/>
              <a:defRPr lang="it-IT" sz="2400" kern="1200" dirty="0" smtClean="0">
                <a:solidFill>
                  <a:srgbClr val="FFFFFF"/>
                </a:solidFill>
                <a:latin typeface="+mn-lt"/>
                <a:ea typeface="+mn-ea"/>
                <a:cs typeface="+mn-cs"/>
              </a:defRPr>
            </a:lvl1pPr>
            <a:lvl2pPr marL="990575" indent="-380990">
              <a:buFont typeface="Wingdings" panose="05000000000000000000" pitchFamily="2" charset="2"/>
              <a:buChar char="§"/>
              <a:defRPr lang="it-IT" sz="24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pic>
        <p:nvPicPr>
          <p:cNvPr id="8" name="Picture 2" descr="\\Mac\Home\Desktop\REBRANDING\template pptx\RINA colour RGB-white-pres.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68891" y="431520"/>
            <a:ext cx="1250581" cy="960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ttangolo 3">
            <a:extLst>
              <a:ext uri="{FF2B5EF4-FFF2-40B4-BE49-F238E27FC236}">
                <a16:creationId xmlns:a16="http://schemas.microsoft.com/office/drawing/2014/main" id="{553C5F9B-3B08-496F-B21F-948D9326392C}"/>
              </a:ext>
            </a:extLst>
          </p:cNvPr>
          <p:cNvSpPr/>
          <p:nvPr userDrawn="1"/>
        </p:nvSpPr>
        <p:spPr>
          <a:xfrm flipV="1">
            <a:off x="-155467" y="965541"/>
            <a:ext cx="523773" cy="158408"/>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spTree>
    <p:extLst>
      <p:ext uri="{BB962C8B-B14F-4D97-AF65-F5344CB8AC3E}">
        <p14:creationId xmlns:p14="http://schemas.microsoft.com/office/powerpoint/2010/main" val="64486143"/>
      </p:ext>
    </p:extLst>
  </p:cSld>
  <p:clrMapOvr>
    <a:overrideClrMapping bg1="dk1" tx1="lt1" bg2="dk2" tx2="lt2" accent1="accent1" accent2="accent2" accent3="accent3" accent4="accent4" accent5="accent5" accent6="accent6" hlink="hlink" folHlink="folHlink"/>
  </p:clrMapOvr>
  <p:transition spd="slow">
    <p:wipe dir="r"/>
  </p:transition>
  <p:extLst>
    <p:ext uri="{DCECCB84-F9BA-43D5-87BE-67443E8EF086}">
      <p15:sldGuideLst xmlns:p15="http://schemas.microsoft.com/office/powerpoint/2012/main">
        <p15:guide id="1" orient="horz" pos="531">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introduction">
    <p:spTree>
      <p:nvGrpSpPr>
        <p:cNvPr id="1" name=""/>
        <p:cNvGrpSpPr/>
        <p:nvPr/>
      </p:nvGrpSpPr>
      <p:grpSpPr>
        <a:xfrm>
          <a:off x="0" y="0"/>
          <a:ext cx="0" cy="0"/>
          <a:chOff x="0" y="0"/>
          <a:chExt cx="0" cy="0"/>
        </a:xfrm>
      </p:grpSpPr>
      <p:pic>
        <p:nvPicPr>
          <p:cNvPr id="5" name="Picture 5" descr="\\Mac\Home\Desktop\REBRANDING\template pptx\RINA colour RGB-pres.png">
            <a:extLst>
              <a:ext uri="{FF2B5EF4-FFF2-40B4-BE49-F238E27FC236}">
                <a16:creationId xmlns:a16="http://schemas.microsoft.com/office/drawing/2014/main" id="{DA147380-0630-487B-A974-F3B4D571BB5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9236" y="5569593"/>
            <a:ext cx="1381987" cy="10608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egnaposto immagine 2"/>
          <p:cNvSpPr>
            <a:spLocks noGrp="1"/>
          </p:cNvSpPr>
          <p:nvPr>
            <p:ph type="pic" idx="1"/>
          </p:nvPr>
        </p:nvSpPr>
        <p:spPr>
          <a:xfrm>
            <a:off x="0" y="1"/>
            <a:ext cx="12192000" cy="5277745"/>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t-IT" dirty="0"/>
          </a:p>
        </p:txBody>
      </p:sp>
      <p:sp>
        <p:nvSpPr>
          <p:cNvPr id="14" name="Segnaposto testo 7">
            <a:extLst>
              <a:ext uri="{FF2B5EF4-FFF2-40B4-BE49-F238E27FC236}">
                <a16:creationId xmlns:a16="http://schemas.microsoft.com/office/drawing/2014/main" id="{058BBE07-A169-4A48-BF38-B34905B0B4E7}"/>
              </a:ext>
            </a:extLst>
          </p:cNvPr>
          <p:cNvSpPr>
            <a:spLocks noGrp="1"/>
          </p:cNvSpPr>
          <p:nvPr>
            <p:ph type="body" sz="quarter" idx="13" hasCustomPrompt="1"/>
          </p:nvPr>
        </p:nvSpPr>
        <p:spPr>
          <a:xfrm>
            <a:off x="2274750" y="5785199"/>
            <a:ext cx="9534135" cy="627063"/>
          </a:xfrm>
          <a:prstGeom prst="rect">
            <a:avLst/>
          </a:prstGeom>
        </p:spPr>
        <p:txBody>
          <a:bodyPr vert="horz" anchor="ctr"/>
          <a:lstStyle>
            <a:lvl1pPr marL="0" indent="0" algn="r">
              <a:buFontTx/>
              <a:buNone/>
              <a:defRPr sz="4000" b="1">
                <a:solidFill>
                  <a:srgbClr val="3EB1C8"/>
                </a:solidFill>
              </a:defRPr>
            </a:lvl1pPr>
          </a:lstStyle>
          <a:p>
            <a:pPr lvl="0"/>
            <a:r>
              <a:rPr lang="it-IT" dirty="0"/>
              <a:t>Title</a:t>
            </a:r>
          </a:p>
        </p:txBody>
      </p:sp>
    </p:spTree>
    <p:extLst>
      <p:ext uri="{BB962C8B-B14F-4D97-AF65-F5344CB8AC3E}">
        <p14:creationId xmlns:p14="http://schemas.microsoft.com/office/powerpoint/2010/main" val="244276605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cover">
    <p:bg>
      <p:bgPr>
        <a:solidFill>
          <a:srgbClr val="13294B"/>
        </a:solidFill>
        <a:effectLst/>
      </p:bgPr>
    </p:bg>
    <p:spTree>
      <p:nvGrpSpPr>
        <p:cNvPr id="1" name=""/>
        <p:cNvGrpSpPr/>
        <p:nvPr/>
      </p:nvGrpSpPr>
      <p:grpSpPr>
        <a:xfrm>
          <a:off x="0" y="0"/>
          <a:ext cx="0" cy="0"/>
          <a:chOff x="0" y="0"/>
          <a:chExt cx="0" cy="0"/>
        </a:xfrm>
      </p:grpSpPr>
      <p:sp>
        <p:nvSpPr>
          <p:cNvPr id="15" name="Segnaposto immagine 2">
            <a:extLst>
              <a:ext uri="{FF2B5EF4-FFF2-40B4-BE49-F238E27FC236}">
                <a16:creationId xmlns:a16="http://schemas.microsoft.com/office/drawing/2014/main" id="{F5FC718B-4890-4E96-8907-B120841F3495}"/>
              </a:ext>
            </a:extLst>
          </p:cNvPr>
          <p:cNvSpPr>
            <a:spLocks noGrp="1"/>
          </p:cNvSpPr>
          <p:nvPr>
            <p:ph type="pic" idx="1"/>
          </p:nvPr>
        </p:nvSpPr>
        <p:spPr>
          <a:xfrm>
            <a:off x="0" y="1"/>
            <a:ext cx="12192000" cy="5277745"/>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t-IT" dirty="0"/>
          </a:p>
        </p:txBody>
      </p:sp>
      <p:pic>
        <p:nvPicPr>
          <p:cNvPr id="5" name="Picture 4" descr="A picture containing drawing&#10;&#10;Description automatically generated">
            <a:extLst>
              <a:ext uri="{FF2B5EF4-FFF2-40B4-BE49-F238E27FC236}">
                <a16:creationId xmlns:a16="http://schemas.microsoft.com/office/drawing/2014/main" id="{003561E9-086C-46E3-960D-67D505CCAE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4851" y="5740407"/>
            <a:ext cx="5148159" cy="752696"/>
          </a:xfrm>
          <a:prstGeom prst="rect">
            <a:avLst/>
          </a:prstGeom>
        </p:spPr>
      </p:pic>
      <p:pic>
        <p:nvPicPr>
          <p:cNvPr id="6" name="Picture 2" descr="\\Mac\Home\Desktop\REBRANDING\template pptx\RINA colour RGB-white-pres.png">
            <a:extLst>
              <a:ext uri="{FF2B5EF4-FFF2-40B4-BE49-F238E27FC236}">
                <a16:creationId xmlns:a16="http://schemas.microsoft.com/office/drawing/2014/main" id="{42E37E51-F8C4-426A-A368-D4F3A36802D2}"/>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99056" y="5568227"/>
            <a:ext cx="1382168" cy="10610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8783646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_ok">
    <p:bg>
      <p:bgPr>
        <a:solidFill>
          <a:srgbClr val="13294B"/>
        </a:solidFill>
        <a:effectLst/>
      </p:bgPr>
    </p:bg>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619D4AB4-2BC4-4297-B87C-AC013CA203A9}"/>
              </a:ext>
            </a:extLst>
          </p:cNvPr>
          <p:cNvSpPr>
            <a:spLocks noGrp="1"/>
          </p:cNvSpPr>
          <p:nvPr>
            <p:ph type="pic" idx="1"/>
          </p:nvPr>
        </p:nvSpPr>
        <p:spPr>
          <a:xfrm>
            <a:off x="0" y="1"/>
            <a:ext cx="12192000" cy="5277745"/>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t-IT" dirty="0"/>
          </a:p>
        </p:txBody>
      </p:sp>
      <p:sp>
        <p:nvSpPr>
          <p:cNvPr id="12" name="Segnaposto testo 7">
            <a:extLst>
              <a:ext uri="{FF2B5EF4-FFF2-40B4-BE49-F238E27FC236}">
                <a16:creationId xmlns:a16="http://schemas.microsoft.com/office/drawing/2014/main" id="{4B539C23-2E52-4D07-967F-AE563D0C3893}"/>
              </a:ext>
            </a:extLst>
          </p:cNvPr>
          <p:cNvSpPr>
            <a:spLocks noGrp="1"/>
          </p:cNvSpPr>
          <p:nvPr>
            <p:ph type="body" sz="quarter" idx="12" hasCustomPrompt="1"/>
          </p:nvPr>
        </p:nvSpPr>
        <p:spPr>
          <a:xfrm>
            <a:off x="2274750" y="5785201"/>
            <a:ext cx="9534135" cy="627063"/>
          </a:xfrm>
          <a:prstGeom prst="rect">
            <a:avLst/>
          </a:prstGeom>
        </p:spPr>
        <p:txBody>
          <a:bodyPr vert="horz" anchor="ctr"/>
          <a:lstStyle>
            <a:lvl1pPr marL="0" indent="0" algn="r">
              <a:buFontTx/>
              <a:buNone/>
              <a:defRPr sz="4267" b="1">
                <a:solidFill>
                  <a:srgbClr val="FFFFFF"/>
                </a:solidFill>
              </a:defRPr>
            </a:lvl1pPr>
          </a:lstStyle>
          <a:p>
            <a:pPr lvl="0"/>
            <a:r>
              <a:rPr lang="it-IT" dirty="0"/>
              <a:t>Title</a:t>
            </a:r>
          </a:p>
        </p:txBody>
      </p:sp>
      <p:pic>
        <p:nvPicPr>
          <p:cNvPr id="13" name="Picture 2" descr="\\Mac\Home\Desktop\REBRANDING\template pptx\RINA colour RGB-white-pres.png">
            <a:extLst>
              <a:ext uri="{FF2B5EF4-FFF2-40B4-BE49-F238E27FC236}">
                <a16:creationId xmlns:a16="http://schemas.microsoft.com/office/drawing/2014/main" id="{51369224-65E3-498E-96A5-98E5F918D73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9056" y="5568227"/>
            <a:ext cx="1382168" cy="10610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956914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953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17">
          <p15:clr>
            <a:srgbClr val="F26B43"/>
          </p15:clr>
        </p15:guide>
        <p15:guide id="2" orient="horz" pos="758">
          <p15:clr>
            <a:srgbClr val="F26B43"/>
          </p15:clr>
        </p15:guide>
        <p15:guide id="3" pos="181">
          <p15:clr>
            <a:srgbClr val="F26B43"/>
          </p15:clr>
        </p15:guide>
        <p15:guide id="4" pos="55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7248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17">
          <p15:clr>
            <a:srgbClr val="F26B43"/>
          </p15:clr>
        </p15:guide>
        <p15:guide id="2" orient="horz" pos="758">
          <p15:clr>
            <a:srgbClr val="F26B43"/>
          </p15:clr>
        </p15:guide>
        <p15:guide id="3" pos="181">
          <p15:clr>
            <a:srgbClr val="F26B43"/>
          </p15:clr>
        </p15:guide>
        <p15:guide id="4" pos="55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6158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p:wipe dir="r"/>
  </p:transition>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6.png"/><Relationship Id="rId18" Type="http://schemas.openxmlformats.org/officeDocument/2006/relationships/image" Target="../media/image15.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5.png"/><Relationship Id="rId17" Type="http://schemas.microsoft.com/office/2007/relationships/hdphoto" Target="../media/hdphoto4.wdp"/><Relationship Id="rId2" Type="http://schemas.openxmlformats.org/officeDocument/2006/relationships/image" Target="../media/image27.png"/><Relationship Id="rId16" Type="http://schemas.openxmlformats.org/officeDocument/2006/relationships/image" Target="../media/image38.png"/><Relationship Id="rId1" Type="http://schemas.openxmlformats.org/officeDocument/2006/relationships/slideLayout" Target="../slideLayouts/slideLayout5.xml"/><Relationship Id="rId6" Type="http://schemas.microsoft.com/office/2007/relationships/hdphoto" Target="../media/hdphoto1.wdp"/><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15.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p:cNvSpPr>
            <a:spLocks noGrp="1"/>
          </p:cNvSpPr>
          <p:nvPr>
            <p:ph type="body" sz="quarter" idx="12"/>
          </p:nvPr>
        </p:nvSpPr>
        <p:spPr>
          <a:xfrm>
            <a:off x="1018572" y="5473290"/>
            <a:ext cx="10922395" cy="1161190"/>
          </a:xfrm>
        </p:spPr>
        <p:txBody>
          <a:bodyPr anchor="ctr">
            <a:noAutofit/>
          </a:bodyPr>
          <a:lstStyle/>
          <a:p>
            <a:pPr>
              <a:lnSpc>
                <a:spcPct val="90000"/>
              </a:lnSpc>
            </a:pPr>
            <a:r>
              <a:rPr lang="it-IT" sz="2900" dirty="0"/>
              <a:t>Scenari Normativi per le Sfide Ambientali e Climatiche</a:t>
            </a:r>
          </a:p>
          <a:p>
            <a:pPr>
              <a:lnSpc>
                <a:spcPct val="90000"/>
              </a:lnSpc>
            </a:pPr>
            <a:r>
              <a:rPr lang="it-IT" sz="2400" dirty="0">
                <a:solidFill>
                  <a:schemeClr val="accent5"/>
                </a:solidFill>
              </a:rPr>
              <a:t>G. Puppo - B. D’Amato</a:t>
            </a:r>
          </a:p>
        </p:txBody>
      </p:sp>
      <p:pic>
        <p:nvPicPr>
          <p:cNvPr id="2" name="Picture 8" descr="Polar bear mother and baby crossing ice">
            <a:extLst>
              <a:ext uri="{FF2B5EF4-FFF2-40B4-BE49-F238E27FC236}">
                <a16:creationId xmlns:a16="http://schemas.microsoft.com/office/drawing/2014/main" id="{A1AC1C19-1EFF-CB17-C671-2B6739860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526" b="17526"/>
          <a:stretch/>
        </p:blipFill>
        <p:spPr bwMode="auto">
          <a:xfrm>
            <a:off x="0" y="-1"/>
            <a:ext cx="12192000" cy="52777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245492-CE76-1D21-CF70-A3BA3B6597D7}"/>
              </a:ext>
            </a:extLst>
          </p:cNvPr>
          <p:cNvPicPr>
            <a:picLocks noChangeAspect="1"/>
          </p:cNvPicPr>
          <p:nvPr/>
        </p:nvPicPr>
        <p:blipFill>
          <a:blip r:embed="rId4"/>
          <a:stretch>
            <a:fillRect/>
          </a:stretch>
        </p:blipFill>
        <p:spPr>
          <a:xfrm>
            <a:off x="230800" y="223520"/>
            <a:ext cx="1819384" cy="647486"/>
          </a:xfrm>
          <a:prstGeom prst="rect">
            <a:avLst/>
          </a:prstGeom>
        </p:spPr>
      </p:pic>
    </p:spTree>
    <p:extLst>
      <p:ext uri="{BB962C8B-B14F-4D97-AF65-F5344CB8AC3E}">
        <p14:creationId xmlns:p14="http://schemas.microsoft.com/office/powerpoint/2010/main" val="400845905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Placeholder 110">
            <a:extLst>
              <a:ext uri="{FF2B5EF4-FFF2-40B4-BE49-F238E27FC236}">
                <a16:creationId xmlns:a16="http://schemas.microsoft.com/office/drawing/2014/main" id="{2F699F5D-CD26-35A1-883F-3184B6700D27}"/>
              </a:ext>
            </a:extLst>
          </p:cNvPr>
          <p:cNvSpPr>
            <a:spLocks noGrp="1"/>
          </p:cNvSpPr>
          <p:nvPr>
            <p:ph type="body" sz="quarter" idx="11"/>
          </p:nvPr>
        </p:nvSpPr>
        <p:spPr/>
        <p:txBody>
          <a:bodyPr/>
          <a:lstStyle/>
          <a:p>
            <a:r>
              <a:rPr lang="en-US" sz="2900" dirty="0" err="1"/>
              <a:t>L’Accordo</a:t>
            </a:r>
            <a:r>
              <a:rPr lang="en-US" sz="2900" dirty="0"/>
              <a:t> di Parigi e la COP </a:t>
            </a:r>
            <a:endParaRPr lang="en-NL" sz="2900" dirty="0"/>
          </a:p>
        </p:txBody>
      </p:sp>
      <p:sp>
        <p:nvSpPr>
          <p:cNvPr id="2" name="TextBox 1">
            <a:extLst>
              <a:ext uri="{FF2B5EF4-FFF2-40B4-BE49-F238E27FC236}">
                <a16:creationId xmlns:a16="http://schemas.microsoft.com/office/drawing/2014/main" id="{4F5D3E54-973E-231F-90AA-D23079CC882C}"/>
              </a:ext>
            </a:extLst>
          </p:cNvPr>
          <p:cNvSpPr txBox="1"/>
          <p:nvPr/>
        </p:nvSpPr>
        <p:spPr>
          <a:xfrm>
            <a:off x="5136861" y="1589883"/>
            <a:ext cx="6723028" cy="5355312"/>
          </a:xfrm>
          <a:prstGeom prst="rect">
            <a:avLst/>
          </a:prstGeom>
          <a:noFill/>
        </p:spPr>
        <p:txBody>
          <a:bodyPr wrap="square" rtlCol="0">
            <a:spAutoFit/>
          </a:bodyPr>
          <a:lstStyle/>
          <a:p>
            <a:r>
              <a:rPr lang="it-IT" sz="1850" b="1" dirty="0">
                <a:solidFill>
                  <a:schemeClr val="accent5"/>
                </a:solidFill>
              </a:rPr>
              <a:t>Accordo di Parigi </a:t>
            </a:r>
            <a:r>
              <a:rPr lang="it-IT" sz="1850" dirty="0">
                <a:solidFill>
                  <a:schemeClr val="tx1">
                    <a:lumMod val="65000"/>
                    <a:lumOff val="35000"/>
                  </a:schemeClr>
                </a:solidFill>
              </a:rPr>
              <a:t>(Parigi, 2016)</a:t>
            </a:r>
          </a:p>
          <a:p>
            <a:pPr marL="342900" indent="-342900">
              <a:buClr>
                <a:srgbClr val="4BACC6"/>
              </a:buClr>
              <a:buFont typeface="Wingdings" panose="05000000000000000000" pitchFamily="2" charset="2"/>
              <a:buChar char="§"/>
            </a:pPr>
            <a:r>
              <a:rPr lang="it-IT" sz="1850" dirty="0">
                <a:solidFill>
                  <a:schemeClr val="tx1">
                    <a:lumMod val="65000"/>
                    <a:lumOff val="35000"/>
                  </a:schemeClr>
                </a:solidFill>
              </a:rPr>
              <a:t>196 Stati firmatari</a:t>
            </a:r>
          </a:p>
          <a:p>
            <a:pPr marL="342900" indent="-342900">
              <a:buClr>
                <a:srgbClr val="4BACC6"/>
              </a:buClr>
              <a:buFont typeface="Wingdings" panose="05000000000000000000" pitchFamily="2" charset="2"/>
              <a:buChar char="§"/>
            </a:pPr>
            <a:r>
              <a:rPr lang="it-IT" sz="1850" dirty="0">
                <a:solidFill>
                  <a:schemeClr val="tx1">
                    <a:lumMod val="65000"/>
                    <a:lumOff val="35000"/>
                  </a:schemeClr>
                </a:solidFill>
              </a:rPr>
              <a:t>Limitare il riscaldamento globale a 2 °C rispetto ai livelli </a:t>
            </a:r>
            <a:r>
              <a:rPr lang="it-IT" sz="1850" dirty="0" err="1">
                <a:solidFill>
                  <a:schemeClr val="tx1">
                    <a:lumMod val="65000"/>
                    <a:lumOff val="35000"/>
                  </a:schemeClr>
                </a:solidFill>
              </a:rPr>
              <a:t>pre</a:t>
            </a:r>
            <a:r>
              <a:rPr lang="it-IT" sz="1850" dirty="0">
                <a:solidFill>
                  <a:schemeClr val="tx1">
                    <a:lumMod val="65000"/>
                    <a:lumOff val="35000"/>
                  </a:schemeClr>
                </a:solidFill>
              </a:rPr>
              <a:t> industriali, entro il 2050</a:t>
            </a:r>
          </a:p>
          <a:p>
            <a:pPr marL="342900" indent="-342900">
              <a:buClr>
                <a:srgbClr val="4BACC6"/>
              </a:buClr>
              <a:buFont typeface="Wingdings" panose="05000000000000000000" pitchFamily="2" charset="2"/>
              <a:buChar char="§"/>
            </a:pPr>
            <a:r>
              <a:rPr lang="it-IT" sz="1850" dirty="0">
                <a:solidFill>
                  <a:schemeClr val="tx1">
                    <a:lumMod val="65000"/>
                    <a:lumOff val="35000"/>
                  </a:schemeClr>
                </a:solidFill>
              </a:rPr>
              <a:t>Ridurre in modo significativo i rischi e gli effetti dei cambiamenti climatici</a:t>
            </a:r>
          </a:p>
          <a:p>
            <a:pPr marL="342900" indent="-342900">
              <a:buClr>
                <a:srgbClr val="4BACC6"/>
              </a:buClr>
              <a:buFont typeface="Wingdings" panose="05000000000000000000" pitchFamily="2" charset="2"/>
              <a:buChar char="§"/>
            </a:pPr>
            <a:endParaRPr lang="it-IT" sz="1850" dirty="0">
              <a:solidFill>
                <a:schemeClr val="tx1">
                  <a:lumMod val="65000"/>
                  <a:lumOff val="35000"/>
                </a:schemeClr>
              </a:solidFill>
            </a:endParaRPr>
          </a:p>
          <a:p>
            <a:r>
              <a:rPr lang="it-IT" sz="1850" b="1" dirty="0">
                <a:solidFill>
                  <a:schemeClr val="accent5"/>
                </a:solidFill>
              </a:rPr>
              <a:t>Conferenza delle Parti</a:t>
            </a:r>
            <a:r>
              <a:rPr lang="it-IT" sz="1850" b="1" dirty="0">
                <a:solidFill>
                  <a:schemeClr val="tx1">
                    <a:lumMod val="65000"/>
                    <a:lumOff val="35000"/>
                  </a:schemeClr>
                </a:solidFill>
              </a:rPr>
              <a:t> </a:t>
            </a:r>
            <a:r>
              <a:rPr lang="it-IT" sz="1850" dirty="0">
                <a:solidFill>
                  <a:schemeClr val="tx1">
                    <a:lumMod val="65000"/>
                    <a:lumOff val="35000"/>
                  </a:schemeClr>
                </a:solidFill>
              </a:rPr>
              <a:t>(COP - 26, Glasgow Nov.2021)</a:t>
            </a:r>
          </a:p>
          <a:p>
            <a:pPr marL="342900" indent="-342900">
              <a:buClr>
                <a:srgbClr val="4BACC6"/>
              </a:buClr>
              <a:buFont typeface="Wingdings" panose="05000000000000000000" pitchFamily="2" charset="2"/>
              <a:buChar char="§"/>
            </a:pPr>
            <a:r>
              <a:rPr lang="it-IT" sz="1850" dirty="0">
                <a:solidFill>
                  <a:schemeClr val="tx1">
                    <a:lumMod val="65000"/>
                    <a:lumOff val="35000"/>
                  </a:schemeClr>
                </a:solidFill>
              </a:rPr>
              <a:t>1995, Berlino. Prima COP della convenzione ONU sul cambiamento climatico</a:t>
            </a:r>
          </a:p>
          <a:p>
            <a:pPr marL="342900" indent="-342900" algn="l">
              <a:buClr>
                <a:srgbClr val="4BACC6"/>
              </a:buClr>
              <a:buFont typeface="Wingdings" panose="05000000000000000000" pitchFamily="2" charset="2"/>
              <a:buChar char="§"/>
            </a:pPr>
            <a:r>
              <a:rPr lang="it-IT" sz="1850" dirty="0">
                <a:solidFill>
                  <a:schemeClr val="tx1">
                    <a:lumMod val="65000"/>
                    <a:lumOff val="35000"/>
                  </a:schemeClr>
                </a:solidFill>
              </a:rPr>
              <a:t>Ridurre le emissioni di CO2 a livello globale entro il 2030 e azzerarle entro il 2050</a:t>
            </a:r>
          </a:p>
          <a:p>
            <a:pPr marL="342900" indent="-342900" algn="l">
              <a:buClr>
                <a:srgbClr val="4BACC6"/>
              </a:buClr>
              <a:buFont typeface="Wingdings" panose="05000000000000000000" pitchFamily="2" charset="2"/>
              <a:buChar char="§"/>
            </a:pPr>
            <a:r>
              <a:rPr lang="it-IT" sz="1850" dirty="0">
                <a:solidFill>
                  <a:schemeClr val="tx1">
                    <a:lumMod val="65000"/>
                    <a:lumOff val="35000"/>
                  </a:schemeClr>
                </a:solidFill>
              </a:rPr>
              <a:t>Limitare riscaldamento globale a non oltre 1,5°C</a:t>
            </a:r>
          </a:p>
          <a:p>
            <a:pPr marL="342900" indent="-342900" algn="l">
              <a:buClr>
                <a:srgbClr val="4BACC6"/>
              </a:buClr>
              <a:buFont typeface="Wingdings" panose="05000000000000000000" pitchFamily="2" charset="2"/>
              <a:buChar char="§"/>
            </a:pPr>
            <a:r>
              <a:rPr lang="it-IT" sz="1850" dirty="0">
                <a:solidFill>
                  <a:schemeClr val="tx1">
                    <a:lumMod val="65000"/>
                    <a:lumOff val="35000"/>
                  </a:schemeClr>
                </a:solidFill>
              </a:rPr>
              <a:t>Aspetti Sociali </a:t>
            </a:r>
          </a:p>
          <a:p>
            <a:endParaRPr lang="it-IT" sz="1850" dirty="0">
              <a:solidFill>
                <a:schemeClr val="tx1">
                  <a:lumMod val="65000"/>
                  <a:lumOff val="35000"/>
                </a:schemeClr>
              </a:solidFill>
            </a:endParaRPr>
          </a:p>
          <a:p>
            <a:r>
              <a:rPr lang="it-IT" sz="1850" dirty="0">
                <a:solidFill>
                  <a:schemeClr val="tx1">
                    <a:lumMod val="65000"/>
                    <a:lumOff val="35000"/>
                  </a:schemeClr>
                </a:solidFill>
              </a:rPr>
              <a:t>Si tratta quindi di interventi mirati ad </a:t>
            </a:r>
            <a:r>
              <a:rPr lang="it-IT" sz="1850" b="1" dirty="0">
                <a:solidFill>
                  <a:schemeClr val="accent5"/>
                </a:solidFill>
              </a:rPr>
              <a:t>arginare la crisi climatica </a:t>
            </a:r>
            <a:r>
              <a:rPr lang="it-IT" sz="1850" dirty="0">
                <a:solidFill>
                  <a:schemeClr val="tx1">
                    <a:lumMod val="65000"/>
                    <a:lumOff val="35000"/>
                  </a:schemeClr>
                </a:solidFill>
              </a:rPr>
              <a:t>ed una conseguente </a:t>
            </a:r>
            <a:r>
              <a:rPr lang="it-IT" sz="1850" b="1" dirty="0">
                <a:solidFill>
                  <a:schemeClr val="accent5"/>
                </a:solidFill>
              </a:rPr>
              <a:t>crisi sociale </a:t>
            </a:r>
            <a:r>
              <a:rPr lang="it-IT" sz="1850" dirty="0">
                <a:solidFill>
                  <a:schemeClr val="tx1">
                    <a:lumMod val="65000"/>
                    <a:lumOff val="35000"/>
                  </a:schemeClr>
                </a:solidFill>
              </a:rPr>
              <a:t>che potrebbe scaturirne.</a:t>
            </a:r>
          </a:p>
        </p:txBody>
      </p:sp>
      <p:pic>
        <p:nvPicPr>
          <p:cNvPr id="3" name="Picture 2">
            <a:extLst>
              <a:ext uri="{FF2B5EF4-FFF2-40B4-BE49-F238E27FC236}">
                <a16:creationId xmlns:a16="http://schemas.microsoft.com/office/drawing/2014/main" id="{791EC913-4717-A539-FADE-01ED6248D687}"/>
              </a:ext>
            </a:extLst>
          </p:cNvPr>
          <p:cNvPicPr>
            <a:picLocks noChangeAspect="1"/>
          </p:cNvPicPr>
          <p:nvPr/>
        </p:nvPicPr>
        <p:blipFill>
          <a:blip r:embed="rId3"/>
          <a:stretch>
            <a:fillRect/>
          </a:stretch>
        </p:blipFill>
        <p:spPr>
          <a:xfrm>
            <a:off x="944120" y="2764790"/>
            <a:ext cx="3191893" cy="2713110"/>
          </a:xfrm>
          <a:prstGeom prst="rect">
            <a:avLst/>
          </a:prstGeom>
        </p:spPr>
      </p:pic>
      <p:pic>
        <p:nvPicPr>
          <p:cNvPr id="6" name="Picture 5" descr="Naples Shipping Week">
            <a:extLst>
              <a:ext uri="{FF2B5EF4-FFF2-40B4-BE49-F238E27FC236}">
                <a16:creationId xmlns:a16="http://schemas.microsoft.com/office/drawing/2014/main" id="{0FB03AD7-409E-3930-8AB0-6144775C90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0847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Placeholder 110">
            <a:extLst>
              <a:ext uri="{FF2B5EF4-FFF2-40B4-BE49-F238E27FC236}">
                <a16:creationId xmlns:a16="http://schemas.microsoft.com/office/drawing/2014/main" id="{2F699F5D-CD26-35A1-883F-3184B6700D27}"/>
              </a:ext>
            </a:extLst>
          </p:cNvPr>
          <p:cNvSpPr>
            <a:spLocks noGrp="1"/>
          </p:cNvSpPr>
          <p:nvPr>
            <p:ph type="body" sz="quarter" idx="11"/>
          </p:nvPr>
        </p:nvSpPr>
        <p:spPr/>
        <p:txBody>
          <a:bodyPr/>
          <a:lstStyle/>
          <a:p>
            <a:r>
              <a:rPr lang="en-US" sz="2900" dirty="0" err="1">
                <a:solidFill>
                  <a:srgbClr val="002060"/>
                </a:solidFill>
              </a:rPr>
              <a:t>Sviluppi</a:t>
            </a:r>
            <a:r>
              <a:rPr lang="en-US" sz="2900" dirty="0">
                <a:solidFill>
                  <a:srgbClr val="002060"/>
                </a:solidFill>
              </a:rPr>
              <a:t> - COP 27 </a:t>
            </a:r>
            <a:endParaRPr lang="en-NL" sz="2900" dirty="0">
              <a:solidFill>
                <a:srgbClr val="002060"/>
              </a:solidFill>
            </a:endParaRPr>
          </a:p>
        </p:txBody>
      </p:sp>
      <p:pic>
        <p:nvPicPr>
          <p:cNvPr id="6" name="Picture 5" descr="Naples Shipping Week">
            <a:extLst>
              <a:ext uri="{FF2B5EF4-FFF2-40B4-BE49-F238E27FC236}">
                <a16:creationId xmlns:a16="http://schemas.microsoft.com/office/drawing/2014/main" id="{0FB03AD7-409E-3930-8AB0-6144775C90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552840-EC38-639A-4C94-09FF389D04CB}"/>
              </a:ext>
            </a:extLst>
          </p:cNvPr>
          <p:cNvSpPr txBox="1"/>
          <p:nvPr/>
        </p:nvSpPr>
        <p:spPr>
          <a:xfrm>
            <a:off x="368300" y="1702746"/>
            <a:ext cx="6093460" cy="4708981"/>
          </a:xfrm>
          <a:prstGeom prst="rect">
            <a:avLst/>
          </a:prstGeom>
          <a:solidFill>
            <a:schemeClr val="bg1">
              <a:lumMod val="95000"/>
            </a:schemeClr>
          </a:solidFill>
        </p:spPr>
        <p:txBody>
          <a:bodyPr wrap="square">
            <a:spAutoFit/>
          </a:bodyPr>
          <a:lstStyle/>
          <a:p>
            <a:pPr>
              <a:spcAft>
                <a:spcPts val="600"/>
              </a:spcAft>
            </a:pPr>
            <a:r>
              <a:rPr lang="it-IT" sz="1800" dirty="0">
                <a:solidFill>
                  <a:srgbClr val="4C4E4E"/>
                </a:solidFill>
              </a:rPr>
              <a:t>La </a:t>
            </a:r>
            <a:r>
              <a:rPr lang="it-IT" sz="1800" b="1" dirty="0">
                <a:solidFill>
                  <a:srgbClr val="4C4E4E"/>
                </a:solidFill>
              </a:rPr>
              <a:t>COP 27 </a:t>
            </a:r>
            <a:r>
              <a:rPr lang="it-IT" sz="1800" dirty="0">
                <a:solidFill>
                  <a:srgbClr val="4C4E4E"/>
                </a:solidFill>
              </a:rPr>
              <a:t>si </a:t>
            </a:r>
            <a:r>
              <a:rPr lang="it-IT" sz="1800" dirty="0" err="1">
                <a:solidFill>
                  <a:srgbClr val="4C4E4E"/>
                </a:solidFill>
              </a:rPr>
              <a:t>terra’</a:t>
            </a:r>
            <a:r>
              <a:rPr lang="it-IT" sz="1800" dirty="0">
                <a:solidFill>
                  <a:srgbClr val="4C4E4E"/>
                </a:solidFill>
              </a:rPr>
              <a:t> a Sharm El-Sheikh, Nov. 2022, e si concentrerà su due aspetti:</a:t>
            </a:r>
          </a:p>
          <a:p>
            <a:pPr>
              <a:spcAft>
                <a:spcPts val="600"/>
              </a:spcAft>
            </a:pPr>
            <a:endParaRPr lang="it-IT" sz="1800" dirty="0">
              <a:solidFill>
                <a:srgbClr val="4C4E4E"/>
              </a:solidFill>
            </a:endParaRPr>
          </a:p>
          <a:p>
            <a:pPr marL="285750" indent="-285750">
              <a:spcAft>
                <a:spcPts val="600"/>
              </a:spcAft>
              <a:buFont typeface="Arial" panose="020B0604020202020204" pitchFamily="34" charset="0"/>
              <a:buChar char="•"/>
            </a:pPr>
            <a:r>
              <a:rPr lang="it-IT" sz="1800" b="1" dirty="0">
                <a:solidFill>
                  <a:srgbClr val="4C4E4E"/>
                </a:solidFill>
              </a:rPr>
              <a:t>Sociale</a:t>
            </a:r>
            <a:r>
              <a:rPr lang="it-IT" sz="1800" dirty="0">
                <a:solidFill>
                  <a:srgbClr val="4C4E4E"/>
                </a:solidFill>
              </a:rPr>
              <a:t>: trattative per aiutare finanziariamente paesi meno sviluppati e maggiormente esposti al cambiamento climatico </a:t>
            </a:r>
          </a:p>
          <a:p>
            <a:pPr marL="285750" indent="-285750">
              <a:spcAft>
                <a:spcPts val="600"/>
              </a:spcAft>
              <a:buFont typeface="Arial" panose="020B0604020202020204" pitchFamily="34" charset="0"/>
              <a:buChar char="•"/>
            </a:pPr>
            <a:r>
              <a:rPr lang="it-IT" b="1" dirty="0">
                <a:solidFill>
                  <a:srgbClr val="4C4E4E"/>
                </a:solidFill>
              </a:rPr>
              <a:t>Ambientale</a:t>
            </a:r>
            <a:r>
              <a:rPr lang="it-IT" dirty="0">
                <a:solidFill>
                  <a:srgbClr val="4C4E4E"/>
                </a:solidFill>
              </a:rPr>
              <a:t>:</a:t>
            </a:r>
            <a:r>
              <a:rPr lang="it-IT" sz="1800" dirty="0">
                <a:solidFill>
                  <a:srgbClr val="4C4E4E"/>
                </a:solidFill>
              </a:rPr>
              <a:t> tale target prevede il mantenimento del riscaldamento globale entro 1,5 gradi dai livelli </a:t>
            </a:r>
            <a:r>
              <a:rPr lang="it-IT" sz="1800" dirty="0" err="1">
                <a:solidFill>
                  <a:srgbClr val="4C4E4E"/>
                </a:solidFill>
              </a:rPr>
              <a:t>pre</a:t>
            </a:r>
            <a:r>
              <a:rPr lang="it-IT" sz="1800" dirty="0">
                <a:solidFill>
                  <a:srgbClr val="4C4E4E"/>
                </a:solidFill>
              </a:rPr>
              <a:t>-industriali</a:t>
            </a:r>
          </a:p>
          <a:p>
            <a:pPr>
              <a:spcAft>
                <a:spcPts val="600"/>
              </a:spcAft>
            </a:pPr>
            <a:endParaRPr lang="it-IT" dirty="0">
              <a:solidFill>
                <a:srgbClr val="4C4E4E"/>
              </a:solidFill>
            </a:endParaRPr>
          </a:p>
          <a:p>
            <a:pPr>
              <a:spcAft>
                <a:spcPts val="600"/>
              </a:spcAft>
            </a:pPr>
            <a:r>
              <a:rPr lang="it-IT" sz="1800" dirty="0">
                <a:solidFill>
                  <a:srgbClr val="4C4E4E"/>
                </a:solidFill>
              </a:rPr>
              <a:t>Nuova Sfida: </a:t>
            </a:r>
          </a:p>
          <a:p>
            <a:pPr>
              <a:spcAft>
                <a:spcPts val="600"/>
              </a:spcAft>
            </a:pPr>
            <a:r>
              <a:rPr lang="it-IT" sz="1800" dirty="0">
                <a:solidFill>
                  <a:srgbClr val="4C4E4E"/>
                </a:solidFill>
              </a:rPr>
              <a:t>Le temperature medie globali sono già salite di 1 grado, e che le emissioni di gas serra non stanno scendendo, soprattutto a causa della crescita economica di paesi emergenti e crisi energetica</a:t>
            </a:r>
          </a:p>
        </p:txBody>
      </p:sp>
      <p:pic>
        <p:nvPicPr>
          <p:cNvPr id="1028" name="Picture 4" descr="The EESC at COP 27 | European Economic and Social Committee">
            <a:extLst>
              <a:ext uri="{FF2B5EF4-FFF2-40B4-BE49-F238E27FC236}">
                <a16:creationId xmlns:a16="http://schemas.microsoft.com/office/drawing/2014/main" id="{B812045F-A87F-93F2-1F35-A5248FFA9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880" y="1957389"/>
            <a:ext cx="4990940" cy="332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5081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Placeholder 1">
            <a:extLst>
              <a:ext uri="{FF2B5EF4-FFF2-40B4-BE49-F238E27FC236}">
                <a16:creationId xmlns:a16="http://schemas.microsoft.com/office/drawing/2014/main" id="{F0477CF4-BBE7-4366-A35E-4F2DBC858ED5}"/>
              </a:ext>
            </a:extLst>
          </p:cNvPr>
          <p:cNvSpPr>
            <a:spLocks noGrp="1"/>
          </p:cNvSpPr>
          <p:nvPr>
            <p:ph type="body" sz="quarter" idx="11"/>
          </p:nvPr>
        </p:nvSpPr>
        <p:spPr>
          <a:xfrm>
            <a:off x="368300" y="273604"/>
            <a:ext cx="9904589" cy="984376"/>
          </a:xfrm>
        </p:spPr>
        <p:txBody>
          <a:bodyPr>
            <a:noAutofit/>
          </a:bodyPr>
          <a:lstStyle/>
          <a:p>
            <a:r>
              <a:rPr lang="en-GB" sz="2900" dirty="0">
                <a:solidFill>
                  <a:srgbClr val="002060"/>
                </a:solidFill>
              </a:rPr>
              <a:t>Quadro </a:t>
            </a:r>
            <a:r>
              <a:rPr lang="en-GB" sz="2900" dirty="0" err="1">
                <a:solidFill>
                  <a:srgbClr val="002060"/>
                </a:solidFill>
              </a:rPr>
              <a:t>Normativo</a:t>
            </a:r>
            <a:r>
              <a:rPr lang="en-GB" sz="2900" dirty="0">
                <a:solidFill>
                  <a:srgbClr val="002060"/>
                </a:solidFill>
              </a:rPr>
              <a:t> IMO Short Term</a:t>
            </a:r>
            <a:endParaRPr lang="en-US" sz="2900" dirty="0">
              <a:solidFill>
                <a:srgbClr val="002060"/>
              </a:solidFill>
            </a:endParaRPr>
          </a:p>
        </p:txBody>
      </p:sp>
      <p:sp>
        <p:nvSpPr>
          <p:cNvPr id="3" name="Rectangle 2">
            <a:extLst>
              <a:ext uri="{FF2B5EF4-FFF2-40B4-BE49-F238E27FC236}">
                <a16:creationId xmlns:a16="http://schemas.microsoft.com/office/drawing/2014/main" id="{61F87438-9381-4B6C-400D-2A3F427ED067}"/>
              </a:ext>
            </a:extLst>
          </p:cNvPr>
          <p:cNvSpPr/>
          <p:nvPr/>
        </p:nvSpPr>
        <p:spPr>
          <a:xfrm>
            <a:off x="3495798" y="5434312"/>
            <a:ext cx="1626590" cy="738664"/>
          </a:xfrm>
          <a:prstGeom prst="rect">
            <a:avLst/>
          </a:prstGeom>
          <a:ln>
            <a:solidFill>
              <a:srgbClr val="4BACC6"/>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1400" dirty="0">
                <a:solidFill>
                  <a:srgbClr val="13294B"/>
                </a:solidFill>
              </a:rPr>
              <a:t>IMO </a:t>
            </a:r>
            <a:r>
              <a:rPr lang="en-IT" sz="1400" dirty="0">
                <a:solidFill>
                  <a:srgbClr val="13294B"/>
                </a:solidFill>
              </a:rPr>
              <a:t>Strategy</a:t>
            </a:r>
            <a:r>
              <a:rPr lang="en-GB" sz="1400" dirty="0">
                <a:solidFill>
                  <a:srgbClr val="13294B"/>
                </a:solidFill>
              </a:rPr>
              <a:t>, </a:t>
            </a:r>
            <a:r>
              <a:rPr lang="en-GB" sz="1400" dirty="0" err="1">
                <a:solidFill>
                  <a:srgbClr val="13294B"/>
                </a:solidFill>
              </a:rPr>
              <a:t>riduzione</a:t>
            </a:r>
            <a:r>
              <a:rPr lang="en-GB" sz="1400" dirty="0">
                <a:solidFill>
                  <a:srgbClr val="13294B"/>
                </a:solidFill>
              </a:rPr>
              <a:t> </a:t>
            </a:r>
            <a:r>
              <a:rPr lang="en-GB" sz="1400" dirty="0" err="1">
                <a:solidFill>
                  <a:srgbClr val="13294B"/>
                </a:solidFill>
              </a:rPr>
              <a:t>emissioni</a:t>
            </a:r>
            <a:r>
              <a:rPr lang="en-IT" sz="1400" dirty="0">
                <a:solidFill>
                  <a:srgbClr val="13294B"/>
                </a:solidFill>
              </a:rPr>
              <a:t> GHG</a:t>
            </a:r>
          </a:p>
        </p:txBody>
      </p:sp>
      <p:graphicFrame>
        <p:nvGraphicFramePr>
          <p:cNvPr id="14" name="Diagram 13">
            <a:extLst>
              <a:ext uri="{FF2B5EF4-FFF2-40B4-BE49-F238E27FC236}">
                <a16:creationId xmlns:a16="http://schemas.microsoft.com/office/drawing/2014/main" id="{FC629457-8131-2B75-8C2F-A8AA72CA0D4A}"/>
              </a:ext>
            </a:extLst>
          </p:cNvPr>
          <p:cNvGraphicFramePr/>
          <p:nvPr>
            <p:extLst>
              <p:ext uri="{D42A27DB-BD31-4B8C-83A1-F6EECF244321}">
                <p14:modId xmlns:p14="http://schemas.microsoft.com/office/powerpoint/2010/main" val="2072993612"/>
              </p:ext>
            </p:extLst>
          </p:nvPr>
        </p:nvGraphicFramePr>
        <p:xfrm>
          <a:off x="924886" y="4378952"/>
          <a:ext cx="10142649" cy="473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extLst>
              <a:ext uri="{FF2B5EF4-FFF2-40B4-BE49-F238E27FC236}">
                <a16:creationId xmlns:a16="http://schemas.microsoft.com/office/drawing/2014/main" id="{A11DE882-3DE8-BB4F-1622-2170FFF3D8B3}"/>
              </a:ext>
            </a:extLst>
          </p:cNvPr>
          <p:cNvSpPr/>
          <p:nvPr/>
        </p:nvSpPr>
        <p:spPr>
          <a:xfrm>
            <a:off x="1428749" y="3950512"/>
            <a:ext cx="2025229" cy="307777"/>
          </a:xfrm>
          <a:prstGeom prst="rect">
            <a:avLst/>
          </a:prstGeom>
          <a:ln>
            <a:solidFill>
              <a:srgbClr val="4BACC6"/>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400" dirty="0">
                <a:solidFill>
                  <a:srgbClr val="13294B"/>
                </a:solidFill>
              </a:rPr>
              <a:t>IMO – SEEMP II</a:t>
            </a:r>
            <a:endParaRPr lang="en-IT" sz="1400" dirty="0">
              <a:solidFill>
                <a:srgbClr val="13294B"/>
              </a:solidFill>
            </a:endParaRPr>
          </a:p>
        </p:txBody>
      </p:sp>
      <p:sp>
        <p:nvSpPr>
          <p:cNvPr id="50" name="Rectangle 49">
            <a:extLst>
              <a:ext uri="{FF2B5EF4-FFF2-40B4-BE49-F238E27FC236}">
                <a16:creationId xmlns:a16="http://schemas.microsoft.com/office/drawing/2014/main" id="{BFD9F90B-0E9B-A533-7555-E0BCA3D46D1F}"/>
              </a:ext>
            </a:extLst>
          </p:cNvPr>
          <p:cNvSpPr/>
          <p:nvPr/>
        </p:nvSpPr>
        <p:spPr>
          <a:xfrm>
            <a:off x="6847316" y="3922947"/>
            <a:ext cx="2114327" cy="307777"/>
          </a:xfrm>
          <a:prstGeom prst="rect">
            <a:avLst/>
          </a:prstGeom>
          <a:ln>
            <a:solidFill>
              <a:srgbClr val="4BACC6"/>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1400" dirty="0">
                <a:solidFill>
                  <a:srgbClr val="13294B"/>
                </a:solidFill>
              </a:rPr>
              <a:t>EEXI, SEEMP III, CII</a:t>
            </a:r>
          </a:p>
        </p:txBody>
      </p:sp>
      <p:sp>
        <p:nvSpPr>
          <p:cNvPr id="6" name="Rectangle 5">
            <a:extLst>
              <a:ext uri="{FF2B5EF4-FFF2-40B4-BE49-F238E27FC236}">
                <a16:creationId xmlns:a16="http://schemas.microsoft.com/office/drawing/2014/main" id="{1ABD3C1C-E87A-54FA-BBA2-73E2D14EAFA7}"/>
              </a:ext>
            </a:extLst>
          </p:cNvPr>
          <p:cNvSpPr>
            <a:spLocks noGrp="1" noRot="1" noMove="1" noResize="1" noEditPoints="1" noAdjustHandles="1" noChangeArrowheads="1" noChangeShapeType="1"/>
          </p:cNvSpPr>
          <p:nvPr/>
        </p:nvSpPr>
        <p:spPr>
          <a:xfrm>
            <a:off x="532661" y="1646734"/>
            <a:ext cx="10403152" cy="584775"/>
          </a:xfrm>
          <a:prstGeom prst="rect">
            <a:avLst/>
          </a:prstGeom>
          <a:noFill/>
        </p:spPr>
        <p:txBody>
          <a:bodyPr wrap="square" rtlCol="0">
            <a:spAutoFit/>
          </a:bodyPr>
          <a:lstStyle/>
          <a:p>
            <a:endParaRPr lang="en-US" sz="1600" dirty="0">
              <a:solidFill>
                <a:schemeClr val="tx1">
                  <a:lumMod val="65000"/>
                  <a:lumOff val="35000"/>
                </a:schemeClr>
              </a:solidFill>
            </a:endParaRPr>
          </a:p>
          <a:p>
            <a:endParaRPr lang="en-IT" sz="1600" dirty="0">
              <a:solidFill>
                <a:srgbClr val="002060"/>
              </a:solidFill>
            </a:endParaRPr>
          </a:p>
        </p:txBody>
      </p:sp>
      <p:sp>
        <p:nvSpPr>
          <p:cNvPr id="2" name="TextBox 1">
            <a:extLst>
              <a:ext uri="{FF2B5EF4-FFF2-40B4-BE49-F238E27FC236}">
                <a16:creationId xmlns:a16="http://schemas.microsoft.com/office/drawing/2014/main" id="{4F929C09-2E8F-467B-057C-825E2E65D9E8}"/>
              </a:ext>
            </a:extLst>
          </p:cNvPr>
          <p:cNvSpPr txBox="1"/>
          <p:nvPr/>
        </p:nvSpPr>
        <p:spPr>
          <a:xfrm>
            <a:off x="287340" y="1418520"/>
            <a:ext cx="11197928" cy="2723823"/>
          </a:xfrm>
          <a:prstGeom prst="rect">
            <a:avLst/>
          </a:prstGeom>
          <a:noFill/>
        </p:spPr>
        <p:txBody>
          <a:bodyPr wrap="square" rtlCol="0">
            <a:spAutoFit/>
          </a:bodyPr>
          <a:lstStyle/>
          <a:p>
            <a:r>
              <a:rPr lang="en-US" sz="1900" dirty="0">
                <a:solidFill>
                  <a:schemeClr val="tx1">
                    <a:lumMod val="65000"/>
                    <a:lumOff val="35000"/>
                  </a:schemeClr>
                </a:solidFill>
              </a:rPr>
              <a:t>L’IMO </a:t>
            </a:r>
            <a:r>
              <a:rPr lang="en-US" sz="1900" dirty="0" err="1">
                <a:solidFill>
                  <a:schemeClr val="tx1">
                    <a:lumMod val="65000"/>
                    <a:lumOff val="35000"/>
                  </a:schemeClr>
                </a:solidFill>
              </a:rPr>
              <a:t>partecipa</a:t>
            </a:r>
            <a:r>
              <a:rPr lang="en-US" sz="1900" dirty="0">
                <a:solidFill>
                  <a:schemeClr val="tx1">
                    <a:lumMod val="65000"/>
                    <a:lumOff val="35000"/>
                  </a:schemeClr>
                </a:solidFill>
              </a:rPr>
              <a:t> </a:t>
            </a:r>
            <a:r>
              <a:rPr lang="en-US" sz="1900" dirty="0" err="1">
                <a:solidFill>
                  <a:schemeClr val="tx1">
                    <a:lumMod val="65000"/>
                    <a:lumOff val="35000"/>
                  </a:schemeClr>
                </a:solidFill>
              </a:rPr>
              <a:t>attivamente</a:t>
            </a:r>
            <a:r>
              <a:rPr lang="en-US" sz="1900" dirty="0">
                <a:solidFill>
                  <a:schemeClr val="tx1">
                    <a:lumMod val="65000"/>
                    <a:lumOff val="35000"/>
                  </a:schemeClr>
                </a:solidFill>
              </a:rPr>
              <a:t> </a:t>
            </a:r>
            <a:r>
              <a:rPr lang="en-US" sz="1900" dirty="0" err="1">
                <a:solidFill>
                  <a:schemeClr val="tx1">
                    <a:lumMod val="65000"/>
                    <a:lumOff val="35000"/>
                  </a:schemeClr>
                </a:solidFill>
              </a:rPr>
              <a:t>agli</a:t>
            </a:r>
            <a:r>
              <a:rPr lang="en-US" sz="1900" dirty="0">
                <a:solidFill>
                  <a:schemeClr val="tx1">
                    <a:lumMod val="65000"/>
                    <a:lumOff val="35000"/>
                  </a:schemeClr>
                </a:solidFill>
              </a:rPr>
              <a:t> </a:t>
            </a:r>
            <a:r>
              <a:rPr lang="en-US" sz="1900" dirty="0" err="1">
                <a:solidFill>
                  <a:schemeClr val="tx1">
                    <a:lumMod val="65000"/>
                    <a:lumOff val="35000"/>
                  </a:schemeClr>
                </a:solidFill>
              </a:rPr>
              <a:t>eventi</a:t>
            </a:r>
            <a:r>
              <a:rPr lang="en-US" sz="1900" dirty="0">
                <a:solidFill>
                  <a:schemeClr val="tx1">
                    <a:lumMod val="65000"/>
                    <a:lumOff val="35000"/>
                  </a:schemeClr>
                </a:solidFill>
              </a:rPr>
              <a:t> COP per la </a:t>
            </a:r>
            <a:r>
              <a:rPr lang="en-US" sz="1900" dirty="0" err="1">
                <a:solidFill>
                  <a:schemeClr val="tx1">
                    <a:lumMod val="65000"/>
                    <a:lumOff val="35000"/>
                  </a:schemeClr>
                </a:solidFill>
              </a:rPr>
              <a:t>riduzione</a:t>
            </a:r>
            <a:r>
              <a:rPr lang="en-US" sz="1900" dirty="0">
                <a:solidFill>
                  <a:schemeClr val="tx1">
                    <a:lumMod val="65000"/>
                    <a:lumOff val="35000"/>
                  </a:schemeClr>
                </a:solidFill>
              </a:rPr>
              <a:t> </a:t>
            </a:r>
            <a:r>
              <a:rPr lang="en-US" sz="1900" dirty="0" err="1">
                <a:solidFill>
                  <a:schemeClr val="tx1">
                    <a:lumMod val="65000"/>
                    <a:lumOff val="35000"/>
                  </a:schemeClr>
                </a:solidFill>
              </a:rPr>
              <a:t>dei</a:t>
            </a:r>
            <a:r>
              <a:rPr lang="en-US" sz="1900" dirty="0">
                <a:solidFill>
                  <a:schemeClr val="tx1">
                    <a:lumMod val="65000"/>
                    <a:lumOff val="35000"/>
                  </a:schemeClr>
                </a:solidFill>
              </a:rPr>
              <a:t> GHG </a:t>
            </a:r>
            <a:r>
              <a:rPr lang="en-US" sz="1900" dirty="0" err="1">
                <a:solidFill>
                  <a:schemeClr val="tx1">
                    <a:lumMod val="65000"/>
                    <a:lumOff val="35000"/>
                  </a:schemeClr>
                </a:solidFill>
              </a:rPr>
              <a:t>nel</a:t>
            </a:r>
            <a:r>
              <a:rPr lang="en-US" sz="1900" dirty="0">
                <a:solidFill>
                  <a:schemeClr val="tx1">
                    <a:lumMod val="65000"/>
                    <a:lumOff val="35000"/>
                  </a:schemeClr>
                </a:solidFill>
              </a:rPr>
              <a:t> </a:t>
            </a:r>
            <a:r>
              <a:rPr lang="en-US" sz="1900" dirty="0" err="1">
                <a:solidFill>
                  <a:schemeClr val="tx1">
                    <a:lumMod val="65000"/>
                    <a:lumOff val="35000"/>
                  </a:schemeClr>
                </a:solidFill>
              </a:rPr>
              <a:t>settore</a:t>
            </a:r>
            <a:r>
              <a:rPr lang="en-US" sz="1900" dirty="0">
                <a:solidFill>
                  <a:schemeClr val="tx1">
                    <a:lumMod val="65000"/>
                    <a:lumOff val="35000"/>
                  </a:schemeClr>
                </a:solidFill>
              </a:rPr>
              <a:t> </a:t>
            </a:r>
            <a:r>
              <a:rPr lang="en-US" sz="1900" dirty="0" err="1">
                <a:solidFill>
                  <a:schemeClr val="tx1">
                    <a:lumMod val="65000"/>
                    <a:lumOff val="35000"/>
                  </a:schemeClr>
                </a:solidFill>
              </a:rPr>
              <a:t>dello</a:t>
            </a:r>
            <a:r>
              <a:rPr lang="en-US" sz="1900" dirty="0">
                <a:solidFill>
                  <a:schemeClr val="tx1">
                    <a:lumMod val="65000"/>
                    <a:lumOff val="35000"/>
                  </a:schemeClr>
                </a:solidFill>
              </a:rPr>
              <a:t> Shipping.</a:t>
            </a:r>
          </a:p>
          <a:p>
            <a:r>
              <a:rPr lang="en-US" sz="1900" dirty="0" err="1">
                <a:solidFill>
                  <a:schemeClr val="tx1">
                    <a:lumMod val="65000"/>
                    <a:lumOff val="35000"/>
                  </a:schemeClr>
                </a:solidFill>
              </a:rPr>
              <a:t>Tra</a:t>
            </a:r>
            <a:r>
              <a:rPr lang="en-US" sz="1900" dirty="0">
                <a:solidFill>
                  <a:schemeClr val="tx1">
                    <a:lumMod val="65000"/>
                    <a:lumOff val="35000"/>
                  </a:schemeClr>
                </a:solidFill>
              </a:rPr>
              <a:t> i </a:t>
            </a:r>
            <a:r>
              <a:rPr lang="en-US" sz="1900" dirty="0" err="1">
                <a:solidFill>
                  <a:schemeClr val="tx1">
                    <a:lumMod val="65000"/>
                    <a:lumOff val="35000"/>
                  </a:schemeClr>
                </a:solidFill>
              </a:rPr>
              <a:t>vari</a:t>
            </a:r>
            <a:r>
              <a:rPr lang="en-US" sz="1900" dirty="0">
                <a:solidFill>
                  <a:schemeClr val="tx1">
                    <a:lumMod val="65000"/>
                    <a:lumOff val="35000"/>
                  </a:schemeClr>
                </a:solidFill>
              </a:rPr>
              <a:t> </a:t>
            </a:r>
            <a:r>
              <a:rPr lang="en-US" sz="1900" dirty="0" err="1">
                <a:solidFill>
                  <a:schemeClr val="tx1">
                    <a:lumMod val="65000"/>
                    <a:lumOff val="35000"/>
                  </a:schemeClr>
                </a:solidFill>
              </a:rPr>
              <a:t>settori</a:t>
            </a:r>
            <a:r>
              <a:rPr lang="en-US" sz="1900" dirty="0">
                <a:solidFill>
                  <a:schemeClr val="tx1">
                    <a:lumMod val="65000"/>
                    <a:lumOff val="35000"/>
                  </a:schemeClr>
                </a:solidFill>
              </a:rPr>
              <a:t> </a:t>
            </a:r>
            <a:r>
              <a:rPr lang="en-US" sz="1900" dirty="0" err="1">
                <a:solidFill>
                  <a:schemeClr val="tx1">
                    <a:lumMod val="65000"/>
                    <a:lumOff val="35000"/>
                  </a:schemeClr>
                </a:solidFill>
              </a:rPr>
              <a:t>industriali</a:t>
            </a:r>
            <a:r>
              <a:rPr lang="en-US" sz="1900" dirty="0">
                <a:solidFill>
                  <a:schemeClr val="tx1">
                    <a:lumMod val="65000"/>
                    <a:lumOff val="35000"/>
                  </a:schemeClr>
                </a:solidFill>
              </a:rPr>
              <a:t>, </a:t>
            </a:r>
            <a:r>
              <a:rPr lang="en-US" sz="1900" dirty="0" err="1">
                <a:solidFill>
                  <a:schemeClr val="tx1">
                    <a:lumMod val="65000"/>
                    <a:lumOff val="35000"/>
                  </a:schemeClr>
                </a:solidFill>
              </a:rPr>
              <a:t>nel</a:t>
            </a:r>
            <a:r>
              <a:rPr lang="en-US" sz="1900" dirty="0">
                <a:solidFill>
                  <a:schemeClr val="tx1">
                    <a:lumMod val="65000"/>
                    <a:lumOff val="35000"/>
                  </a:schemeClr>
                </a:solidFill>
              </a:rPr>
              <a:t> 2018, il mondo </a:t>
            </a:r>
            <a:r>
              <a:rPr lang="en-US" sz="1900" dirty="0" err="1">
                <a:solidFill>
                  <a:schemeClr val="tx1">
                    <a:lumMod val="65000"/>
                    <a:lumOff val="35000"/>
                  </a:schemeClr>
                </a:solidFill>
              </a:rPr>
              <a:t>dello</a:t>
            </a:r>
            <a:r>
              <a:rPr lang="en-US" sz="1900" dirty="0">
                <a:solidFill>
                  <a:schemeClr val="tx1">
                    <a:lumMod val="65000"/>
                    <a:lumOff val="35000"/>
                  </a:schemeClr>
                </a:solidFill>
              </a:rPr>
              <a:t> Shipping è </a:t>
            </a:r>
            <a:r>
              <a:rPr lang="en-US" sz="1900" dirty="0" err="1">
                <a:solidFill>
                  <a:schemeClr val="tx1">
                    <a:lumMod val="65000"/>
                    <a:lumOff val="35000"/>
                  </a:schemeClr>
                </a:solidFill>
              </a:rPr>
              <a:t>stato</a:t>
            </a:r>
            <a:r>
              <a:rPr lang="en-US" sz="1900" dirty="0">
                <a:solidFill>
                  <a:schemeClr val="tx1">
                    <a:lumMod val="65000"/>
                    <a:lumOff val="35000"/>
                  </a:schemeClr>
                </a:solidFill>
              </a:rPr>
              <a:t> </a:t>
            </a:r>
            <a:r>
              <a:rPr lang="en-US" sz="1900" dirty="0" err="1">
                <a:solidFill>
                  <a:schemeClr val="tx1">
                    <a:lumMod val="65000"/>
                    <a:lumOff val="35000"/>
                  </a:schemeClr>
                </a:solidFill>
              </a:rPr>
              <a:t>individuato</a:t>
            </a:r>
            <a:r>
              <a:rPr lang="en-US" sz="1900" dirty="0">
                <a:solidFill>
                  <a:schemeClr val="tx1">
                    <a:lumMod val="65000"/>
                    <a:lumOff val="35000"/>
                  </a:schemeClr>
                </a:solidFill>
              </a:rPr>
              <a:t> come </a:t>
            </a:r>
            <a:r>
              <a:rPr lang="en-US" sz="1900" dirty="0" err="1">
                <a:solidFill>
                  <a:schemeClr val="tx1">
                    <a:lumMod val="65000"/>
                    <a:lumOff val="35000"/>
                  </a:schemeClr>
                </a:solidFill>
              </a:rPr>
              <a:t>responsabile</a:t>
            </a:r>
            <a:r>
              <a:rPr lang="en-US" sz="1900" dirty="0">
                <a:solidFill>
                  <a:schemeClr val="tx1">
                    <a:lumMod val="65000"/>
                    <a:lumOff val="35000"/>
                  </a:schemeClr>
                </a:solidFill>
              </a:rPr>
              <a:t> del 3% </a:t>
            </a:r>
            <a:r>
              <a:rPr lang="en-US" sz="1900" dirty="0" err="1">
                <a:solidFill>
                  <a:schemeClr val="tx1">
                    <a:lumMod val="65000"/>
                    <a:lumOff val="35000"/>
                  </a:schemeClr>
                </a:solidFill>
              </a:rPr>
              <a:t>delle</a:t>
            </a:r>
            <a:r>
              <a:rPr lang="it-IT" sz="1900" dirty="0">
                <a:solidFill>
                  <a:schemeClr val="tx1">
                    <a:lumMod val="65000"/>
                    <a:lumOff val="35000"/>
                  </a:schemeClr>
                </a:solidFill>
              </a:rPr>
              <a:t> emissioni </a:t>
            </a:r>
            <a:r>
              <a:rPr lang="en-US" sz="1900" dirty="0">
                <a:solidFill>
                  <a:schemeClr val="tx1">
                    <a:lumMod val="65000"/>
                    <a:lumOff val="35000"/>
                  </a:schemeClr>
                </a:solidFill>
              </a:rPr>
              <a:t>di CO2 a </a:t>
            </a:r>
            <a:r>
              <a:rPr lang="en-US" sz="1900" dirty="0" err="1">
                <a:solidFill>
                  <a:schemeClr val="tx1">
                    <a:lumMod val="65000"/>
                    <a:lumOff val="35000"/>
                  </a:schemeClr>
                </a:solidFill>
              </a:rPr>
              <a:t>livello</a:t>
            </a:r>
            <a:r>
              <a:rPr lang="en-US" sz="1900" dirty="0">
                <a:solidFill>
                  <a:schemeClr val="tx1">
                    <a:lumMod val="65000"/>
                    <a:lumOff val="35000"/>
                  </a:schemeClr>
                </a:solidFill>
              </a:rPr>
              <a:t> </a:t>
            </a:r>
            <a:r>
              <a:rPr lang="en-US" sz="1900" dirty="0" err="1">
                <a:solidFill>
                  <a:schemeClr val="tx1">
                    <a:lumMod val="65000"/>
                    <a:lumOff val="35000"/>
                  </a:schemeClr>
                </a:solidFill>
              </a:rPr>
              <a:t>globale</a:t>
            </a:r>
            <a:r>
              <a:rPr lang="en-US" sz="1900" dirty="0">
                <a:solidFill>
                  <a:schemeClr val="tx1">
                    <a:lumMod val="65000"/>
                    <a:lumOff val="35000"/>
                  </a:schemeClr>
                </a:solidFill>
              </a:rPr>
              <a:t>.</a:t>
            </a:r>
          </a:p>
          <a:p>
            <a:endParaRPr lang="en-US" sz="1900" dirty="0">
              <a:solidFill>
                <a:schemeClr val="tx1">
                  <a:lumMod val="65000"/>
                  <a:lumOff val="35000"/>
                </a:schemeClr>
              </a:solidFill>
            </a:endParaRPr>
          </a:p>
          <a:p>
            <a:r>
              <a:rPr lang="en-US" sz="1900" dirty="0">
                <a:solidFill>
                  <a:schemeClr val="tx1">
                    <a:lumMod val="65000"/>
                    <a:lumOff val="35000"/>
                  </a:schemeClr>
                </a:solidFill>
              </a:rPr>
              <a:t>É </a:t>
            </a:r>
            <a:r>
              <a:rPr lang="it-IT" sz="1900" dirty="0">
                <a:solidFill>
                  <a:schemeClr val="tx1">
                    <a:lumMod val="65000"/>
                    <a:lumOff val="35000"/>
                  </a:schemeClr>
                </a:solidFill>
              </a:rPr>
              <a:t>necessario</a:t>
            </a:r>
            <a:r>
              <a:rPr lang="en-US" sz="1900" dirty="0">
                <a:solidFill>
                  <a:schemeClr val="tx1">
                    <a:lumMod val="65000"/>
                    <a:lumOff val="35000"/>
                  </a:schemeClr>
                </a:solidFill>
              </a:rPr>
              <a:t> </a:t>
            </a:r>
            <a:r>
              <a:rPr lang="en-US" sz="1900" dirty="0" err="1">
                <a:solidFill>
                  <a:schemeClr val="tx1">
                    <a:lumMod val="65000"/>
                    <a:lumOff val="35000"/>
                  </a:schemeClr>
                </a:solidFill>
              </a:rPr>
              <a:t>quindi</a:t>
            </a:r>
            <a:r>
              <a:rPr lang="en-US" sz="1900" dirty="0">
                <a:solidFill>
                  <a:schemeClr val="tx1">
                    <a:lumMod val="65000"/>
                    <a:lumOff val="35000"/>
                  </a:schemeClr>
                </a:solidFill>
              </a:rPr>
              <a:t> </a:t>
            </a:r>
            <a:r>
              <a:rPr lang="en-US" sz="1900" dirty="0" err="1">
                <a:solidFill>
                  <a:schemeClr val="tx1">
                    <a:lumMod val="65000"/>
                    <a:lumOff val="35000"/>
                  </a:schemeClr>
                </a:solidFill>
              </a:rPr>
              <a:t>porre</a:t>
            </a:r>
            <a:r>
              <a:rPr lang="en-US" sz="1900" dirty="0">
                <a:solidFill>
                  <a:schemeClr val="tx1">
                    <a:lumMod val="65000"/>
                    <a:lumOff val="35000"/>
                  </a:schemeClr>
                </a:solidFill>
              </a:rPr>
              <a:t> un </a:t>
            </a:r>
            <a:r>
              <a:rPr lang="en-US" sz="1900" dirty="0" err="1">
                <a:solidFill>
                  <a:schemeClr val="tx1">
                    <a:lumMod val="65000"/>
                    <a:lumOff val="35000"/>
                  </a:schemeClr>
                </a:solidFill>
              </a:rPr>
              <a:t>freno</a:t>
            </a:r>
            <a:r>
              <a:rPr lang="en-US" sz="1900" dirty="0">
                <a:solidFill>
                  <a:schemeClr val="tx1">
                    <a:lumMod val="65000"/>
                    <a:lumOff val="35000"/>
                  </a:schemeClr>
                </a:solidFill>
              </a:rPr>
              <a:t> alle </a:t>
            </a:r>
            <a:r>
              <a:rPr lang="it-IT" sz="1900" dirty="0">
                <a:solidFill>
                  <a:schemeClr val="tx1">
                    <a:lumMod val="65000"/>
                    <a:lumOff val="35000"/>
                  </a:schemeClr>
                </a:solidFill>
              </a:rPr>
              <a:t>emissioni</a:t>
            </a:r>
            <a:r>
              <a:rPr lang="en-US" sz="1900" dirty="0">
                <a:solidFill>
                  <a:schemeClr val="tx1">
                    <a:lumMod val="65000"/>
                    <a:lumOff val="35000"/>
                  </a:schemeClr>
                </a:solidFill>
              </a:rPr>
              <a:t> </a:t>
            </a:r>
            <a:r>
              <a:rPr lang="en-US" sz="1900" dirty="0" err="1">
                <a:solidFill>
                  <a:schemeClr val="tx1">
                    <a:lumMod val="65000"/>
                    <a:lumOff val="35000"/>
                  </a:schemeClr>
                </a:solidFill>
              </a:rPr>
              <a:t>nocive</a:t>
            </a:r>
            <a:r>
              <a:rPr lang="en-US" sz="1900" dirty="0">
                <a:solidFill>
                  <a:schemeClr val="tx1">
                    <a:lumMod val="65000"/>
                    <a:lumOff val="35000"/>
                  </a:schemeClr>
                </a:solidFill>
              </a:rPr>
              <a:t> in aria ed in mare.</a:t>
            </a:r>
          </a:p>
          <a:p>
            <a:r>
              <a:rPr lang="it-IT" sz="1900" dirty="0">
                <a:solidFill>
                  <a:schemeClr val="tx1">
                    <a:lumMod val="65000"/>
                    <a:lumOff val="35000"/>
                  </a:schemeClr>
                </a:solidFill>
              </a:rPr>
              <a:t>Da qui l’esigenza di un Quadro normativo completo che monitori e regoli tali emissioni.</a:t>
            </a:r>
          </a:p>
          <a:p>
            <a:endParaRPr lang="it-IT" sz="1900" dirty="0">
              <a:solidFill>
                <a:schemeClr val="tx1">
                  <a:lumMod val="65000"/>
                  <a:lumOff val="35000"/>
                </a:schemeClr>
              </a:solidFill>
            </a:endParaRPr>
          </a:p>
          <a:p>
            <a:r>
              <a:rPr lang="it-IT" sz="1900" b="1" dirty="0">
                <a:solidFill>
                  <a:schemeClr val="accent5"/>
                </a:solidFill>
              </a:rPr>
              <a:t>Anche il mondo navale è chiamato a fare la sua parte.</a:t>
            </a:r>
          </a:p>
          <a:p>
            <a:endParaRPr lang="en-NL" sz="1900" dirty="0"/>
          </a:p>
        </p:txBody>
      </p:sp>
      <p:sp>
        <p:nvSpPr>
          <p:cNvPr id="4" name="Rectangle 3">
            <a:extLst>
              <a:ext uri="{FF2B5EF4-FFF2-40B4-BE49-F238E27FC236}">
                <a16:creationId xmlns:a16="http://schemas.microsoft.com/office/drawing/2014/main" id="{C7306137-A36F-38CF-9C20-3110C39E4872}"/>
              </a:ext>
            </a:extLst>
          </p:cNvPr>
          <p:cNvSpPr/>
          <p:nvPr/>
        </p:nvSpPr>
        <p:spPr>
          <a:xfrm>
            <a:off x="6822258" y="5188480"/>
            <a:ext cx="1832718" cy="523220"/>
          </a:xfrm>
          <a:prstGeom prst="rect">
            <a:avLst/>
          </a:prstGeom>
          <a:ln>
            <a:solidFill>
              <a:srgbClr val="4BACC6"/>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1400" dirty="0">
                <a:solidFill>
                  <a:srgbClr val="13294B"/>
                </a:solidFill>
              </a:rPr>
              <a:t>ECA: </a:t>
            </a:r>
            <a:r>
              <a:rPr lang="en-GB" sz="1400" dirty="0" err="1">
                <a:solidFill>
                  <a:srgbClr val="13294B"/>
                </a:solidFill>
              </a:rPr>
              <a:t>Limitazione</a:t>
            </a:r>
            <a:r>
              <a:rPr lang="en-GB" sz="1400" dirty="0">
                <a:solidFill>
                  <a:srgbClr val="13294B"/>
                </a:solidFill>
              </a:rPr>
              <a:t> </a:t>
            </a:r>
            <a:r>
              <a:rPr lang="en-GB" sz="1400" dirty="0" err="1">
                <a:solidFill>
                  <a:srgbClr val="13294B"/>
                </a:solidFill>
              </a:rPr>
              <a:t>SOx</a:t>
            </a:r>
            <a:endParaRPr lang="en-IT" sz="1400" dirty="0">
              <a:solidFill>
                <a:srgbClr val="13294B"/>
              </a:solidFill>
            </a:endParaRPr>
          </a:p>
        </p:txBody>
      </p:sp>
      <p:sp>
        <p:nvSpPr>
          <p:cNvPr id="5" name="Rectangle 4">
            <a:extLst>
              <a:ext uri="{FF2B5EF4-FFF2-40B4-BE49-F238E27FC236}">
                <a16:creationId xmlns:a16="http://schemas.microsoft.com/office/drawing/2014/main" id="{5F68E790-3AB9-04CB-3C0F-AA1402825051}"/>
              </a:ext>
            </a:extLst>
          </p:cNvPr>
          <p:cNvSpPr/>
          <p:nvPr/>
        </p:nvSpPr>
        <p:spPr>
          <a:xfrm>
            <a:off x="287340" y="5248107"/>
            <a:ext cx="1674250" cy="523220"/>
          </a:xfrm>
          <a:prstGeom prst="rect">
            <a:avLst/>
          </a:prstGeom>
          <a:ln>
            <a:solidFill>
              <a:srgbClr val="4BACC6"/>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400" dirty="0" err="1">
                <a:solidFill>
                  <a:srgbClr val="13294B"/>
                </a:solidFill>
              </a:rPr>
              <a:t>Motori</a:t>
            </a:r>
            <a:r>
              <a:rPr lang="en-US" sz="1400" dirty="0">
                <a:solidFill>
                  <a:srgbClr val="13294B"/>
                </a:solidFill>
              </a:rPr>
              <a:t> Tier I</a:t>
            </a:r>
          </a:p>
          <a:p>
            <a:pPr algn="ctr"/>
            <a:r>
              <a:rPr lang="en-US" sz="1400" dirty="0" err="1">
                <a:solidFill>
                  <a:srgbClr val="13294B"/>
                </a:solidFill>
              </a:rPr>
              <a:t>Limitazione</a:t>
            </a:r>
            <a:r>
              <a:rPr lang="en-US" sz="1400" dirty="0">
                <a:solidFill>
                  <a:srgbClr val="13294B"/>
                </a:solidFill>
              </a:rPr>
              <a:t> NOx</a:t>
            </a:r>
            <a:endParaRPr lang="en-IT" sz="1400" dirty="0">
              <a:solidFill>
                <a:srgbClr val="13294B"/>
              </a:solidFill>
            </a:endParaRPr>
          </a:p>
        </p:txBody>
      </p:sp>
      <p:sp>
        <p:nvSpPr>
          <p:cNvPr id="7" name="Rectangle 6">
            <a:extLst>
              <a:ext uri="{FF2B5EF4-FFF2-40B4-BE49-F238E27FC236}">
                <a16:creationId xmlns:a16="http://schemas.microsoft.com/office/drawing/2014/main" id="{0FFA9BC2-219F-0F61-E699-E4F83CF4E85D}"/>
              </a:ext>
            </a:extLst>
          </p:cNvPr>
          <p:cNvSpPr/>
          <p:nvPr/>
        </p:nvSpPr>
        <p:spPr>
          <a:xfrm>
            <a:off x="5480079" y="6082796"/>
            <a:ext cx="2025229" cy="523220"/>
          </a:xfrm>
          <a:prstGeom prst="rect">
            <a:avLst/>
          </a:prstGeom>
          <a:ln>
            <a:solidFill>
              <a:srgbClr val="4BACC6"/>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400" dirty="0" err="1">
                <a:solidFill>
                  <a:srgbClr val="13294B"/>
                </a:solidFill>
              </a:rPr>
              <a:t>Motori</a:t>
            </a:r>
            <a:r>
              <a:rPr lang="en-US" sz="1400" dirty="0">
                <a:solidFill>
                  <a:srgbClr val="13294B"/>
                </a:solidFill>
              </a:rPr>
              <a:t> Tier III</a:t>
            </a:r>
          </a:p>
          <a:p>
            <a:pPr algn="ctr"/>
            <a:r>
              <a:rPr lang="en-US" sz="1400" dirty="0" err="1">
                <a:solidFill>
                  <a:srgbClr val="13294B"/>
                </a:solidFill>
              </a:rPr>
              <a:t>Limitazione</a:t>
            </a:r>
            <a:r>
              <a:rPr lang="en-US" sz="1400" dirty="0">
                <a:solidFill>
                  <a:srgbClr val="13294B"/>
                </a:solidFill>
              </a:rPr>
              <a:t> NOx</a:t>
            </a:r>
            <a:endParaRPr lang="en-IT" sz="1400" dirty="0">
              <a:solidFill>
                <a:srgbClr val="13294B"/>
              </a:solidFill>
            </a:endParaRPr>
          </a:p>
        </p:txBody>
      </p:sp>
      <p:cxnSp>
        <p:nvCxnSpPr>
          <p:cNvPr id="22" name="Connector: Elbow 21">
            <a:extLst>
              <a:ext uri="{FF2B5EF4-FFF2-40B4-BE49-F238E27FC236}">
                <a16:creationId xmlns:a16="http://schemas.microsoft.com/office/drawing/2014/main" id="{2271AFB5-4F1F-E4F6-5A5F-6433BFF9E3B3}"/>
              </a:ext>
            </a:extLst>
          </p:cNvPr>
          <p:cNvCxnSpPr>
            <a:cxnSpLocks/>
            <a:stCxn id="16" idx="2"/>
          </p:cNvCxnSpPr>
          <p:nvPr/>
        </p:nvCxnSpPr>
        <p:spPr>
          <a:xfrm rot="16200000" flipH="1">
            <a:off x="2386637" y="4313016"/>
            <a:ext cx="289371" cy="179916"/>
          </a:xfrm>
          <a:prstGeom prst="bentConnector3">
            <a:avLst/>
          </a:prstGeom>
          <a:ln>
            <a:solidFill>
              <a:srgbClr val="4BACC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2964720F-87C5-0F4C-5406-D3112A7A91A7}"/>
              </a:ext>
            </a:extLst>
          </p:cNvPr>
          <p:cNvCxnSpPr>
            <a:cxnSpLocks/>
          </p:cNvCxnSpPr>
          <p:nvPr/>
        </p:nvCxnSpPr>
        <p:spPr>
          <a:xfrm rot="5400000" flipH="1" flipV="1">
            <a:off x="1049500" y="4904368"/>
            <a:ext cx="399359" cy="249428"/>
          </a:xfrm>
          <a:prstGeom prst="bentConnector3">
            <a:avLst/>
          </a:prstGeom>
          <a:ln>
            <a:solidFill>
              <a:srgbClr val="4BACC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D484F270-A614-3DA9-F757-731F6991196E}"/>
              </a:ext>
            </a:extLst>
          </p:cNvPr>
          <p:cNvCxnSpPr>
            <a:cxnSpLocks/>
          </p:cNvCxnSpPr>
          <p:nvPr/>
        </p:nvCxnSpPr>
        <p:spPr>
          <a:xfrm rot="16200000" flipH="1">
            <a:off x="3903366" y="4971648"/>
            <a:ext cx="571902" cy="353425"/>
          </a:xfrm>
          <a:prstGeom prst="bentConnector3">
            <a:avLst/>
          </a:prstGeom>
          <a:ln>
            <a:solidFill>
              <a:srgbClr val="4BACC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786FAA2F-18F8-12C0-ED3B-BD764B60B97B}"/>
              </a:ext>
            </a:extLst>
          </p:cNvPr>
          <p:cNvCxnSpPr>
            <a:cxnSpLocks/>
          </p:cNvCxnSpPr>
          <p:nvPr/>
        </p:nvCxnSpPr>
        <p:spPr>
          <a:xfrm rot="5400000">
            <a:off x="5368492" y="5402633"/>
            <a:ext cx="1221590" cy="121668"/>
          </a:xfrm>
          <a:prstGeom prst="bentConnector3">
            <a:avLst/>
          </a:prstGeom>
          <a:ln>
            <a:solidFill>
              <a:srgbClr val="4BACC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E04263EF-E173-38E3-11D2-5E8BF321B73C}"/>
              </a:ext>
            </a:extLst>
          </p:cNvPr>
          <p:cNvCxnSpPr>
            <a:cxnSpLocks/>
          </p:cNvCxnSpPr>
          <p:nvPr/>
        </p:nvCxnSpPr>
        <p:spPr>
          <a:xfrm rot="16200000" flipH="1">
            <a:off x="6684384" y="4851286"/>
            <a:ext cx="365670" cy="308721"/>
          </a:xfrm>
          <a:prstGeom prst="bentConnector3">
            <a:avLst/>
          </a:prstGeom>
          <a:ln>
            <a:solidFill>
              <a:srgbClr val="4BACC6"/>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9177F79-9732-559D-EF07-9255F8D4BA07}"/>
              </a:ext>
            </a:extLst>
          </p:cNvPr>
          <p:cNvSpPr/>
          <p:nvPr/>
        </p:nvSpPr>
        <p:spPr>
          <a:xfrm>
            <a:off x="1095651" y="6080849"/>
            <a:ext cx="2025229" cy="523220"/>
          </a:xfrm>
          <a:prstGeom prst="rect">
            <a:avLst/>
          </a:prstGeom>
          <a:ln>
            <a:solidFill>
              <a:srgbClr val="4BACC6"/>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400" dirty="0" err="1">
                <a:solidFill>
                  <a:srgbClr val="13294B"/>
                </a:solidFill>
              </a:rPr>
              <a:t>Motori</a:t>
            </a:r>
            <a:r>
              <a:rPr lang="en-US" sz="1400" dirty="0">
                <a:solidFill>
                  <a:srgbClr val="13294B"/>
                </a:solidFill>
              </a:rPr>
              <a:t> Tier II</a:t>
            </a:r>
          </a:p>
          <a:p>
            <a:pPr algn="ctr"/>
            <a:r>
              <a:rPr lang="en-US" sz="1400" dirty="0" err="1">
                <a:solidFill>
                  <a:srgbClr val="13294B"/>
                </a:solidFill>
              </a:rPr>
              <a:t>Limitazione</a:t>
            </a:r>
            <a:r>
              <a:rPr lang="en-US" sz="1400" dirty="0">
                <a:solidFill>
                  <a:srgbClr val="13294B"/>
                </a:solidFill>
              </a:rPr>
              <a:t> NOx</a:t>
            </a:r>
            <a:endParaRPr lang="en-IT" sz="1400" dirty="0">
              <a:solidFill>
                <a:srgbClr val="13294B"/>
              </a:solidFill>
            </a:endParaRPr>
          </a:p>
        </p:txBody>
      </p:sp>
      <p:cxnSp>
        <p:nvCxnSpPr>
          <p:cNvPr id="15" name="Connector: Elbow 14">
            <a:extLst>
              <a:ext uri="{FF2B5EF4-FFF2-40B4-BE49-F238E27FC236}">
                <a16:creationId xmlns:a16="http://schemas.microsoft.com/office/drawing/2014/main" id="{06E43C11-6A7C-AAF5-CD40-DEB28384C7F0}"/>
              </a:ext>
            </a:extLst>
          </p:cNvPr>
          <p:cNvCxnSpPr>
            <a:cxnSpLocks/>
          </p:cNvCxnSpPr>
          <p:nvPr/>
        </p:nvCxnSpPr>
        <p:spPr>
          <a:xfrm rot="5400000">
            <a:off x="1713314" y="5354746"/>
            <a:ext cx="1176793" cy="279306"/>
          </a:xfrm>
          <a:prstGeom prst="bentConnector3">
            <a:avLst>
              <a:gd name="adj1" fmla="val 50000"/>
            </a:avLst>
          </a:prstGeom>
          <a:ln>
            <a:solidFill>
              <a:srgbClr val="4BACC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E8FA0201-A15A-5166-7F05-2E0D6F6F1CA5}"/>
              </a:ext>
            </a:extLst>
          </p:cNvPr>
          <p:cNvCxnSpPr>
            <a:cxnSpLocks/>
          </p:cNvCxnSpPr>
          <p:nvPr/>
        </p:nvCxnSpPr>
        <p:spPr>
          <a:xfrm rot="16200000" flipV="1">
            <a:off x="7896063" y="4205114"/>
            <a:ext cx="214951" cy="198119"/>
          </a:xfrm>
          <a:prstGeom prst="bentConnector3">
            <a:avLst/>
          </a:prstGeom>
          <a:ln>
            <a:solidFill>
              <a:srgbClr val="4BACC6"/>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E9E19800-989A-3AD9-B9A5-26D26A0ADEC4}"/>
              </a:ext>
            </a:extLst>
          </p:cNvPr>
          <p:cNvSpPr txBox="1"/>
          <p:nvPr/>
        </p:nvSpPr>
        <p:spPr>
          <a:xfrm>
            <a:off x="9975686" y="5385025"/>
            <a:ext cx="2104464" cy="461665"/>
          </a:xfrm>
          <a:prstGeom prst="rect">
            <a:avLst/>
          </a:prstGeom>
          <a:noFill/>
          <a:ln w="19050">
            <a:solidFill>
              <a:srgbClr val="4BACC6"/>
            </a:solidFill>
          </a:ln>
        </p:spPr>
        <p:txBody>
          <a:bodyPr wrap="square">
            <a:spAutoFit/>
          </a:bodyPr>
          <a:lstStyle/>
          <a:p>
            <a:pPr algn="ctr" defTabSz="609585"/>
            <a:r>
              <a:rPr lang="en-GB" sz="1200" dirty="0" err="1">
                <a:solidFill>
                  <a:srgbClr val="13294B"/>
                </a:solidFill>
                <a:latin typeface="Arial"/>
              </a:rPr>
              <a:t>Riduzione</a:t>
            </a:r>
            <a:r>
              <a:rPr lang="en-GB" sz="1200" dirty="0">
                <a:solidFill>
                  <a:srgbClr val="13294B"/>
                </a:solidFill>
                <a:latin typeface="Arial"/>
              </a:rPr>
              <a:t> CO</a:t>
            </a:r>
            <a:r>
              <a:rPr lang="en-GB" sz="1200" baseline="-25000" dirty="0">
                <a:solidFill>
                  <a:srgbClr val="13294B"/>
                </a:solidFill>
                <a:latin typeface="Arial"/>
              </a:rPr>
              <a:t>2</a:t>
            </a:r>
            <a:r>
              <a:rPr lang="en-GB" sz="1200" dirty="0">
                <a:solidFill>
                  <a:srgbClr val="13294B"/>
                </a:solidFill>
                <a:latin typeface="Arial"/>
              </a:rPr>
              <a:t> </a:t>
            </a:r>
            <a:r>
              <a:rPr lang="en-GB" sz="1200" dirty="0" err="1">
                <a:solidFill>
                  <a:srgbClr val="13294B"/>
                </a:solidFill>
                <a:latin typeface="Arial"/>
              </a:rPr>
              <a:t>almeno</a:t>
            </a:r>
            <a:r>
              <a:rPr lang="en-GB" sz="1200" dirty="0">
                <a:solidFill>
                  <a:srgbClr val="13294B"/>
                </a:solidFill>
                <a:latin typeface="Arial"/>
              </a:rPr>
              <a:t> 40% ref. 2008</a:t>
            </a:r>
            <a:endParaRPr lang="en-IT" sz="1200" dirty="0">
              <a:solidFill>
                <a:srgbClr val="13294B"/>
              </a:solidFill>
              <a:latin typeface="Arial"/>
            </a:endParaRPr>
          </a:p>
        </p:txBody>
      </p:sp>
      <p:cxnSp>
        <p:nvCxnSpPr>
          <p:cNvPr id="42" name="Connector: Elbow 41">
            <a:extLst>
              <a:ext uri="{FF2B5EF4-FFF2-40B4-BE49-F238E27FC236}">
                <a16:creationId xmlns:a16="http://schemas.microsoft.com/office/drawing/2014/main" id="{980B7F72-63D1-5E57-776D-EA091A3A5403}"/>
              </a:ext>
            </a:extLst>
          </p:cNvPr>
          <p:cNvCxnSpPr>
            <a:cxnSpLocks/>
          </p:cNvCxnSpPr>
          <p:nvPr/>
        </p:nvCxnSpPr>
        <p:spPr>
          <a:xfrm rot="16200000" flipH="1">
            <a:off x="10412823" y="4878466"/>
            <a:ext cx="454480" cy="422364"/>
          </a:xfrm>
          <a:prstGeom prst="bentConnector3">
            <a:avLst>
              <a:gd name="adj1" fmla="val 50000"/>
            </a:avLst>
          </a:prstGeom>
          <a:ln>
            <a:solidFill>
              <a:srgbClr val="4BACC6"/>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C7E43E9D-B164-D899-01DD-7233BDBDB364}"/>
              </a:ext>
            </a:extLst>
          </p:cNvPr>
          <p:cNvSpPr txBox="1"/>
          <p:nvPr/>
        </p:nvSpPr>
        <p:spPr>
          <a:xfrm>
            <a:off x="8543216" y="6299905"/>
            <a:ext cx="2104464" cy="276999"/>
          </a:xfrm>
          <a:prstGeom prst="rect">
            <a:avLst/>
          </a:prstGeom>
          <a:noFill/>
          <a:ln w="19050">
            <a:solidFill>
              <a:srgbClr val="4BACC6"/>
            </a:solidFill>
          </a:ln>
        </p:spPr>
        <p:txBody>
          <a:bodyPr wrap="square">
            <a:spAutoFit/>
          </a:bodyPr>
          <a:lstStyle/>
          <a:p>
            <a:pPr algn="ctr" defTabSz="609585"/>
            <a:r>
              <a:rPr lang="en-GB" sz="1200" dirty="0">
                <a:solidFill>
                  <a:srgbClr val="13294B"/>
                </a:solidFill>
                <a:latin typeface="Arial"/>
              </a:rPr>
              <a:t>Rev. Target IMO</a:t>
            </a:r>
            <a:endParaRPr lang="en-IT" sz="1200" dirty="0">
              <a:solidFill>
                <a:srgbClr val="13294B"/>
              </a:solidFill>
              <a:latin typeface="Arial"/>
            </a:endParaRPr>
          </a:p>
        </p:txBody>
      </p:sp>
      <p:cxnSp>
        <p:nvCxnSpPr>
          <p:cNvPr id="48" name="Connector: Elbow 47">
            <a:extLst>
              <a:ext uri="{FF2B5EF4-FFF2-40B4-BE49-F238E27FC236}">
                <a16:creationId xmlns:a16="http://schemas.microsoft.com/office/drawing/2014/main" id="{3CF3DA3F-EA2B-104D-0FFF-F1B91D0353AF}"/>
              </a:ext>
            </a:extLst>
          </p:cNvPr>
          <p:cNvCxnSpPr>
            <a:cxnSpLocks/>
            <a:endCxn id="46" idx="0"/>
          </p:cNvCxnSpPr>
          <p:nvPr/>
        </p:nvCxnSpPr>
        <p:spPr>
          <a:xfrm rot="16200000" flipH="1">
            <a:off x="8810214" y="5514671"/>
            <a:ext cx="1393904" cy="176564"/>
          </a:xfrm>
          <a:prstGeom prst="bentConnector3">
            <a:avLst/>
          </a:prstGeom>
          <a:ln>
            <a:solidFill>
              <a:srgbClr val="4BACC6"/>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7" name="Picture 36" descr="Naples Shipping Week">
            <a:extLst>
              <a:ext uri="{FF2B5EF4-FFF2-40B4-BE49-F238E27FC236}">
                <a16:creationId xmlns:a16="http://schemas.microsoft.com/office/drawing/2014/main" id="{4D617EB7-AACD-AE6E-E988-A8452898396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43387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BB48E8-B0F3-443F-B715-353A51B9001C}"/>
              </a:ext>
            </a:extLst>
          </p:cNvPr>
          <p:cNvSpPr/>
          <p:nvPr/>
        </p:nvSpPr>
        <p:spPr>
          <a:xfrm>
            <a:off x="664321" y="3274895"/>
            <a:ext cx="1690596" cy="600164"/>
          </a:xfrm>
          <a:prstGeom prst="rect">
            <a:avLst/>
          </a:prstGeom>
        </p:spPr>
        <p:txBody>
          <a:bodyPr wrap="square">
            <a:spAutoFit/>
          </a:bodyPr>
          <a:lstStyle/>
          <a:p>
            <a:pPr algn="ctr" defTabSz="609585"/>
            <a:r>
              <a:rPr lang="en-IT" sz="1100" dirty="0">
                <a:solidFill>
                  <a:srgbClr val="4C4E4E"/>
                </a:solidFill>
                <a:latin typeface="Arial"/>
              </a:rPr>
              <a:t>Initial IMO Strategy</a:t>
            </a:r>
          </a:p>
          <a:p>
            <a:pPr algn="ctr" defTabSz="609585"/>
            <a:r>
              <a:rPr lang="en-IT" sz="1100" dirty="0">
                <a:solidFill>
                  <a:srgbClr val="4C4E4E"/>
                </a:solidFill>
                <a:latin typeface="Arial"/>
              </a:rPr>
              <a:t>on GHG emission</a:t>
            </a:r>
            <a:r>
              <a:rPr lang="it-IT" sz="1100" dirty="0">
                <a:solidFill>
                  <a:srgbClr val="4C4E4E"/>
                </a:solidFill>
                <a:latin typeface="Arial"/>
              </a:rPr>
              <a:t> </a:t>
            </a:r>
            <a:r>
              <a:rPr lang="en-IT" sz="1100" dirty="0">
                <a:solidFill>
                  <a:srgbClr val="4C4E4E"/>
                </a:solidFill>
                <a:latin typeface="Arial"/>
              </a:rPr>
              <a:t>reduction</a:t>
            </a:r>
          </a:p>
        </p:txBody>
      </p:sp>
      <p:sp>
        <p:nvSpPr>
          <p:cNvPr id="9" name="Rectangle 8">
            <a:extLst>
              <a:ext uri="{FF2B5EF4-FFF2-40B4-BE49-F238E27FC236}">
                <a16:creationId xmlns:a16="http://schemas.microsoft.com/office/drawing/2014/main" id="{F29B89EB-6011-4013-9061-6B2C598600AD}"/>
              </a:ext>
            </a:extLst>
          </p:cNvPr>
          <p:cNvSpPr/>
          <p:nvPr/>
        </p:nvSpPr>
        <p:spPr>
          <a:xfrm>
            <a:off x="2078986" y="2499809"/>
            <a:ext cx="2057977" cy="600164"/>
          </a:xfrm>
          <a:prstGeom prst="rect">
            <a:avLst/>
          </a:prstGeom>
        </p:spPr>
        <p:txBody>
          <a:bodyPr wrap="square">
            <a:spAutoFit/>
          </a:bodyPr>
          <a:lstStyle/>
          <a:p>
            <a:pPr algn="ctr" defTabSz="609585"/>
            <a:r>
              <a:rPr lang="en-GB" sz="1100" dirty="0">
                <a:solidFill>
                  <a:srgbClr val="4C4E4E"/>
                </a:solidFill>
                <a:latin typeface="Arial"/>
              </a:rPr>
              <a:t>Impact assessment on States of the approved short-term measures</a:t>
            </a:r>
            <a:endParaRPr lang="en-IT" sz="1100" dirty="0">
              <a:solidFill>
                <a:srgbClr val="4C4E4E"/>
              </a:solidFill>
              <a:latin typeface="Arial"/>
            </a:endParaRPr>
          </a:p>
        </p:txBody>
      </p:sp>
      <p:sp>
        <p:nvSpPr>
          <p:cNvPr id="10" name="Rectangle 9">
            <a:extLst>
              <a:ext uri="{FF2B5EF4-FFF2-40B4-BE49-F238E27FC236}">
                <a16:creationId xmlns:a16="http://schemas.microsoft.com/office/drawing/2014/main" id="{BF63BDE1-420D-4B59-8E25-2D9D6043078C}"/>
              </a:ext>
            </a:extLst>
          </p:cNvPr>
          <p:cNvSpPr/>
          <p:nvPr/>
        </p:nvSpPr>
        <p:spPr>
          <a:xfrm>
            <a:off x="4184190" y="3042558"/>
            <a:ext cx="1753900" cy="600164"/>
          </a:xfrm>
          <a:prstGeom prst="rect">
            <a:avLst/>
          </a:prstGeom>
        </p:spPr>
        <p:txBody>
          <a:bodyPr wrap="square">
            <a:spAutoFit/>
          </a:bodyPr>
          <a:lstStyle/>
          <a:p>
            <a:pPr algn="ctr" defTabSz="609585"/>
            <a:r>
              <a:rPr lang="en-GB" sz="1100" dirty="0">
                <a:solidFill>
                  <a:srgbClr val="4C4E4E"/>
                </a:solidFill>
                <a:latin typeface="Arial"/>
              </a:rPr>
              <a:t>MEPC 76: adoption short-terms measures (EEXI, SEEMP, CII)</a:t>
            </a:r>
          </a:p>
        </p:txBody>
      </p:sp>
      <p:sp>
        <p:nvSpPr>
          <p:cNvPr id="17" name="Text Placeholder 7">
            <a:extLst>
              <a:ext uri="{FF2B5EF4-FFF2-40B4-BE49-F238E27FC236}">
                <a16:creationId xmlns:a16="http://schemas.microsoft.com/office/drawing/2014/main" id="{B6910B5B-7E41-4AD6-AAFE-5DE4A644EE4E}"/>
              </a:ext>
            </a:extLst>
          </p:cNvPr>
          <p:cNvSpPr txBox="1">
            <a:spLocks/>
          </p:cNvSpPr>
          <p:nvPr/>
        </p:nvSpPr>
        <p:spPr>
          <a:xfrm>
            <a:off x="1555638" y="5835553"/>
            <a:ext cx="938036" cy="294032"/>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1/4/2022</a:t>
            </a:r>
          </a:p>
        </p:txBody>
      </p:sp>
      <p:sp>
        <p:nvSpPr>
          <p:cNvPr id="18" name="Rectangle 17">
            <a:extLst>
              <a:ext uri="{FF2B5EF4-FFF2-40B4-BE49-F238E27FC236}">
                <a16:creationId xmlns:a16="http://schemas.microsoft.com/office/drawing/2014/main" id="{D32C49B2-C252-47EA-B144-69B203FE0C6D}"/>
              </a:ext>
            </a:extLst>
          </p:cNvPr>
          <p:cNvSpPr/>
          <p:nvPr/>
        </p:nvSpPr>
        <p:spPr>
          <a:xfrm>
            <a:off x="926473" y="6136760"/>
            <a:ext cx="2187241" cy="430887"/>
          </a:xfrm>
          <a:prstGeom prst="rect">
            <a:avLst/>
          </a:prstGeom>
        </p:spPr>
        <p:txBody>
          <a:bodyPr wrap="square">
            <a:spAutoFit/>
          </a:bodyPr>
          <a:lstStyle/>
          <a:p>
            <a:pPr algn="ctr" defTabSz="609585"/>
            <a:r>
              <a:rPr lang="en-GB" sz="1100" dirty="0">
                <a:solidFill>
                  <a:srgbClr val="4C4E4E"/>
                </a:solidFill>
                <a:latin typeface="Arial"/>
              </a:rPr>
              <a:t>Anticipation of EEDI Ph.3 for some type of ships</a:t>
            </a:r>
            <a:endParaRPr lang="en-IT" sz="1100" dirty="0">
              <a:solidFill>
                <a:srgbClr val="4C4E4E"/>
              </a:solidFill>
              <a:latin typeface="Arial"/>
            </a:endParaRPr>
          </a:p>
        </p:txBody>
      </p:sp>
      <p:cxnSp>
        <p:nvCxnSpPr>
          <p:cNvPr id="19" name="Straight Connector 18">
            <a:extLst>
              <a:ext uri="{FF2B5EF4-FFF2-40B4-BE49-F238E27FC236}">
                <a16:creationId xmlns:a16="http://schemas.microsoft.com/office/drawing/2014/main" id="{AB666B6C-3A6F-4D05-9FB9-A105C8742B6A}"/>
              </a:ext>
            </a:extLst>
          </p:cNvPr>
          <p:cNvCxnSpPr>
            <a:cxnSpLocks/>
          </p:cNvCxnSpPr>
          <p:nvPr/>
        </p:nvCxnSpPr>
        <p:spPr>
          <a:xfrm>
            <a:off x="1655503" y="6117513"/>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Text Placeholder 7">
            <a:extLst>
              <a:ext uri="{FF2B5EF4-FFF2-40B4-BE49-F238E27FC236}">
                <a16:creationId xmlns:a16="http://schemas.microsoft.com/office/drawing/2014/main" id="{69B30D18-3C9A-4BD7-BC2F-235934877EA1}"/>
              </a:ext>
            </a:extLst>
          </p:cNvPr>
          <p:cNvSpPr txBox="1">
            <a:spLocks/>
          </p:cNvSpPr>
          <p:nvPr/>
        </p:nvSpPr>
        <p:spPr>
          <a:xfrm>
            <a:off x="4329656" y="6117514"/>
            <a:ext cx="1270280" cy="291791"/>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1 Nov. 2022</a:t>
            </a:r>
          </a:p>
        </p:txBody>
      </p:sp>
      <p:sp>
        <p:nvSpPr>
          <p:cNvPr id="21" name="Rectangle 20">
            <a:extLst>
              <a:ext uri="{FF2B5EF4-FFF2-40B4-BE49-F238E27FC236}">
                <a16:creationId xmlns:a16="http://schemas.microsoft.com/office/drawing/2014/main" id="{63700A90-479C-451D-90AC-1129E03BE995}"/>
              </a:ext>
            </a:extLst>
          </p:cNvPr>
          <p:cNvSpPr/>
          <p:nvPr/>
        </p:nvSpPr>
        <p:spPr>
          <a:xfrm>
            <a:off x="4116054" y="6397050"/>
            <a:ext cx="1764052" cy="430887"/>
          </a:xfrm>
          <a:prstGeom prst="rect">
            <a:avLst/>
          </a:prstGeom>
        </p:spPr>
        <p:txBody>
          <a:bodyPr wrap="square">
            <a:spAutoFit/>
          </a:bodyPr>
          <a:lstStyle/>
          <a:p>
            <a:pPr algn="ctr" defTabSz="609585"/>
            <a:r>
              <a:rPr lang="en-GB" sz="1100" dirty="0">
                <a:solidFill>
                  <a:srgbClr val="4C4E4E"/>
                </a:solidFill>
                <a:latin typeface="Arial"/>
              </a:rPr>
              <a:t>EEXI, SEEMP and CII entry into force</a:t>
            </a:r>
          </a:p>
        </p:txBody>
      </p:sp>
      <p:cxnSp>
        <p:nvCxnSpPr>
          <p:cNvPr id="22" name="Straight Connector 21">
            <a:extLst>
              <a:ext uri="{FF2B5EF4-FFF2-40B4-BE49-F238E27FC236}">
                <a16:creationId xmlns:a16="http://schemas.microsoft.com/office/drawing/2014/main" id="{64763ED3-0FE2-4079-9610-43CC5A4F692D}"/>
              </a:ext>
            </a:extLst>
          </p:cNvPr>
          <p:cNvCxnSpPr>
            <a:cxnSpLocks/>
          </p:cNvCxnSpPr>
          <p:nvPr/>
        </p:nvCxnSpPr>
        <p:spPr>
          <a:xfrm>
            <a:off x="4628930" y="6397050"/>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1E868FC6-6867-43B3-B983-818EE6BCEDA0}"/>
              </a:ext>
            </a:extLst>
          </p:cNvPr>
          <p:cNvSpPr/>
          <p:nvPr/>
        </p:nvSpPr>
        <p:spPr>
          <a:xfrm>
            <a:off x="5991983" y="2364507"/>
            <a:ext cx="2218215" cy="233397"/>
          </a:xfrm>
          <a:prstGeom prst="rect">
            <a:avLst/>
          </a:prstGeom>
        </p:spPr>
        <p:txBody>
          <a:bodyPr wrap="square">
            <a:spAutoFit/>
          </a:bodyPr>
          <a:lstStyle/>
          <a:p>
            <a:pPr algn="ctr" defTabSz="609585">
              <a:lnSpc>
                <a:spcPts val="1147"/>
              </a:lnSpc>
            </a:pPr>
            <a:r>
              <a:rPr lang="en-GB" sz="1100" dirty="0">
                <a:solidFill>
                  <a:srgbClr val="4C4E4E"/>
                </a:solidFill>
                <a:latin typeface="Arial"/>
              </a:rPr>
              <a:t>Review of IMO Strategy</a:t>
            </a:r>
          </a:p>
        </p:txBody>
      </p:sp>
      <p:sp>
        <p:nvSpPr>
          <p:cNvPr id="27" name="Text Placeholder 7">
            <a:extLst>
              <a:ext uri="{FF2B5EF4-FFF2-40B4-BE49-F238E27FC236}">
                <a16:creationId xmlns:a16="http://schemas.microsoft.com/office/drawing/2014/main" id="{1FF3A6B7-D7AE-4C28-AC5A-90A6853F6634}"/>
              </a:ext>
            </a:extLst>
          </p:cNvPr>
          <p:cNvSpPr txBox="1">
            <a:spLocks/>
          </p:cNvSpPr>
          <p:nvPr/>
        </p:nvSpPr>
        <p:spPr>
          <a:xfrm>
            <a:off x="8589966" y="6121580"/>
            <a:ext cx="1111583" cy="259141"/>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From 2023</a:t>
            </a:r>
          </a:p>
        </p:txBody>
      </p:sp>
      <p:sp>
        <p:nvSpPr>
          <p:cNvPr id="28" name="Rectangle 27">
            <a:extLst>
              <a:ext uri="{FF2B5EF4-FFF2-40B4-BE49-F238E27FC236}">
                <a16:creationId xmlns:a16="http://schemas.microsoft.com/office/drawing/2014/main" id="{506584CF-5F6D-4FAA-8B93-53EA5F982F5F}"/>
              </a:ext>
            </a:extLst>
          </p:cNvPr>
          <p:cNvSpPr/>
          <p:nvPr/>
        </p:nvSpPr>
        <p:spPr>
          <a:xfrm>
            <a:off x="9860949" y="5799218"/>
            <a:ext cx="1943691" cy="430887"/>
          </a:xfrm>
          <a:prstGeom prst="rect">
            <a:avLst/>
          </a:prstGeom>
        </p:spPr>
        <p:txBody>
          <a:bodyPr wrap="square">
            <a:spAutoFit/>
          </a:bodyPr>
          <a:lstStyle/>
          <a:p>
            <a:pPr algn="ctr" defTabSz="609585"/>
            <a:r>
              <a:rPr lang="en-GB" sz="1100" dirty="0">
                <a:solidFill>
                  <a:srgbClr val="4C4E4E"/>
                </a:solidFill>
                <a:latin typeface="Arial"/>
              </a:rPr>
              <a:t>EEDI Phase 3 </a:t>
            </a:r>
          </a:p>
          <a:p>
            <a:pPr algn="ctr" defTabSz="609585"/>
            <a:r>
              <a:rPr lang="en-GB" sz="1100" dirty="0">
                <a:solidFill>
                  <a:srgbClr val="4C4E4E"/>
                </a:solidFill>
                <a:latin typeface="Arial"/>
              </a:rPr>
              <a:t>for all ship types</a:t>
            </a:r>
            <a:endParaRPr lang="en-IT" sz="1100" dirty="0">
              <a:solidFill>
                <a:srgbClr val="4C4E4E"/>
              </a:solidFill>
              <a:latin typeface="Arial"/>
            </a:endParaRPr>
          </a:p>
        </p:txBody>
      </p:sp>
      <p:cxnSp>
        <p:nvCxnSpPr>
          <p:cNvPr id="29" name="Straight Connector 28">
            <a:extLst>
              <a:ext uri="{FF2B5EF4-FFF2-40B4-BE49-F238E27FC236}">
                <a16:creationId xmlns:a16="http://schemas.microsoft.com/office/drawing/2014/main" id="{325EBA47-85D7-4E19-8FCB-B0A539C6CCEA}"/>
              </a:ext>
            </a:extLst>
          </p:cNvPr>
          <p:cNvCxnSpPr>
            <a:cxnSpLocks/>
          </p:cNvCxnSpPr>
          <p:nvPr/>
        </p:nvCxnSpPr>
        <p:spPr>
          <a:xfrm>
            <a:off x="8793971" y="6380721"/>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F257DF9-6224-42FB-9D27-D65885DEA38E}"/>
              </a:ext>
            </a:extLst>
          </p:cNvPr>
          <p:cNvCxnSpPr>
            <a:cxnSpLocks/>
          </p:cNvCxnSpPr>
          <p:nvPr/>
        </p:nvCxnSpPr>
        <p:spPr>
          <a:xfrm>
            <a:off x="8832033" y="3918350"/>
            <a:ext cx="0" cy="439875"/>
          </a:xfrm>
          <a:prstGeom prst="line">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1BAC4AFF-1C69-4C2D-99EA-539A10FB9D52}"/>
              </a:ext>
            </a:extLst>
          </p:cNvPr>
          <p:cNvSpPr/>
          <p:nvPr/>
        </p:nvSpPr>
        <p:spPr>
          <a:xfrm>
            <a:off x="8023117" y="3441424"/>
            <a:ext cx="1635587" cy="430887"/>
          </a:xfrm>
          <a:prstGeom prst="rect">
            <a:avLst/>
          </a:prstGeom>
        </p:spPr>
        <p:txBody>
          <a:bodyPr wrap="square">
            <a:spAutoFit/>
          </a:bodyPr>
          <a:lstStyle/>
          <a:p>
            <a:pPr algn="ctr" defTabSz="609585"/>
            <a:r>
              <a:rPr lang="en-GB" sz="1100" dirty="0">
                <a:solidFill>
                  <a:srgbClr val="4C4E4E"/>
                </a:solidFill>
                <a:latin typeface="Arial"/>
              </a:rPr>
              <a:t>Review of EEXI and CII requirements</a:t>
            </a:r>
          </a:p>
        </p:txBody>
      </p:sp>
      <p:cxnSp>
        <p:nvCxnSpPr>
          <p:cNvPr id="32" name="Straight Connector 31">
            <a:extLst>
              <a:ext uri="{FF2B5EF4-FFF2-40B4-BE49-F238E27FC236}">
                <a16:creationId xmlns:a16="http://schemas.microsoft.com/office/drawing/2014/main" id="{335760D5-7BB3-494B-8553-411F336407F2}"/>
              </a:ext>
            </a:extLst>
          </p:cNvPr>
          <p:cNvCxnSpPr>
            <a:cxnSpLocks/>
          </p:cNvCxnSpPr>
          <p:nvPr/>
        </p:nvCxnSpPr>
        <p:spPr>
          <a:xfrm>
            <a:off x="8464908" y="3350197"/>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sp>
        <p:nvSpPr>
          <p:cNvPr id="33" name="Text Placeholder 7">
            <a:extLst>
              <a:ext uri="{FF2B5EF4-FFF2-40B4-BE49-F238E27FC236}">
                <a16:creationId xmlns:a16="http://schemas.microsoft.com/office/drawing/2014/main" id="{6AC212F9-615E-4B33-91B4-D0E9EBB68FAA}"/>
              </a:ext>
            </a:extLst>
          </p:cNvPr>
          <p:cNvSpPr txBox="1">
            <a:spLocks/>
          </p:cNvSpPr>
          <p:nvPr/>
        </p:nvSpPr>
        <p:spPr>
          <a:xfrm>
            <a:off x="8363018" y="3101353"/>
            <a:ext cx="938036" cy="294032"/>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2026</a:t>
            </a:r>
          </a:p>
        </p:txBody>
      </p:sp>
      <p:sp>
        <p:nvSpPr>
          <p:cNvPr id="34" name="Text Placeholder 7">
            <a:extLst>
              <a:ext uri="{FF2B5EF4-FFF2-40B4-BE49-F238E27FC236}">
                <a16:creationId xmlns:a16="http://schemas.microsoft.com/office/drawing/2014/main" id="{C8542B74-D344-4510-A6AD-99E6820181A9}"/>
              </a:ext>
            </a:extLst>
          </p:cNvPr>
          <p:cNvSpPr txBox="1">
            <a:spLocks/>
          </p:cNvSpPr>
          <p:nvPr/>
        </p:nvSpPr>
        <p:spPr>
          <a:xfrm>
            <a:off x="9220731" y="1603874"/>
            <a:ext cx="938036" cy="294032"/>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2030</a:t>
            </a:r>
          </a:p>
        </p:txBody>
      </p:sp>
      <p:sp>
        <p:nvSpPr>
          <p:cNvPr id="35" name="Rectangle 34">
            <a:extLst>
              <a:ext uri="{FF2B5EF4-FFF2-40B4-BE49-F238E27FC236}">
                <a16:creationId xmlns:a16="http://schemas.microsoft.com/office/drawing/2014/main" id="{E58871C4-3628-440C-921B-A8878657A280}"/>
              </a:ext>
            </a:extLst>
          </p:cNvPr>
          <p:cNvSpPr/>
          <p:nvPr/>
        </p:nvSpPr>
        <p:spPr>
          <a:xfrm>
            <a:off x="8744812" y="1888286"/>
            <a:ext cx="1880715" cy="600164"/>
          </a:xfrm>
          <a:prstGeom prst="rect">
            <a:avLst/>
          </a:prstGeom>
        </p:spPr>
        <p:txBody>
          <a:bodyPr wrap="square">
            <a:spAutoFit/>
          </a:bodyPr>
          <a:lstStyle/>
          <a:p>
            <a:pPr algn="ctr" defTabSz="609585"/>
            <a:r>
              <a:rPr lang="en-GB" sz="1100" dirty="0">
                <a:solidFill>
                  <a:srgbClr val="4C4E4E"/>
                </a:solidFill>
                <a:latin typeface="Arial"/>
              </a:rPr>
              <a:t>Reduction of CO</a:t>
            </a:r>
            <a:r>
              <a:rPr lang="en-GB" sz="1100" baseline="-25000" dirty="0">
                <a:solidFill>
                  <a:srgbClr val="4C4E4E"/>
                </a:solidFill>
                <a:latin typeface="Arial"/>
              </a:rPr>
              <a:t>2</a:t>
            </a:r>
            <a:r>
              <a:rPr lang="en-GB" sz="1100" dirty="0">
                <a:solidFill>
                  <a:srgbClr val="4C4E4E"/>
                </a:solidFill>
                <a:latin typeface="Arial"/>
              </a:rPr>
              <a:t> per transport work by at least 40% from 2008 baseline</a:t>
            </a:r>
            <a:endParaRPr lang="en-IT" sz="1100" dirty="0">
              <a:solidFill>
                <a:srgbClr val="4C4E4E"/>
              </a:solidFill>
              <a:latin typeface="Arial"/>
            </a:endParaRPr>
          </a:p>
        </p:txBody>
      </p:sp>
      <p:cxnSp>
        <p:nvCxnSpPr>
          <p:cNvPr id="36" name="Straight Connector 35">
            <a:extLst>
              <a:ext uri="{FF2B5EF4-FFF2-40B4-BE49-F238E27FC236}">
                <a16:creationId xmlns:a16="http://schemas.microsoft.com/office/drawing/2014/main" id="{CD93DDF9-C02D-4877-8920-7DDAD3DBD4F8}"/>
              </a:ext>
            </a:extLst>
          </p:cNvPr>
          <p:cNvCxnSpPr>
            <a:cxnSpLocks/>
          </p:cNvCxnSpPr>
          <p:nvPr/>
        </p:nvCxnSpPr>
        <p:spPr>
          <a:xfrm>
            <a:off x="9685169" y="2580391"/>
            <a:ext cx="10107" cy="1787647"/>
          </a:xfrm>
          <a:prstGeom prst="line">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6B42ED5-2EB7-4040-AB23-BF6D71C0B5C5}"/>
              </a:ext>
            </a:extLst>
          </p:cNvPr>
          <p:cNvCxnSpPr>
            <a:cxnSpLocks/>
          </p:cNvCxnSpPr>
          <p:nvPr/>
        </p:nvCxnSpPr>
        <p:spPr>
          <a:xfrm>
            <a:off x="9301053" y="1850953"/>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1674BBC3-BEE0-4A6A-A6E3-DA17D4DEA35E}"/>
              </a:ext>
            </a:extLst>
          </p:cNvPr>
          <p:cNvSpPr/>
          <p:nvPr/>
        </p:nvSpPr>
        <p:spPr>
          <a:xfrm>
            <a:off x="9773607" y="2952683"/>
            <a:ext cx="2185148" cy="769441"/>
          </a:xfrm>
          <a:prstGeom prst="rect">
            <a:avLst/>
          </a:prstGeom>
        </p:spPr>
        <p:txBody>
          <a:bodyPr wrap="square">
            <a:spAutoFit/>
          </a:bodyPr>
          <a:lstStyle/>
          <a:p>
            <a:pPr algn="ctr" defTabSz="609585"/>
            <a:r>
              <a:rPr lang="en-GB" sz="1100" dirty="0">
                <a:solidFill>
                  <a:srgbClr val="4C4E4E"/>
                </a:solidFill>
                <a:latin typeface="Arial"/>
              </a:rPr>
              <a:t>Reduction of CO2 per transport work by 70%</a:t>
            </a:r>
          </a:p>
          <a:p>
            <a:pPr algn="ctr" defTabSz="609585"/>
            <a:r>
              <a:rPr lang="en-GB" sz="1100" dirty="0">
                <a:solidFill>
                  <a:srgbClr val="4C4E4E"/>
                </a:solidFill>
                <a:latin typeface="Arial"/>
              </a:rPr>
              <a:t>Reduction of GHG by 50% from 2008 baseline</a:t>
            </a:r>
          </a:p>
        </p:txBody>
      </p:sp>
      <p:grpSp>
        <p:nvGrpSpPr>
          <p:cNvPr id="144" name="Group 143">
            <a:extLst>
              <a:ext uri="{FF2B5EF4-FFF2-40B4-BE49-F238E27FC236}">
                <a16:creationId xmlns:a16="http://schemas.microsoft.com/office/drawing/2014/main" id="{49C5B728-E759-4DE4-A84B-E6DB1C01287F}"/>
              </a:ext>
            </a:extLst>
          </p:cNvPr>
          <p:cNvGrpSpPr/>
          <p:nvPr/>
        </p:nvGrpSpPr>
        <p:grpSpPr>
          <a:xfrm>
            <a:off x="4421529" y="2301000"/>
            <a:ext cx="1280065" cy="732656"/>
            <a:chOff x="3615753" y="1239169"/>
            <a:chExt cx="1280065" cy="732656"/>
          </a:xfrm>
        </p:grpSpPr>
        <p:sp>
          <p:nvSpPr>
            <p:cNvPr id="11" name="Text Placeholder 7">
              <a:extLst>
                <a:ext uri="{FF2B5EF4-FFF2-40B4-BE49-F238E27FC236}">
                  <a16:creationId xmlns:a16="http://schemas.microsoft.com/office/drawing/2014/main" id="{EEFC414E-346F-4DA6-B9B0-4AD5211B34B3}"/>
                </a:ext>
              </a:extLst>
            </p:cNvPr>
            <p:cNvSpPr txBox="1">
              <a:spLocks/>
            </p:cNvSpPr>
            <p:nvPr/>
          </p:nvSpPr>
          <p:spPr>
            <a:xfrm>
              <a:off x="3615753" y="1687810"/>
              <a:ext cx="1280065" cy="284015"/>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June 2021</a:t>
              </a:r>
            </a:p>
          </p:txBody>
        </p:sp>
        <p:cxnSp>
          <p:nvCxnSpPr>
            <p:cNvPr id="13" name="Straight Connector 12">
              <a:extLst>
                <a:ext uri="{FF2B5EF4-FFF2-40B4-BE49-F238E27FC236}">
                  <a16:creationId xmlns:a16="http://schemas.microsoft.com/office/drawing/2014/main" id="{40C8E75E-88AB-4231-B079-75C5563C40FA}"/>
                </a:ext>
              </a:extLst>
            </p:cNvPr>
            <p:cNvCxnSpPr>
              <a:cxnSpLocks/>
            </p:cNvCxnSpPr>
            <p:nvPr/>
          </p:nvCxnSpPr>
          <p:spPr>
            <a:xfrm>
              <a:off x="3878691" y="1933458"/>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pic>
          <p:nvPicPr>
            <p:cNvPr id="42" name="Picture 41" descr="Icon&#10;&#10;Description automatically generated">
              <a:extLst>
                <a:ext uri="{FF2B5EF4-FFF2-40B4-BE49-F238E27FC236}">
                  <a16:creationId xmlns:a16="http://schemas.microsoft.com/office/drawing/2014/main" id="{A001A597-B249-45BC-AE65-AA74BA0BBEF6}"/>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087220" y="1239169"/>
              <a:ext cx="337128" cy="397063"/>
            </a:xfrm>
            <a:prstGeom prst="rect">
              <a:avLst/>
            </a:prstGeom>
          </p:spPr>
        </p:pic>
      </p:grpSp>
      <p:pic>
        <p:nvPicPr>
          <p:cNvPr id="43" name="Picture 42" descr="Icon&#10;&#10;Description automatically generated">
            <a:extLst>
              <a:ext uri="{FF2B5EF4-FFF2-40B4-BE49-F238E27FC236}">
                <a16:creationId xmlns:a16="http://schemas.microsoft.com/office/drawing/2014/main" id="{71DD8DEC-FFE6-4E27-8625-BE1B44663D0D}"/>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794981" y="5432302"/>
            <a:ext cx="459344" cy="365775"/>
          </a:xfrm>
          <a:prstGeom prst="rect">
            <a:avLst/>
          </a:prstGeom>
        </p:spPr>
      </p:pic>
      <p:pic>
        <p:nvPicPr>
          <p:cNvPr id="44" name="Picture 43" descr="Icon&#10;&#10;Description automatically generated">
            <a:extLst>
              <a:ext uri="{FF2B5EF4-FFF2-40B4-BE49-F238E27FC236}">
                <a16:creationId xmlns:a16="http://schemas.microsoft.com/office/drawing/2014/main" id="{AF9C2762-B405-4DB1-9DE2-4288B0C62DF6}"/>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43904" y="5681387"/>
            <a:ext cx="318381" cy="401767"/>
          </a:xfrm>
          <a:prstGeom prst="rect">
            <a:avLst/>
          </a:prstGeom>
        </p:spPr>
      </p:pic>
      <p:sp>
        <p:nvSpPr>
          <p:cNvPr id="23" name="Text Placeholder 7">
            <a:extLst>
              <a:ext uri="{FF2B5EF4-FFF2-40B4-BE49-F238E27FC236}">
                <a16:creationId xmlns:a16="http://schemas.microsoft.com/office/drawing/2014/main" id="{1D72F78D-85DA-49A6-BD14-BB3822A3C83C}"/>
              </a:ext>
            </a:extLst>
          </p:cNvPr>
          <p:cNvSpPr txBox="1">
            <a:spLocks/>
          </p:cNvSpPr>
          <p:nvPr/>
        </p:nvSpPr>
        <p:spPr>
          <a:xfrm>
            <a:off x="6634921" y="2098181"/>
            <a:ext cx="938036" cy="294032"/>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2023</a:t>
            </a:r>
          </a:p>
        </p:txBody>
      </p:sp>
      <p:cxnSp>
        <p:nvCxnSpPr>
          <p:cNvPr id="26" name="Straight Connector 25">
            <a:extLst>
              <a:ext uri="{FF2B5EF4-FFF2-40B4-BE49-F238E27FC236}">
                <a16:creationId xmlns:a16="http://schemas.microsoft.com/office/drawing/2014/main" id="{C0EE5BCE-269C-4BC8-A71E-F4213B4D7C86}"/>
              </a:ext>
            </a:extLst>
          </p:cNvPr>
          <p:cNvCxnSpPr>
            <a:cxnSpLocks/>
          </p:cNvCxnSpPr>
          <p:nvPr/>
        </p:nvCxnSpPr>
        <p:spPr>
          <a:xfrm>
            <a:off x="6721589" y="2350689"/>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pic>
        <p:nvPicPr>
          <p:cNvPr id="45" name="Picture 44" descr="Icon&#10;&#10;Description automatically generated">
            <a:extLst>
              <a:ext uri="{FF2B5EF4-FFF2-40B4-BE49-F238E27FC236}">
                <a16:creationId xmlns:a16="http://schemas.microsoft.com/office/drawing/2014/main" id="{07045AF4-8985-4448-98D5-C9A0F7B47859}"/>
              </a:ext>
            </a:extLst>
          </p:cNvPr>
          <p:cNvPicPr>
            <a:picLocks noChangeAspect="1"/>
          </p:cNvPicPr>
          <p:nvPr/>
        </p:nvPicPr>
        <p:blipFill>
          <a:blip r:embed="rId5" cstate="screen">
            <a:duotone>
              <a:schemeClr val="accent5">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4"/>
                    </a14:imgEffect>
                    <a14:imgEffect>
                      <a14:saturation sat="0"/>
                    </a14:imgEffect>
                    <a14:imgEffect>
                      <a14:brightnessContrast bright="-9000"/>
                    </a14:imgEffect>
                  </a14:imgLayer>
                </a14:imgProps>
              </a:ext>
              <a:ext uri="{28A0092B-C50C-407E-A947-70E740481C1C}">
                <a14:useLocalDpi xmlns:a14="http://schemas.microsoft.com/office/drawing/2010/main"/>
              </a:ext>
            </a:extLst>
          </a:blip>
          <a:stretch>
            <a:fillRect/>
          </a:stretch>
        </p:blipFill>
        <p:spPr>
          <a:xfrm>
            <a:off x="6902556" y="1693985"/>
            <a:ext cx="397064" cy="397064"/>
          </a:xfrm>
          <a:prstGeom prst="rect">
            <a:avLst/>
          </a:prstGeom>
        </p:spPr>
      </p:pic>
      <p:grpSp>
        <p:nvGrpSpPr>
          <p:cNvPr id="143" name="Group 142">
            <a:extLst>
              <a:ext uri="{FF2B5EF4-FFF2-40B4-BE49-F238E27FC236}">
                <a16:creationId xmlns:a16="http://schemas.microsoft.com/office/drawing/2014/main" id="{D5307961-F2A3-48B5-B2E5-F959514A6114}"/>
              </a:ext>
            </a:extLst>
          </p:cNvPr>
          <p:cNvGrpSpPr/>
          <p:nvPr/>
        </p:nvGrpSpPr>
        <p:grpSpPr>
          <a:xfrm>
            <a:off x="2432159" y="1796563"/>
            <a:ext cx="1420141" cy="736183"/>
            <a:chOff x="2412768" y="2271277"/>
            <a:chExt cx="1420141" cy="736183"/>
          </a:xfrm>
        </p:grpSpPr>
        <p:sp>
          <p:nvSpPr>
            <p:cNvPr id="8" name="Text Placeholder 7">
              <a:extLst>
                <a:ext uri="{FF2B5EF4-FFF2-40B4-BE49-F238E27FC236}">
                  <a16:creationId xmlns:a16="http://schemas.microsoft.com/office/drawing/2014/main" id="{3C7C4D2C-9086-4DEA-9330-6D54606DB7A5}"/>
                </a:ext>
              </a:extLst>
            </p:cNvPr>
            <p:cNvSpPr txBox="1">
              <a:spLocks/>
            </p:cNvSpPr>
            <p:nvPr/>
          </p:nvSpPr>
          <p:spPr>
            <a:xfrm>
              <a:off x="2412768" y="2704245"/>
              <a:ext cx="1420141" cy="303215"/>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2020-2021</a:t>
              </a:r>
            </a:p>
          </p:txBody>
        </p:sp>
        <p:cxnSp>
          <p:nvCxnSpPr>
            <p:cNvPr id="12" name="Straight Connector 11">
              <a:extLst>
                <a:ext uri="{FF2B5EF4-FFF2-40B4-BE49-F238E27FC236}">
                  <a16:creationId xmlns:a16="http://schemas.microsoft.com/office/drawing/2014/main" id="{AD0462D9-8C93-4CF9-8DC8-9BF51A5D24D0}"/>
                </a:ext>
              </a:extLst>
            </p:cNvPr>
            <p:cNvCxnSpPr>
              <a:cxnSpLocks/>
            </p:cNvCxnSpPr>
            <p:nvPr/>
          </p:nvCxnSpPr>
          <p:spPr>
            <a:xfrm>
              <a:off x="2753689" y="2962509"/>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pic>
          <p:nvPicPr>
            <p:cNvPr id="46" name="Picture 45" descr="Icon&#10;&#10;Description automatically generated">
              <a:extLst>
                <a:ext uri="{FF2B5EF4-FFF2-40B4-BE49-F238E27FC236}">
                  <a16:creationId xmlns:a16="http://schemas.microsoft.com/office/drawing/2014/main" id="{52EE3AF8-D33E-4365-8F4A-7341A748EDB0}"/>
                </a:ext>
              </a:extLst>
            </p:cNvPr>
            <p:cNvPicPr>
              <a:picLocks noChangeAspect="1"/>
            </p:cNvPicPr>
            <p:nvPr/>
          </p:nvPicPr>
          <p:blipFill>
            <a:blip r:embed="rId7" cstate="screen">
              <a:duotone>
                <a:schemeClr val="accent5">
                  <a:shade val="45000"/>
                  <a:satMod val="135000"/>
                </a:schemeClr>
                <a:prstClr val="white"/>
              </a:duotone>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a:ext>
              </a:extLst>
            </a:blip>
            <a:stretch>
              <a:fillRect/>
            </a:stretch>
          </p:blipFill>
          <p:spPr>
            <a:xfrm>
              <a:off x="2960846" y="2271277"/>
              <a:ext cx="449673" cy="426007"/>
            </a:xfrm>
            <a:prstGeom prst="rect">
              <a:avLst/>
            </a:prstGeom>
          </p:spPr>
        </p:pic>
      </p:grpSp>
      <p:pic>
        <p:nvPicPr>
          <p:cNvPr id="47" name="Picture 46">
            <a:extLst>
              <a:ext uri="{FF2B5EF4-FFF2-40B4-BE49-F238E27FC236}">
                <a16:creationId xmlns:a16="http://schemas.microsoft.com/office/drawing/2014/main" id="{0D7D918F-E676-4100-889D-99E1A56D529A}"/>
              </a:ext>
            </a:extLst>
          </p:cNvPr>
          <p:cNvPicPr>
            <a:picLocks noChangeAspect="1"/>
          </p:cNvPicPr>
          <p:nvPr/>
        </p:nvPicPr>
        <p:blipFill>
          <a:blip r:embed="rId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07668" y="2631782"/>
            <a:ext cx="448733" cy="457200"/>
          </a:xfrm>
          <a:prstGeom prst="rect">
            <a:avLst/>
          </a:prstGeom>
        </p:spPr>
      </p:pic>
      <p:pic>
        <p:nvPicPr>
          <p:cNvPr id="48" name="Picture 47" descr="Icon&#10;&#10;Description automatically generated">
            <a:extLst>
              <a:ext uri="{FF2B5EF4-FFF2-40B4-BE49-F238E27FC236}">
                <a16:creationId xmlns:a16="http://schemas.microsoft.com/office/drawing/2014/main" id="{7C01A0F0-38CE-4C0C-ABDB-D7510246A6C0}"/>
              </a:ext>
            </a:extLst>
          </p:cNvPr>
          <p:cNvPicPr>
            <a:picLocks noChangeAspect="1"/>
          </p:cNvPicPr>
          <p:nvPr/>
        </p:nvPicPr>
        <p:blipFill>
          <a:blip r:embed="rId10"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9461322" y="1238608"/>
            <a:ext cx="400905" cy="384869"/>
          </a:xfrm>
          <a:prstGeom prst="rect">
            <a:avLst/>
          </a:prstGeom>
        </p:spPr>
      </p:pic>
      <p:grpSp>
        <p:nvGrpSpPr>
          <p:cNvPr id="178" name="Group 177">
            <a:extLst>
              <a:ext uri="{FF2B5EF4-FFF2-40B4-BE49-F238E27FC236}">
                <a16:creationId xmlns:a16="http://schemas.microsoft.com/office/drawing/2014/main" id="{70BC017E-2BA0-43EF-99A3-2527D2C724D3}"/>
              </a:ext>
            </a:extLst>
          </p:cNvPr>
          <p:cNvGrpSpPr/>
          <p:nvPr/>
        </p:nvGrpSpPr>
        <p:grpSpPr>
          <a:xfrm>
            <a:off x="10397163" y="2291963"/>
            <a:ext cx="938036" cy="679639"/>
            <a:chOff x="10392002" y="2108673"/>
            <a:chExt cx="938036" cy="679639"/>
          </a:xfrm>
        </p:grpSpPr>
        <p:cxnSp>
          <p:nvCxnSpPr>
            <p:cNvPr id="39" name="Straight Connector 38">
              <a:extLst>
                <a:ext uri="{FF2B5EF4-FFF2-40B4-BE49-F238E27FC236}">
                  <a16:creationId xmlns:a16="http://schemas.microsoft.com/office/drawing/2014/main" id="{4547F6FC-8215-4020-BA7B-3E2134E63F80}"/>
                </a:ext>
              </a:extLst>
            </p:cNvPr>
            <p:cNvCxnSpPr>
              <a:cxnSpLocks/>
            </p:cNvCxnSpPr>
            <p:nvPr/>
          </p:nvCxnSpPr>
          <p:spPr>
            <a:xfrm>
              <a:off x="10488381" y="2731629"/>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sp>
          <p:nvSpPr>
            <p:cNvPr id="40" name="Text Placeholder 7">
              <a:extLst>
                <a:ext uri="{FF2B5EF4-FFF2-40B4-BE49-F238E27FC236}">
                  <a16:creationId xmlns:a16="http://schemas.microsoft.com/office/drawing/2014/main" id="{43EB0358-90B7-4003-92AB-4CB929AFF581}"/>
                </a:ext>
              </a:extLst>
            </p:cNvPr>
            <p:cNvSpPr txBox="1">
              <a:spLocks/>
            </p:cNvSpPr>
            <p:nvPr/>
          </p:nvSpPr>
          <p:spPr>
            <a:xfrm>
              <a:off x="10392002" y="2494280"/>
              <a:ext cx="938036" cy="294032"/>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2050</a:t>
              </a:r>
            </a:p>
          </p:txBody>
        </p:sp>
        <p:pic>
          <p:nvPicPr>
            <p:cNvPr id="49" name="Picture 48" descr="Icon&#10;&#10;Description automatically generated">
              <a:extLst>
                <a:ext uri="{FF2B5EF4-FFF2-40B4-BE49-F238E27FC236}">
                  <a16:creationId xmlns:a16="http://schemas.microsoft.com/office/drawing/2014/main" id="{B0D0612B-5779-42EC-98CF-F39C6035AC81}"/>
                </a:ext>
              </a:extLst>
            </p:cNvPr>
            <p:cNvPicPr>
              <a:picLocks noChangeAspect="1"/>
            </p:cNvPicPr>
            <p:nvPr/>
          </p:nvPicPr>
          <p:blipFill>
            <a:blip r:embed="rId11"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664469" y="2108673"/>
              <a:ext cx="386124" cy="386124"/>
            </a:xfrm>
            <a:prstGeom prst="rect">
              <a:avLst/>
            </a:prstGeom>
          </p:spPr>
        </p:pic>
      </p:grpSp>
      <p:pic>
        <p:nvPicPr>
          <p:cNvPr id="51" name="Picture 50" descr="Icon&#10;&#10;Description automatically generated">
            <a:extLst>
              <a:ext uri="{FF2B5EF4-FFF2-40B4-BE49-F238E27FC236}">
                <a16:creationId xmlns:a16="http://schemas.microsoft.com/office/drawing/2014/main" id="{6FC39709-F8C0-41A7-A774-E37BC45D207C}"/>
              </a:ext>
            </a:extLst>
          </p:cNvPr>
          <p:cNvPicPr>
            <a:picLocks noChangeAspect="1"/>
          </p:cNvPicPr>
          <p:nvPr/>
        </p:nvPicPr>
        <p:blipFill>
          <a:blip r:embed="rId1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988875" y="5633203"/>
            <a:ext cx="373712" cy="417679"/>
          </a:xfrm>
          <a:prstGeom prst="rect">
            <a:avLst/>
          </a:prstGeom>
        </p:spPr>
      </p:pic>
      <p:grpSp>
        <p:nvGrpSpPr>
          <p:cNvPr id="141" name="Group 140">
            <a:extLst>
              <a:ext uri="{FF2B5EF4-FFF2-40B4-BE49-F238E27FC236}">
                <a16:creationId xmlns:a16="http://schemas.microsoft.com/office/drawing/2014/main" id="{FFDDA5E8-5224-4DF5-8203-68E5734248A5}"/>
              </a:ext>
            </a:extLst>
          </p:cNvPr>
          <p:cNvGrpSpPr/>
          <p:nvPr/>
        </p:nvGrpSpPr>
        <p:grpSpPr>
          <a:xfrm>
            <a:off x="1005562" y="2609809"/>
            <a:ext cx="926277" cy="726617"/>
            <a:chOff x="819627" y="2290905"/>
            <a:chExt cx="926277" cy="726618"/>
          </a:xfrm>
        </p:grpSpPr>
        <p:cxnSp>
          <p:nvCxnSpPr>
            <p:cNvPr id="7" name="Straight Connector 6">
              <a:extLst>
                <a:ext uri="{FF2B5EF4-FFF2-40B4-BE49-F238E27FC236}">
                  <a16:creationId xmlns:a16="http://schemas.microsoft.com/office/drawing/2014/main" id="{26130633-3626-4FA0-8B0D-B2A0C67987DF}"/>
                </a:ext>
              </a:extLst>
            </p:cNvPr>
            <p:cNvCxnSpPr>
              <a:cxnSpLocks/>
            </p:cNvCxnSpPr>
            <p:nvPr/>
          </p:nvCxnSpPr>
          <p:spPr>
            <a:xfrm>
              <a:off x="913616" y="2936956"/>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pic>
          <p:nvPicPr>
            <p:cNvPr id="41" name="Picture 40" descr="Icon&#10;&#10;Description automatically generated">
              <a:extLst>
                <a:ext uri="{FF2B5EF4-FFF2-40B4-BE49-F238E27FC236}">
                  <a16:creationId xmlns:a16="http://schemas.microsoft.com/office/drawing/2014/main" id="{0E96CD06-637D-4D40-89FB-55B5F798FFA1}"/>
                </a:ext>
              </a:extLst>
            </p:cNvPr>
            <p:cNvPicPr>
              <a:picLocks noChangeAspect="1"/>
            </p:cNvPicPr>
            <p:nvPr/>
          </p:nvPicPr>
          <p:blipFill>
            <a:blip r:embed="rId13" cstate="screen">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a:ext>
              </a:extLst>
            </a:blip>
            <a:stretch>
              <a:fillRect/>
            </a:stretch>
          </p:blipFill>
          <p:spPr>
            <a:xfrm>
              <a:off x="1139366" y="2290905"/>
              <a:ext cx="329440" cy="398394"/>
            </a:xfrm>
            <a:prstGeom prst="rect">
              <a:avLst/>
            </a:prstGeom>
          </p:spPr>
        </p:pic>
        <p:sp>
          <p:nvSpPr>
            <p:cNvPr id="52" name="Text Placeholder 7">
              <a:extLst>
                <a:ext uri="{FF2B5EF4-FFF2-40B4-BE49-F238E27FC236}">
                  <a16:creationId xmlns:a16="http://schemas.microsoft.com/office/drawing/2014/main" id="{9D2709BB-ADE1-48D9-89B0-906B5C26DED4}"/>
                </a:ext>
              </a:extLst>
            </p:cNvPr>
            <p:cNvSpPr txBox="1">
              <a:spLocks/>
            </p:cNvSpPr>
            <p:nvPr/>
          </p:nvSpPr>
          <p:spPr>
            <a:xfrm>
              <a:off x="819627" y="2692186"/>
              <a:ext cx="926277" cy="325337"/>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2018</a:t>
              </a:r>
            </a:p>
          </p:txBody>
        </p:sp>
      </p:grpSp>
      <p:cxnSp>
        <p:nvCxnSpPr>
          <p:cNvPr id="68" name="Elbow Connector 11">
            <a:extLst>
              <a:ext uri="{FF2B5EF4-FFF2-40B4-BE49-F238E27FC236}">
                <a16:creationId xmlns:a16="http://schemas.microsoft.com/office/drawing/2014/main" id="{12666031-6B1C-478C-B566-43F7A4B4382A}"/>
              </a:ext>
            </a:extLst>
          </p:cNvPr>
          <p:cNvCxnSpPr>
            <a:cxnSpLocks/>
            <a:stCxn id="9" idx="2"/>
          </p:cNvCxnSpPr>
          <p:nvPr/>
        </p:nvCxnSpPr>
        <p:spPr>
          <a:xfrm rot="16200000" flipH="1">
            <a:off x="2602342" y="3605605"/>
            <a:ext cx="1333202" cy="321937"/>
          </a:xfrm>
          <a:prstGeom prst="bentConnector3">
            <a:avLst>
              <a:gd name="adj1" fmla="val 50000"/>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9" name="Elbow Connector 15">
            <a:extLst>
              <a:ext uri="{FF2B5EF4-FFF2-40B4-BE49-F238E27FC236}">
                <a16:creationId xmlns:a16="http://schemas.microsoft.com/office/drawing/2014/main" id="{1FD5FC48-FA43-4695-A50D-A87F4AE1437E}"/>
              </a:ext>
            </a:extLst>
          </p:cNvPr>
          <p:cNvCxnSpPr>
            <a:cxnSpLocks/>
          </p:cNvCxnSpPr>
          <p:nvPr/>
        </p:nvCxnSpPr>
        <p:spPr>
          <a:xfrm rot="16200000" flipV="1">
            <a:off x="1466639" y="3878789"/>
            <a:ext cx="509336" cy="459163"/>
          </a:xfrm>
          <a:prstGeom prst="bentConnector3">
            <a:avLst>
              <a:gd name="adj1" fmla="val 50000"/>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sp>
        <p:nvSpPr>
          <p:cNvPr id="71" name="Rectangle 70">
            <a:extLst>
              <a:ext uri="{FF2B5EF4-FFF2-40B4-BE49-F238E27FC236}">
                <a16:creationId xmlns:a16="http://schemas.microsoft.com/office/drawing/2014/main" id="{E24AD0CB-720D-429B-87BB-9B44B321DF1E}"/>
              </a:ext>
            </a:extLst>
          </p:cNvPr>
          <p:cNvSpPr/>
          <p:nvPr/>
        </p:nvSpPr>
        <p:spPr>
          <a:xfrm>
            <a:off x="6160275" y="6150307"/>
            <a:ext cx="2033523" cy="600164"/>
          </a:xfrm>
          <a:prstGeom prst="rect">
            <a:avLst/>
          </a:prstGeom>
        </p:spPr>
        <p:txBody>
          <a:bodyPr wrap="square">
            <a:spAutoFit/>
          </a:bodyPr>
          <a:lstStyle/>
          <a:p>
            <a:pPr algn="ctr" defTabSz="609585"/>
            <a:r>
              <a:rPr lang="en-GB" sz="1100" dirty="0">
                <a:solidFill>
                  <a:srgbClr val="4C4E4E"/>
                </a:solidFill>
                <a:latin typeface="Arial"/>
              </a:rPr>
              <a:t>On or before1 Jan. 2023 </a:t>
            </a:r>
          </a:p>
          <a:p>
            <a:pPr algn="ctr" defTabSz="609585"/>
            <a:r>
              <a:rPr lang="en-GB" sz="1100" dirty="0">
                <a:solidFill>
                  <a:srgbClr val="4C4E4E"/>
                </a:solidFill>
                <a:latin typeface="Arial"/>
              </a:rPr>
              <a:t>SEEMP for ships of ≥5000 GT to include CII </a:t>
            </a:r>
            <a:endParaRPr lang="en-IT" sz="1100" dirty="0">
              <a:solidFill>
                <a:srgbClr val="4C4E4E"/>
              </a:solidFill>
              <a:latin typeface="Arial"/>
            </a:endParaRPr>
          </a:p>
        </p:txBody>
      </p:sp>
      <p:sp>
        <p:nvSpPr>
          <p:cNvPr id="72" name="Text Placeholder 7">
            <a:extLst>
              <a:ext uri="{FF2B5EF4-FFF2-40B4-BE49-F238E27FC236}">
                <a16:creationId xmlns:a16="http://schemas.microsoft.com/office/drawing/2014/main" id="{62223014-58BE-4CC4-B4AE-8D662E3276D9}"/>
              </a:ext>
            </a:extLst>
          </p:cNvPr>
          <p:cNvSpPr txBox="1">
            <a:spLocks/>
          </p:cNvSpPr>
          <p:nvPr/>
        </p:nvSpPr>
        <p:spPr>
          <a:xfrm>
            <a:off x="6737470" y="5835553"/>
            <a:ext cx="938036" cy="294032"/>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2023</a:t>
            </a:r>
          </a:p>
        </p:txBody>
      </p:sp>
      <p:cxnSp>
        <p:nvCxnSpPr>
          <p:cNvPr id="73" name="Straight Connector 72">
            <a:extLst>
              <a:ext uri="{FF2B5EF4-FFF2-40B4-BE49-F238E27FC236}">
                <a16:creationId xmlns:a16="http://schemas.microsoft.com/office/drawing/2014/main" id="{8949A15E-6B39-40BB-BCCB-80B371236D58}"/>
              </a:ext>
            </a:extLst>
          </p:cNvPr>
          <p:cNvCxnSpPr>
            <a:cxnSpLocks/>
          </p:cNvCxnSpPr>
          <p:nvPr/>
        </p:nvCxnSpPr>
        <p:spPr>
          <a:xfrm>
            <a:off x="6807169" y="6102562"/>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pic>
        <p:nvPicPr>
          <p:cNvPr id="74" name="Picture 73" descr="Icon&#10;&#10;Description automatically generated">
            <a:extLst>
              <a:ext uri="{FF2B5EF4-FFF2-40B4-BE49-F238E27FC236}">
                <a16:creationId xmlns:a16="http://schemas.microsoft.com/office/drawing/2014/main" id="{D514AFF0-2A08-4BF8-8803-A91FD1F2D172}"/>
              </a:ext>
            </a:extLst>
          </p:cNvPr>
          <p:cNvPicPr>
            <a:picLocks noChangeAspect="1"/>
          </p:cNvPicPr>
          <p:nvPr/>
        </p:nvPicPr>
        <p:blipFill>
          <a:blip r:embed="rId15"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7016627" y="5404821"/>
            <a:ext cx="397064" cy="397064"/>
          </a:xfrm>
          <a:prstGeom prst="rect">
            <a:avLst/>
          </a:prstGeom>
        </p:spPr>
      </p:pic>
      <p:sp>
        <p:nvSpPr>
          <p:cNvPr id="75" name="Rectangle 74">
            <a:extLst>
              <a:ext uri="{FF2B5EF4-FFF2-40B4-BE49-F238E27FC236}">
                <a16:creationId xmlns:a16="http://schemas.microsoft.com/office/drawing/2014/main" id="{DB10BB99-DC6D-49F3-9A6F-11804D14F566}"/>
              </a:ext>
            </a:extLst>
          </p:cNvPr>
          <p:cNvSpPr/>
          <p:nvPr/>
        </p:nvSpPr>
        <p:spPr>
          <a:xfrm>
            <a:off x="8338492" y="6386518"/>
            <a:ext cx="1675488" cy="430887"/>
          </a:xfrm>
          <a:prstGeom prst="rect">
            <a:avLst/>
          </a:prstGeom>
        </p:spPr>
        <p:txBody>
          <a:bodyPr wrap="square">
            <a:spAutoFit/>
          </a:bodyPr>
          <a:lstStyle/>
          <a:p>
            <a:pPr algn="ctr" defTabSz="609585"/>
            <a:r>
              <a:rPr lang="en-GB" sz="1100" dirty="0">
                <a:solidFill>
                  <a:srgbClr val="4C4E4E"/>
                </a:solidFill>
                <a:latin typeface="Arial"/>
              </a:rPr>
              <a:t>Mandatory application of CII requirements</a:t>
            </a:r>
            <a:endParaRPr lang="en-IT" sz="1100" dirty="0">
              <a:solidFill>
                <a:srgbClr val="4C4E4E"/>
              </a:solidFill>
              <a:latin typeface="Arial"/>
            </a:endParaRPr>
          </a:p>
        </p:txBody>
      </p:sp>
      <p:cxnSp>
        <p:nvCxnSpPr>
          <p:cNvPr id="76" name="Elbow Connector 45">
            <a:extLst>
              <a:ext uri="{FF2B5EF4-FFF2-40B4-BE49-F238E27FC236}">
                <a16:creationId xmlns:a16="http://schemas.microsoft.com/office/drawing/2014/main" id="{1A580776-D2DB-4F33-98E8-8D5D7EA83E40}"/>
              </a:ext>
            </a:extLst>
          </p:cNvPr>
          <p:cNvCxnSpPr>
            <a:cxnSpLocks/>
          </p:cNvCxnSpPr>
          <p:nvPr/>
        </p:nvCxnSpPr>
        <p:spPr>
          <a:xfrm rot="5400000">
            <a:off x="10366751" y="3873330"/>
            <a:ext cx="660164" cy="338699"/>
          </a:xfrm>
          <a:prstGeom prst="bentConnector3">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C56087F-D682-4A84-A357-B5585713CD51}"/>
              </a:ext>
            </a:extLst>
          </p:cNvPr>
          <p:cNvCxnSpPr>
            <a:cxnSpLocks/>
          </p:cNvCxnSpPr>
          <p:nvPr/>
        </p:nvCxnSpPr>
        <p:spPr>
          <a:xfrm>
            <a:off x="10452289" y="5817622"/>
            <a:ext cx="738299" cy="0"/>
          </a:xfrm>
          <a:prstGeom prst="line">
            <a:avLst/>
          </a:prstGeom>
          <a:ln w="19050">
            <a:solidFill>
              <a:srgbClr val="3EB1C8"/>
            </a:solidFill>
            <a:prstDash val="solid"/>
          </a:ln>
          <a:effectLst/>
        </p:spPr>
        <p:style>
          <a:lnRef idx="2">
            <a:schemeClr val="accent1"/>
          </a:lnRef>
          <a:fillRef idx="0">
            <a:schemeClr val="accent1"/>
          </a:fillRef>
          <a:effectRef idx="1">
            <a:schemeClr val="accent1"/>
          </a:effectRef>
          <a:fontRef idx="minor">
            <a:schemeClr val="tx1"/>
          </a:fontRef>
        </p:style>
      </p:cxnSp>
      <p:sp>
        <p:nvSpPr>
          <p:cNvPr id="78" name="Text Placeholder 7">
            <a:extLst>
              <a:ext uri="{FF2B5EF4-FFF2-40B4-BE49-F238E27FC236}">
                <a16:creationId xmlns:a16="http://schemas.microsoft.com/office/drawing/2014/main" id="{AA4C6954-E337-45FC-B743-F5E7A9BA9FB4}"/>
              </a:ext>
            </a:extLst>
          </p:cNvPr>
          <p:cNvSpPr txBox="1">
            <a:spLocks/>
          </p:cNvSpPr>
          <p:nvPr/>
        </p:nvSpPr>
        <p:spPr>
          <a:xfrm>
            <a:off x="10362369" y="5559641"/>
            <a:ext cx="938036" cy="294032"/>
          </a:xfrm>
          <a:prstGeom prst="rect">
            <a:avLst/>
          </a:prstGeom>
          <a:ln>
            <a:noFill/>
          </a:ln>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333" b="1" dirty="0"/>
              <a:t>2025</a:t>
            </a:r>
          </a:p>
        </p:txBody>
      </p:sp>
      <p:pic>
        <p:nvPicPr>
          <p:cNvPr id="79" name="Picture 78">
            <a:extLst>
              <a:ext uri="{FF2B5EF4-FFF2-40B4-BE49-F238E27FC236}">
                <a16:creationId xmlns:a16="http://schemas.microsoft.com/office/drawing/2014/main" id="{5A94CC46-F720-40A3-92CC-E99F1127F692}"/>
              </a:ext>
            </a:extLst>
          </p:cNvPr>
          <p:cNvPicPr>
            <a:picLocks noChangeAspect="1"/>
          </p:cNvPicPr>
          <p:nvPr/>
        </p:nvPicPr>
        <p:blipFill>
          <a:blip r:embed="rId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607021" y="5084057"/>
            <a:ext cx="448733" cy="457200"/>
          </a:xfrm>
          <a:prstGeom prst="rect">
            <a:avLst/>
          </a:prstGeom>
        </p:spPr>
      </p:pic>
      <p:cxnSp>
        <p:nvCxnSpPr>
          <p:cNvPr id="80" name="Elbow Connector 49">
            <a:extLst>
              <a:ext uri="{FF2B5EF4-FFF2-40B4-BE49-F238E27FC236}">
                <a16:creationId xmlns:a16="http://schemas.microsoft.com/office/drawing/2014/main" id="{414B1FF5-2994-452B-92D8-529D1ECA0C21}"/>
              </a:ext>
            </a:extLst>
          </p:cNvPr>
          <p:cNvCxnSpPr>
            <a:cxnSpLocks/>
          </p:cNvCxnSpPr>
          <p:nvPr/>
        </p:nvCxnSpPr>
        <p:spPr>
          <a:xfrm>
            <a:off x="8830070" y="5372685"/>
            <a:ext cx="1622219" cy="12700"/>
          </a:xfrm>
          <a:prstGeom prst="bentConnector3">
            <a:avLst>
              <a:gd name="adj1" fmla="val 50000"/>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1" name="Elbow Connector 53">
            <a:extLst>
              <a:ext uri="{FF2B5EF4-FFF2-40B4-BE49-F238E27FC236}">
                <a16:creationId xmlns:a16="http://schemas.microsoft.com/office/drawing/2014/main" id="{B5A80CA1-93C8-42DA-9AD8-2785324104C5}"/>
              </a:ext>
            </a:extLst>
          </p:cNvPr>
          <p:cNvCxnSpPr>
            <a:stCxn id="43" idx="0"/>
            <a:endCxn id="58" idx="4"/>
          </p:cNvCxnSpPr>
          <p:nvPr/>
        </p:nvCxnSpPr>
        <p:spPr>
          <a:xfrm rot="5400000" flipH="1" flipV="1">
            <a:off x="3276117" y="3310222"/>
            <a:ext cx="870616" cy="3373545"/>
          </a:xfrm>
          <a:prstGeom prst="bentConnector3">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2" name="Elbow Connector 62">
            <a:extLst>
              <a:ext uri="{FF2B5EF4-FFF2-40B4-BE49-F238E27FC236}">
                <a16:creationId xmlns:a16="http://schemas.microsoft.com/office/drawing/2014/main" id="{9469FBE5-9855-425C-AF0B-802D055107AD}"/>
              </a:ext>
            </a:extLst>
          </p:cNvPr>
          <p:cNvCxnSpPr>
            <a:stCxn id="59" idx="5"/>
            <a:endCxn id="44" idx="0"/>
          </p:cNvCxnSpPr>
          <p:nvPr/>
        </p:nvCxnSpPr>
        <p:spPr>
          <a:xfrm rot="5400000">
            <a:off x="5079953" y="4466005"/>
            <a:ext cx="1138523" cy="1292240"/>
          </a:xfrm>
          <a:prstGeom prst="bentConnector3">
            <a:avLst>
              <a:gd name="adj1" fmla="val 50000"/>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3" name="Elbow Connector 66">
            <a:extLst>
              <a:ext uri="{FF2B5EF4-FFF2-40B4-BE49-F238E27FC236}">
                <a16:creationId xmlns:a16="http://schemas.microsoft.com/office/drawing/2014/main" id="{C94F18CF-6400-49B2-BE90-D33627FA7D4C}"/>
              </a:ext>
            </a:extLst>
          </p:cNvPr>
          <p:cNvCxnSpPr>
            <a:cxnSpLocks/>
          </p:cNvCxnSpPr>
          <p:nvPr/>
        </p:nvCxnSpPr>
        <p:spPr>
          <a:xfrm rot="10800000">
            <a:off x="6739679" y="4834890"/>
            <a:ext cx="2116985" cy="1007153"/>
          </a:xfrm>
          <a:prstGeom prst="bentConnector3">
            <a:avLst>
              <a:gd name="adj1" fmla="val 37296"/>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4" name="Elbow Connector 70">
            <a:extLst>
              <a:ext uri="{FF2B5EF4-FFF2-40B4-BE49-F238E27FC236}">
                <a16:creationId xmlns:a16="http://schemas.microsoft.com/office/drawing/2014/main" id="{32442272-7FAD-49A7-AEEA-4878E0182A55}"/>
              </a:ext>
            </a:extLst>
          </p:cNvPr>
          <p:cNvCxnSpPr>
            <a:cxnSpLocks/>
          </p:cNvCxnSpPr>
          <p:nvPr/>
        </p:nvCxnSpPr>
        <p:spPr>
          <a:xfrm rot="16200000" flipV="1">
            <a:off x="6564926" y="4706438"/>
            <a:ext cx="665116" cy="600113"/>
          </a:xfrm>
          <a:prstGeom prst="bentConnector3">
            <a:avLst>
              <a:gd name="adj1" fmla="val 50000"/>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6D980B3-C056-4223-BF19-A46392849F2B}"/>
              </a:ext>
            </a:extLst>
          </p:cNvPr>
          <p:cNvCxnSpPr>
            <a:cxnSpLocks/>
          </p:cNvCxnSpPr>
          <p:nvPr/>
        </p:nvCxnSpPr>
        <p:spPr>
          <a:xfrm flipH="1" flipV="1">
            <a:off x="6711397" y="4661644"/>
            <a:ext cx="10296" cy="180208"/>
          </a:xfrm>
          <a:prstGeom prst="line">
            <a:avLst/>
          </a:prstGeom>
          <a:ln w="12700">
            <a:solidFill>
              <a:srgbClr val="13294B"/>
            </a:solidFill>
            <a:prstDash val="sysDot"/>
          </a:ln>
          <a:effectLst/>
        </p:spPr>
        <p:style>
          <a:lnRef idx="2">
            <a:schemeClr val="accent1"/>
          </a:lnRef>
          <a:fillRef idx="0">
            <a:schemeClr val="accent1"/>
          </a:fillRef>
          <a:effectRef idx="1">
            <a:schemeClr val="accent1"/>
          </a:effectRef>
          <a:fontRef idx="minor">
            <a:schemeClr val="tx1"/>
          </a:fontRef>
        </p:style>
      </p:cxnSp>
      <p:sp>
        <p:nvSpPr>
          <p:cNvPr id="86" name="Text Placeholder 1">
            <a:extLst>
              <a:ext uri="{FF2B5EF4-FFF2-40B4-BE49-F238E27FC236}">
                <a16:creationId xmlns:a16="http://schemas.microsoft.com/office/drawing/2014/main" id="{F0477CF4-BBE7-4366-A35E-4F2DBC858ED5}"/>
              </a:ext>
            </a:extLst>
          </p:cNvPr>
          <p:cNvSpPr>
            <a:spLocks noGrp="1"/>
          </p:cNvSpPr>
          <p:nvPr>
            <p:ph type="body" sz="quarter" idx="11"/>
          </p:nvPr>
        </p:nvSpPr>
        <p:spPr>
          <a:xfrm>
            <a:off x="368300" y="273604"/>
            <a:ext cx="9904589" cy="984376"/>
          </a:xfrm>
        </p:spPr>
        <p:txBody>
          <a:bodyPr>
            <a:noAutofit/>
          </a:bodyPr>
          <a:lstStyle/>
          <a:p>
            <a:r>
              <a:rPr lang="en-GB" sz="2900" dirty="0"/>
              <a:t>IMO GHG strategy</a:t>
            </a:r>
          </a:p>
          <a:p>
            <a:r>
              <a:rPr lang="en-US" sz="2800" dirty="0"/>
              <a:t>Regulatory Framework verso </a:t>
            </a:r>
            <a:r>
              <a:rPr lang="en-US" sz="2800" dirty="0" err="1"/>
              <a:t>gli</a:t>
            </a:r>
            <a:r>
              <a:rPr lang="en-US" sz="2800" dirty="0"/>
              <a:t> </a:t>
            </a:r>
            <a:r>
              <a:rPr lang="en-US" sz="2800" dirty="0" err="1"/>
              <a:t>obiettivi</a:t>
            </a:r>
            <a:r>
              <a:rPr lang="en-US" sz="2800" dirty="0"/>
              <a:t> COP 27</a:t>
            </a:r>
          </a:p>
        </p:txBody>
      </p:sp>
      <p:cxnSp>
        <p:nvCxnSpPr>
          <p:cNvPr id="147" name="Elbow Connector 11">
            <a:extLst>
              <a:ext uri="{FF2B5EF4-FFF2-40B4-BE49-F238E27FC236}">
                <a16:creationId xmlns:a16="http://schemas.microsoft.com/office/drawing/2014/main" id="{A612FD2B-3E67-4307-BE78-07657A39D002}"/>
              </a:ext>
            </a:extLst>
          </p:cNvPr>
          <p:cNvCxnSpPr>
            <a:cxnSpLocks/>
          </p:cNvCxnSpPr>
          <p:nvPr/>
        </p:nvCxnSpPr>
        <p:spPr>
          <a:xfrm rot="5400000">
            <a:off x="4461016" y="3787324"/>
            <a:ext cx="765776" cy="441893"/>
          </a:xfrm>
          <a:prstGeom prst="bentConnector3">
            <a:avLst>
              <a:gd name="adj1" fmla="val 50000"/>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0110E919-8E33-4ABC-A0CE-020A647EA466}"/>
              </a:ext>
            </a:extLst>
          </p:cNvPr>
          <p:cNvCxnSpPr>
            <a:cxnSpLocks/>
            <a:stCxn id="25" idx="2"/>
          </p:cNvCxnSpPr>
          <p:nvPr/>
        </p:nvCxnSpPr>
        <p:spPr>
          <a:xfrm>
            <a:off x="7101091" y="2597904"/>
            <a:ext cx="10506" cy="1752622"/>
          </a:xfrm>
          <a:prstGeom prst="line">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1" name="Elbow Connector 49">
            <a:extLst>
              <a:ext uri="{FF2B5EF4-FFF2-40B4-BE49-F238E27FC236}">
                <a16:creationId xmlns:a16="http://schemas.microsoft.com/office/drawing/2014/main" id="{028E62D0-BC1D-442B-90A7-5E488A9B118E}"/>
              </a:ext>
            </a:extLst>
          </p:cNvPr>
          <p:cNvCxnSpPr>
            <a:cxnSpLocks/>
          </p:cNvCxnSpPr>
          <p:nvPr/>
        </p:nvCxnSpPr>
        <p:spPr>
          <a:xfrm rot="16200000" flipV="1">
            <a:off x="8445282" y="4975567"/>
            <a:ext cx="776761" cy="7182"/>
          </a:xfrm>
          <a:prstGeom prst="bentConnector3">
            <a:avLst>
              <a:gd name="adj1" fmla="val 50000"/>
            </a:avLst>
          </a:prstGeom>
          <a:ln w="12700">
            <a:solidFill>
              <a:srgbClr val="0076A5"/>
            </a:solidFill>
            <a:prstDash val="sysDot"/>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D0A41CC9-1C30-4539-A300-2A547E6ADBE2}"/>
              </a:ext>
            </a:extLst>
          </p:cNvPr>
          <p:cNvPicPr>
            <a:picLocks noChangeAspect="1"/>
          </p:cNvPicPr>
          <p:nvPr/>
        </p:nvPicPr>
        <p:blipFill>
          <a:blip r:embed="rId16" cstate="screen">
            <a:duotone>
              <a:schemeClr val="accent5">
                <a:shade val="45000"/>
                <a:satMod val="135000"/>
              </a:schemeClr>
              <a:prstClr val="white"/>
            </a:duotone>
            <a:extLst>
              <a:ext uri="{BEBA8EAE-BF5A-486C-A8C5-ECC9F3942E4B}">
                <a14:imgProps xmlns:a14="http://schemas.microsoft.com/office/drawing/2010/main">
                  <a14:imgLayer r:embed="rId17">
                    <a14:imgEffect>
                      <a14:saturation sat="33000"/>
                    </a14:imgEffect>
                  </a14:imgLayer>
                </a14:imgProps>
              </a:ext>
              <a:ext uri="{28A0092B-C50C-407E-A947-70E740481C1C}">
                <a14:useLocalDpi xmlns:a14="http://schemas.microsoft.com/office/drawing/2010/main"/>
              </a:ext>
            </a:extLst>
          </a:blip>
          <a:srcRect/>
          <a:stretch/>
        </p:blipFill>
        <p:spPr>
          <a:xfrm>
            <a:off x="574277" y="4286320"/>
            <a:ext cx="11314967" cy="465916"/>
          </a:xfrm>
          <a:prstGeom prst="rect">
            <a:avLst/>
          </a:prstGeom>
        </p:spPr>
      </p:pic>
      <p:sp>
        <p:nvSpPr>
          <p:cNvPr id="53" name="Text Placeholder 7">
            <a:extLst>
              <a:ext uri="{FF2B5EF4-FFF2-40B4-BE49-F238E27FC236}">
                <a16:creationId xmlns:a16="http://schemas.microsoft.com/office/drawing/2014/main" id="{9DFB5683-D67A-4967-81C7-8725122C6AD1}"/>
              </a:ext>
            </a:extLst>
          </p:cNvPr>
          <p:cNvSpPr txBox="1">
            <a:spLocks/>
          </p:cNvSpPr>
          <p:nvPr/>
        </p:nvSpPr>
        <p:spPr>
          <a:xfrm>
            <a:off x="622056" y="4348598"/>
            <a:ext cx="926277" cy="325337"/>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lnSpc>
                <a:spcPts val="1020"/>
              </a:lnSpc>
              <a:spcAft>
                <a:spcPts val="0"/>
              </a:spcAft>
            </a:pPr>
            <a:r>
              <a:rPr lang="en-GB" sz="1067" b="1" dirty="0">
                <a:solidFill>
                  <a:prstClr val="white"/>
                </a:solidFill>
              </a:rPr>
              <a:t>TIMELINE</a:t>
            </a:r>
          </a:p>
        </p:txBody>
      </p:sp>
      <p:sp>
        <p:nvSpPr>
          <p:cNvPr id="54" name="Oval 53">
            <a:extLst>
              <a:ext uri="{FF2B5EF4-FFF2-40B4-BE49-F238E27FC236}">
                <a16:creationId xmlns:a16="http://schemas.microsoft.com/office/drawing/2014/main" id="{8A00BA4B-7ACE-447F-B000-15588C13B356}"/>
              </a:ext>
            </a:extLst>
          </p:cNvPr>
          <p:cNvSpPr/>
          <p:nvPr/>
        </p:nvSpPr>
        <p:spPr>
          <a:xfrm>
            <a:off x="1896591" y="4433176"/>
            <a:ext cx="128508" cy="1285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IT" sz="2400">
              <a:solidFill>
                <a:prstClr val="white"/>
              </a:solidFill>
              <a:latin typeface="Arial"/>
            </a:endParaRPr>
          </a:p>
        </p:txBody>
      </p:sp>
      <p:sp>
        <p:nvSpPr>
          <p:cNvPr id="55" name="Oval 54">
            <a:extLst>
              <a:ext uri="{FF2B5EF4-FFF2-40B4-BE49-F238E27FC236}">
                <a16:creationId xmlns:a16="http://schemas.microsoft.com/office/drawing/2014/main" id="{D4F5A682-B499-42BB-81F9-7B9926E7D3FD}"/>
              </a:ext>
            </a:extLst>
          </p:cNvPr>
          <p:cNvSpPr/>
          <p:nvPr/>
        </p:nvSpPr>
        <p:spPr>
          <a:xfrm>
            <a:off x="2741035" y="4433176"/>
            <a:ext cx="128508" cy="1285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IT" sz="2400">
              <a:solidFill>
                <a:prstClr val="white"/>
              </a:solidFill>
              <a:latin typeface="Arial"/>
            </a:endParaRPr>
          </a:p>
        </p:txBody>
      </p:sp>
      <p:sp>
        <p:nvSpPr>
          <p:cNvPr id="56" name="Oval 55">
            <a:extLst>
              <a:ext uri="{FF2B5EF4-FFF2-40B4-BE49-F238E27FC236}">
                <a16:creationId xmlns:a16="http://schemas.microsoft.com/office/drawing/2014/main" id="{4E51CC3D-1D9C-49C8-A359-D48F2A317E68}"/>
              </a:ext>
            </a:extLst>
          </p:cNvPr>
          <p:cNvSpPr/>
          <p:nvPr/>
        </p:nvSpPr>
        <p:spPr>
          <a:xfrm>
            <a:off x="3597206" y="4433176"/>
            <a:ext cx="128508" cy="1285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IT" sz="2400">
              <a:solidFill>
                <a:prstClr val="white"/>
              </a:solidFill>
              <a:latin typeface="Arial"/>
            </a:endParaRPr>
          </a:p>
        </p:txBody>
      </p:sp>
      <p:sp>
        <p:nvSpPr>
          <p:cNvPr id="57" name="Oval 56">
            <a:extLst>
              <a:ext uri="{FF2B5EF4-FFF2-40B4-BE49-F238E27FC236}">
                <a16:creationId xmlns:a16="http://schemas.microsoft.com/office/drawing/2014/main" id="{6F7CFB00-1AB9-4E54-A611-70EC58A4DC37}"/>
              </a:ext>
            </a:extLst>
          </p:cNvPr>
          <p:cNvSpPr/>
          <p:nvPr/>
        </p:nvSpPr>
        <p:spPr>
          <a:xfrm>
            <a:off x="4463342" y="4433176"/>
            <a:ext cx="128508" cy="1285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IT" sz="2400">
              <a:solidFill>
                <a:prstClr val="white"/>
              </a:solidFill>
              <a:latin typeface="Arial"/>
            </a:endParaRPr>
          </a:p>
        </p:txBody>
      </p:sp>
      <p:sp>
        <p:nvSpPr>
          <p:cNvPr id="58" name="Oval 57">
            <a:extLst>
              <a:ext uri="{FF2B5EF4-FFF2-40B4-BE49-F238E27FC236}">
                <a16:creationId xmlns:a16="http://schemas.microsoft.com/office/drawing/2014/main" id="{F037C7FD-2D7C-4CCC-97DE-91888837A246}"/>
              </a:ext>
            </a:extLst>
          </p:cNvPr>
          <p:cNvSpPr/>
          <p:nvPr/>
        </p:nvSpPr>
        <p:spPr>
          <a:xfrm>
            <a:off x="5333946" y="4433176"/>
            <a:ext cx="128508" cy="1285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IT" sz="2400">
              <a:solidFill>
                <a:prstClr val="white"/>
              </a:solidFill>
              <a:latin typeface="Arial"/>
            </a:endParaRPr>
          </a:p>
        </p:txBody>
      </p:sp>
      <p:sp>
        <p:nvSpPr>
          <p:cNvPr id="59" name="Oval 58">
            <a:extLst>
              <a:ext uri="{FF2B5EF4-FFF2-40B4-BE49-F238E27FC236}">
                <a16:creationId xmlns:a16="http://schemas.microsoft.com/office/drawing/2014/main" id="{94C378B7-294A-4F72-9137-69ECCC72F935}"/>
              </a:ext>
            </a:extLst>
          </p:cNvPr>
          <p:cNvSpPr/>
          <p:nvPr/>
        </p:nvSpPr>
        <p:spPr>
          <a:xfrm>
            <a:off x="6185647" y="4433176"/>
            <a:ext cx="128508" cy="1285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IT" sz="2400">
              <a:solidFill>
                <a:prstClr val="white"/>
              </a:solidFill>
              <a:latin typeface="Arial"/>
            </a:endParaRPr>
          </a:p>
        </p:txBody>
      </p:sp>
      <p:sp>
        <p:nvSpPr>
          <p:cNvPr id="60" name="Oval 59">
            <a:extLst>
              <a:ext uri="{FF2B5EF4-FFF2-40B4-BE49-F238E27FC236}">
                <a16:creationId xmlns:a16="http://schemas.microsoft.com/office/drawing/2014/main" id="{63228147-BC15-49C3-95A2-67FDD44E64B4}"/>
              </a:ext>
            </a:extLst>
          </p:cNvPr>
          <p:cNvSpPr/>
          <p:nvPr/>
        </p:nvSpPr>
        <p:spPr>
          <a:xfrm>
            <a:off x="7047811" y="4433176"/>
            <a:ext cx="128508" cy="1285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IT" sz="2400">
              <a:solidFill>
                <a:prstClr val="white"/>
              </a:solidFill>
              <a:latin typeface="Arial"/>
            </a:endParaRPr>
          </a:p>
        </p:txBody>
      </p:sp>
      <p:sp>
        <p:nvSpPr>
          <p:cNvPr id="61" name="Oval 60">
            <a:extLst>
              <a:ext uri="{FF2B5EF4-FFF2-40B4-BE49-F238E27FC236}">
                <a16:creationId xmlns:a16="http://schemas.microsoft.com/office/drawing/2014/main" id="{449884E7-9C67-429E-9D84-B827A3DDA7C6}"/>
              </a:ext>
            </a:extLst>
          </p:cNvPr>
          <p:cNvSpPr/>
          <p:nvPr/>
        </p:nvSpPr>
        <p:spPr>
          <a:xfrm>
            <a:off x="7946330" y="4433176"/>
            <a:ext cx="128508" cy="1285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IT" sz="2400">
              <a:solidFill>
                <a:prstClr val="white"/>
              </a:solidFill>
              <a:latin typeface="Arial"/>
            </a:endParaRPr>
          </a:p>
        </p:txBody>
      </p:sp>
      <p:sp>
        <p:nvSpPr>
          <p:cNvPr id="62" name="Oval 61">
            <a:extLst>
              <a:ext uri="{FF2B5EF4-FFF2-40B4-BE49-F238E27FC236}">
                <a16:creationId xmlns:a16="http://schemas.microsoft.com/office/drawing/2014/main" id="{08050B79-2A5A-40CD-9111-894CBCC6C676}"/>
              </a:ext>
            </a:extLst>
          </p:cNvPr>
          <p:cNvSpPr/>
          <p:nvPr/>
        </p:nvSpPr>
        <p:spPr>
          <a:xfrm>
            <a:off x="8772999" y="4433176"/>
            <a:ext cx="128508" cy="1285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IT" sz="2400">
              <a:solidFill>
                <a:prstClr val="white"/>
              </a:solidFill>
              <a:latin typeface="Arial"/>
            </a:endParaRPr>
          </a:p>
        </p:txBody>
      </p:sp>
      <p:sp>
        <p:nvSpPr>
          <p:cNvPr id="63" name="Oval 62">
            <a:extLst>
              <a:ext uri="{FF2B5EF4-FFF2-40B4-BE49-F238E27FC236}">
                <a16:creationId xmlns:a16="http://schemas.microsoft.com/office/drawing/2014/main" id="{D30348D2-CF36-49EE-9687-A12C61FFB0ED}"/>
              </a:ext>
            </a:extLst>
          </p:cNvPr>
          <p:cNvSpPr/>
          <p:nvPr/>
        </p:nvSpPr>
        <p:spPr>
          <a:xfrm>
            <a:off x="9637871" y="4433176"/>
            <a:ext cx="128508" cy="1285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IT" sz="2400">
              <a:solidFill>
                <a:prstClr val="white"/>
              </a:solidFill>
              <a:latin typeface="Arial"/>
            </a:endParaRPr>
          </a:p>
        </p:txBody>
      </p:sp>
      <p:sp>
        <p:nvSpPr>
          <p:cNvPr id="64" name="Oval 63">
            <a:extLst>
              <a:ext uri="{FF2B5EF4-FFF2-40B4-BE49-F238E27FC236}">
                <a16:creationId xmlns:a16="http://schemas.microsoft.com/office/drawing/2014/main" id="{B0F9530C-CD44-4F12-BDA7-EC1ED9842199}"/>
              </a:ext>
            </a:extLst>
          </p:cNvPr>
          <p:cNvSpPr/>
          <p:nvPr/>
        </p:nvSpPr>
        <p:spPr>
          <a:xfrm>
            <a:off x="10472187" y="4433176"/>
            <a:ext cx="128508" cy="12850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IT" sz="2400">
              <a:solidFill>
                <a:prstClr val="white"/>
              </a:solidFill>
              <a:latin typeface="Arial"/>
            </a:endParaRPr>
          </a:p>
        </p:txBody>
      </p:sp>
      <p:pic>
        <p:nvPicPr>
          <p:cNvPr id="2" name="Picture 1" descr="Naples Shipping Week">
            <a:extLst>
              <a:ext uri="{FF2B5EF4-FFF2-40B4-BE49-F238E27FC236}">
                <a16:creationId xmlns:a16="http://schemas.microsoft.com/office/drawing/2014/main" id="{FF45C778-76D3-34CB-1B30-251F0BCEA0F6}"/>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52859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0736EF-7465-4887-9A11-5EE9DFF42D0E}"/>
              </a:ext>
            </a:extLst>
          </p:cNvPr>
          <p:cNvSpPr>
            <a:spLocks noGrp="1"/>
          </p:cNvSpPr>
          <p:nvPr>
            <p:ph type="body" sz="quarter" idx="11"/>
          </p:nvPr>
        </p:nvSpPr>
        <p:spPr/>
        <p:txBody>
          <a:bodyPr/>
          <a:lstStyle/>
          <a:p>
            <a:r>
              <a:rPr lang="en-US" sz="2900" dirty="0" err="1"/>
              <a:t>Impatto</a:t>
            </a:r>
            <a:r>
              <a:rPr lang="en-US" sz="2900" dirty="0"/>
              <a:t> </a:t>
            </a:r>
            <a:r>
              <a:rPr lang="en-US" sz="2900" dirty="0" err="1"/>
              <a:t>Normativo</a:t>
            </a:r>
            <a:r>
              <a:rPr lang="en-US" sz="2900" dirty="0"/>
              <a:t> sui </a:t>
            </a:r>
            <a:r>
              <a:rPr lang="en-US" sz="2900" dirty="0" err="1"/>
              <a:t>trasporti</a:t>
            </a:r>
            <a:r>
              <a:rPr lang="en-US" sz="2900" dirty="0"/>
              <a:t> </a:t>
            </a:r>
            <a:r>
              <a:rPr lang="en-US" sz="2900" dirty="0" err="1"/>
              <a:t>marittimi</a:t>
            </a:r>
            <a:r>
              <a:rPr lang="en-US" sz="2900" dirty="0"/>
              <a:t> </a:t>
            </a:r>
          </a:p>
          <a:p>
            <a:r>
              <a:rPr lang="en-US" sz="2900" dirty="0"/>
              <a:t>MEPC 78</a:t>
            </a:r>
          </a:p>
        </p:txBody>
      </p:sp>
      <p:sp>
        <p:nvSpPr>
          <p:cNvPr id="10" name="TextBox 9">
            <a:extLst>
              <a:ext uri="{FF2B5EF4-FFF2-40B4-BE49-F238E27FC236}">
                <a16:creationId xmlns:a16="http://schemas.microsoft.com/office/drawing/2014/main" id="{77162EAC-CFF8-4991-F15D-67512505CED8}"/>
              </a:ext>
            </a:extLst>
          </p:cNvPr>
          <p:cNvSpPr txBox="1"/>
          <p:nvPr/>
        </p:nvSpPr>
        <p:spPr>
          <a:xfrm>
            <a:off x="5136861" y="1818229"/>
            <a:ext cx="6682612" cy="4801314"/>
          </a:xfrm>
          <a:prstGeom prst="rect">
            <a:avLst/>
          </a:prstGeom>
          <a:noFill/>
        </p:spPr>
        <p:txBody>
          <a:bodyPr wrap="square">
            <a:spAutoFit/>
          </a:bodyPr>
          <a:lstStyle/>
          <a:p>
            <a:pPr marL="36000" lvl="1">
              <a:buNone/>
            </a:pPr>
            <a:r>
              <a:rPr lang="it-IT" sz="1700" dirty="0">
                <a:solidFill>
                  <a:schemeClr val="tx1">
                    <a:lumMod val="65000"/>
                    <a:lumOff val="35000"/>
                  </a:schemeClr>
                </a:solidFill>
                <a:latin typeface="+mj-lt"/>
                <a:ea typeface="+mj-ea"/>
                <a:cs typeface="+mj-cs"/>
              </a:rPr>
              <a:t>I primi regolamenti previsti dalla MEPC 78 entreranno in vigore il 1 Gennaio 2023:</a:t>
            </a:r>
          </a:p>
          <a:p>
            <a:pPr marL="321750" lvl="1" indent="-285750">
              <a:buClr>
                <a:srgbClr val="4BACC6"/>
              </a:buClr>
              <a:buFont typeface="Wingdings" panose="05000000000000000000" pitchFamily="2" charset="2"/>
              <a:buChar char="§"/>
            </a:pPr>
            <a:r>
              <a:rPr lang="it-IT" sz="1700" dirty="0">
                <a:solidFill>
                  <a:schemeClr val="tx1">
                    <a:lumMod val="65000"/>
                    <a:lumOff val="35000"/>
                  </a:schemeClr>
                </a:solidFill>
                <a:latin typeface="+mj-lt"/>
                <a:ea typeface="+mj-ea"/>
                <a:cs typeface="+mj-cs"/>
              </a:rPr>
              <a:t>EEXI</a:t>
            </a:r>
          </a:p>
          <a:p>
            <a:pPr marL="321750" lvl="1" indent="-285750">
              <a:buClr>
                <a:srgbClr val="4BACC6"/>
              </a:buClr>
              <a:buFont typeface="Wingdings" panose="05000000000000000000" pitchFamily="2" charset="2"/>
              <a:buChar char="§"/>
            </a:pPr>
            <a:r>
              <a:rPr lang="it-IT" sz="1700" dirty="0">
                <a:solidFill>
                  <a:schemeClr val="tx1">
                    <a:lumMod val="65000"/>
                    <a:lumOff val="35000"/>
                  </a:schemeClr>
                </a:solidFill>
                <a:latin typeface="+mj-lt"/>
                <a:ea typeface="+mj-ea"/>
                <a:cs typeface="+mj-cs"/>
              </a:rPr>
              <a:t>CII</a:t>
            </a:r>
          </a:p>
          <a:p>
            <a:pPr marL="321750" lvl="1" indent="-285750">
              <a:buClr>
                <a:srgbClr val="4BACC6"/>
              </a:buClr>
              <a:buFont typeface="Wingdings" panose="05000000000000000000" pitchFamily="2" charset="2"/>
              <a:buChar char="§"/>
            </a:pPr>
            <a:r>
              <a:rPr lang="it-IT" sz="1700" dirty="0">
                <a:solidFill>
                  <a:schemeClr val="tx1">
                    <a:lumMod val="65000"/>
                    <a:lumOff val="35000"/>
                  </a:schemeClr>
                </a:solidFill>
                <a:latin typeface="+mj-lt"/>
                <a:ea typeface="+mj-ea"/>
                <a:cs typeface="+mj-cs"/>
              </a:rPr>
              <a:t>SEEMP III  (EEXI, CII, etc.)</a:t>
            </a:r>
          </a:p>
          <a:p>
            <a:pPr marL="36000" lvl="1"/>
            <a:endParaRPr lang="it-IT" sz="1700" dirty="0">
              <a:solidFill>
                <a:schemeClr val="tx1">
                  <a:lumMod val="65000"/>
                  <a:lumOff val="35000"/>
                </a:schemeClr>
              </a:solidFill>
              <a:latin typeface="+mj-lt"/>
              <a:ea typeface="+mj-ea"/>
              <a:cs typeface="+mj-cs"/>
            </a:endParaRPr>
          </a:p>
          <a:p>
            <a:pPr marL="36000" lvl="1">
              <a:buNone/>
            </a:pPr>
            <a:r>
              <a:rPr lang="it-IT" sz="1700" dirty="0">
                <a:solidFill>
                  <a:schemeClr val="tx1">
                    <a:lumMod val="65000"/>
                    <a:lumOff val="35000"/>
                  </a:schemeClr>
                </a:solidFill>
                <a:latin typeface="+mj-lt"/>
                <a:ea typeface="+mj-ea"/>
                <a:cs typeface="+mj-cs"/>
              </a:rPr>
              <a:t>Ci si aspetta che tali normative avranno un impatto significativo sulle navi, sia a livello progettuale che a livello operativo.</a:t>
            </a:r>
          </a:p>
          <a:p>
            <a:pPr marL="36000" lvl="1">
              <a:buNone/>
            </a:pPr>
            <a:endParaRPr lang="it-IT" sz="1700" dirty="0">
              <a:solidFill>
                <a:schemeClr val="tx1">
                  <a:lumMod val="65000"/>
                  <a:lumOff val="35000"/>
                </a:schemeClr>
              </a:solidFill>
              <a:latin typeface="+mj-lt"/>
              <a:ea typeface="+mj-ea"/>
              <a:cs typeface="+mj-cs"/>
            </a:endParaRPr>
          </a:p>
          <a:p>
            <a:pPr marL="36000" lvl="1">
              <a:buNone/>
            </a:pPr>
            <a:r>
              <a:rPr lang="it-IT" sz="1700" dirty="0">
                <a:solidFill>
                  <a:schemeClr val="tx1">
                    <a:lumMod val="65000"/>
                    <a:lumOff val="35000"/>
                  </a:schemeClr>
                </a:solidFill>
                <a:latin typeface="+mj-lt"/>
                <a:ea typeface="+mj-ea"/>
                <a:cs typeface="+mj-cs"/>
              </a:rPr>
              <a:t>Mentre tutte le navi devono rispettare i requisiti minimi della IMO GHG Strategy, la pressione commerciale </a:t>
            </a:r>
            <a:r>
              <a:rPr lang="it-IT" sz="1700" dirty="0" err="1">
                <a:solidFill>
                  <a:schemeClr val="tx1">
                    <a:lumMod val="65000"/>
                    <a:lumOff val="35000"/>
                  </a:schemeClr>
                </a:solidFill>
                <a:latin typeface="+mj-lt"/>
                <a:ea typeface="+mj-ea"/>
                <a:cs typeface="+mj-cs"/>
              </a:rPr>
              <a:t>potra’</a:t>
            </a:r>
            <a:r>
              <a:rPr lang="it-IT" sz="1700" dirty="0">
                <a:solidFill>
                  <a:schemeClr val="tx1">
                    <a:lumMod val="65000"/>
                    <a:lumOff val="35000"/>
                  </a:schemeClr>
                </a:solidFill>
                <a:latin typeface="+mj-lt"/>
                <a:ea typeface="+mj-ea"/>
                <a:cs typeface="+mj-cs"/>
              </a:rPr>
              <a:t> portare gli </a:t>
            </a:r>
            <a:r>
              <a:rPr lang="it-IT" sz="1700" dirty="0">
                <a:solidFill>
                  <a:schemeClr val="accent5"/>
                </a:solidFill>
                <a:latin typeface="+mj-lt"/>
                <a:ea typeface="+mj-ea"/>
                <a:cs typeface="+mj-cs"/>
              </a:rPr>
              <a:t>armatori a esprimere la propria voce </a:t>
            </a:r>
            <a:r>
              <a:rPr lang="it-IT" sz="1700" dirty="0">
                <a:solidFill>
                  <a:schemeClr val="tx1">
                    <a:lumMod val="65000"/>
                    <a:lumOff val="35000"/>
                  </a:schemeClr>
                </a:solidFill>
                <a:latin typeface="+mj-lt"/>
                <a:ea typeface="+mj-ea"/>
                <a:cs typeface="+mj-cs"/>
              </a:rPr>
              <a:t>sulla materia decarbonizzazione:</a:t>
            </a:r>
          </a:p>
          <a:p>
            <a:pPr marL="36000" lvl="1">
              <a:buNone/>
            </a:pPr>
            <a:r>
              <a:rPr lang="it-IT" sz="1700" dirty="0">
                <a:solidFill>
                  <a:schemeClr val="tx1">
                    <a:lumMod val="65000"/>
                    <a:lumOff val="35000"/>
                  </a:schemeClr>
                </a:solidFill>
                <a:latin typeface="+mj-lt"/>
                <a:ea typeface="+mj-ea"/>
                <a:cs typeface="+mj-cs"/>
              </a:rPr>
              <a:t>il rischio maggiore è che compagnie ritenute ’’poco performanti’’ dal punto di vista dei nuovi indici IMO possano essere </a:t>
            </a:r>
            <a:r>
              <a:rPr lang="it-IT" sz="1700" dirty="0">
                <a:solidFill>
                  <a:schemeClr val="accent5"/>
                </a:solidFill>
                <a:latin typeface="+mj-lt"/>
                <a:ea typeface="+mj-ea"/>
                <a:cs typeface="+mj-cs"/>
              </a:rPr>
              <a:t>meno attraenti sul mercato dei noli</a:t>
            </a:r>
            <a:r>
              <a:rPr lang="it-IT" sz="1700" dirty="0">
                <a:solidFill>
                  <a:schemeClr val="tx1">
                    <a:lumMod val="65000"/>
                    <a:lumOff val="35000"/>
                  </a:schemeClr>
                </a:solidFill>
                <a:latin typeface="+mj-lt"/>
                <a:ea typeface="+mj-ea"/>
                <a:cs typeface="+mj-cs"/>
              </a:rPr>
              <a:t>. </a:t>
            </a:r>
          </a:p>
          <a:p>
            <a:pPr marL="36000" lvl="1">
              <a:buNone/>
            </a:pPr>
            <a:r>
              <a:rPr lang="it-IT" sz="1700" dirty="0">
                <a:solidFill>
                  <a:schemeClr val="tx1">
                    <a:lumMod val="65000"/>
                    <a:lumOff val="35000"/>
                  </a:schemeClr>
                </a:solidFill>
                <a:latin typeface="+mj-lt"/>
                <a:ea typeface="+mj-ea"/>
                <a:cs typeface="+mj-cs"/>
              </a:rPr>
              <a:t>Inoltre potrebbero avere </a:t>
            </a:r>
            <a:r>
              <a:rPr lang="it-IT" sz="1700" dirty="0">
                <a:solidFill>
                  <a:schemeClr val="accent5"/>
                </a:solidFill>
                <a:latin typeface="+mj-lt"/>
                <a:ea typeface="+mj-ea"/>
                <a:cs typeface="+mj-cs"/>
              </a:rPr>
              <a:t>maggiori difficoltà </a:t>
            </a:r>
            <a:r>
              <a:rPr lang="it-IT" sz="1700" dirty="0">
                <a:solidFill>
                  <a:schemeClr val="tx1">
                    <a:lumMod val="65000"/>
                    <a:lumOff val="35000"/>
                  </a:schemeClr>
                </a:solidFill>
                <a:latin typeface="+mj-lt"/>
                <a:ea typeface="+mj-ea"/>
                <a:cs typeface="+mj-cs"/>
              </a:rPr>
              <a:t>a richiedere </a:t>
            </a:r>
            <a:r>
              <a:rPr lang="it-IT" sz="1700" dirty="0">
                <a:solidFill>
                  <a:schemeClr val="accent5"/>
                </a:solidFill>
                <a:latin typeface="+mj-lt"/>
                <a:ea typeface="+mj-ea"/>
                <a:cs typeface="+mj-cs"/>
              </a:rPr>
              <a:t>accesso ai capitali</a:t>
            </a:r>
            <a:r>
              <a:rPr lang="it-IT" sz="1700" dirty="0">
                <a:solidFill>
                  <a:schemeClr val="tx1">
                    <a:lumMod val="65000"/>
                    <a:lumOff val="35000"/>
                  </a:schemeClr>
                </a:solidFill>
                <a:latin typeface="+mj-lt"/>
                <a:ea typeface="+mj-ea"/>
                <a:cs typeface="+mj-cs"/>
              </a:rPr>
              <a:t> per rimodernare la flotta </a:t>
            </a:r>
          </a:p>
          <a:p>
            <a:pPr marL="36000" lvl="1">
              <a:buNone/>
            </a:pPr>
            <a:r>
              <a:rPr lang="it-IT" sz="1700" dirty="0">
                <a:solidFill>
                  <a:schemeClr val="tx1">
                    <a:lumMod val="65000"/>
                    <a:lumOff val="35000"/>
                  </a:schemeClr>
                </a:solidFill>
                <a:latin typeface="+mj-lt"/>
                <a:ea typeface="+mj-ea"/>
                <a:cs typeface="+mj-cs"/>
              </a:rPr>
              <a:t>(i.e. </a:t>
            </a:r>
            <a:r>
              <a:rPr lang="it-IT" sz="1700" dirty="0" err="1">
                <a:solidFill>
                  <a:schemeClr val="accent5"/>
                </a:solidFill>
                <a:latin typeface="+mj-lt"/>
                <a:ea typeface="+mj-ea"/>
                <a:cs typeface="+mj-cs"/>
              </a:rPr>
              <a:t>Poseidon</a:t>
            </a:r>
            <a:r>
              <a:rPr lang="it-IT" sz="1700" dirty="0">
                <a:solidFill>
                  <a:schemeClr val="accent5"/>
                </a:solidFill>
                <a:latin typeface="+mj-lt"/>
                <a:ea typeface="+mj-ea"/>
                <a:cs typeface="+mj-cs"/>
              </a:rPr>
              <a:t> </a:t>
            </a:r>
            <a:r>
              <a:rPr lang="it-IT" sz="1700" dirty="0" err="1">
                <a:solidFill>
                  <a:schemeClr val="accent5"/>
                </a:solidFill>
                <a:latin typeface="+mj-lt"/>
                <a:ea typeface="+mj-ea"/>
                <a:cs typeface="+mj-cs"/>
              </a:rPr>
              <a:t>Principles</a:t>
            </a:r>
            <a:r>
              <a:rPr lang="it-IT" sz="1700" dirty="0">
                <a:solidFill>
                  <a:schemeClr val="tx1">
                    <a:lumMod val="65000"/>
                    <a:lumOff val="35000"/>
                  </a:schemeClr>
                </a:solidFill>
                <a:latin typeface="+mj-lt"/>
                <a:ea typeface="+mj-ea"/>
                <a:cs typeface="+mj-cs"/>
              </a:rPr>
              <a:t>).</a:t>
            </a:r>
          </a:p>
        </p:txBody>
      </p:sp>
      <p:sp>
        <p:nvSpPr>
          <p:cNvPr id="13" name="AutoShape 2" descr="Finocean becomes member of the Zero Emission Ship Technology Association -  Finocean LTD">
            <a:extLst>
              <a:ext uri="{FF2B5EF4-FFF2-40B4-BE49-F238E27FC236}">
                <a16:creationId xmlns:a16="http://schemas.microsoft.com/office/drawing/2014/main" id="{6316A59B-7C3F-61E6-D415-3C2D080306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L"/>
          </a:p>
        </p:txBody>
      </p:sp>
      <p:pic>
        <p:nvPicPr>
          <p:cNvPr id="6" name="Picture 5" descr="Naples Shipping Week">
            <a:extLst>
              <a:ext uri="{FF2B5EF4-FFF2-40B4-BE49-F238E27FC236}">
                <a16:creationId xmlns:a16="http://schemas.microsoft.com/office/drawing/2014/main" id="{597A4121-F993-6167-F22F-89BCFA057F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2082E3A-7EAB-5240-428F-59B8EDD38D7B}"/>
              </a:ext>
            </a:extLst>
          </p:cNvPr>
          <p:cNvPicPr>
            <a:picLocks noChangeAspect="1"/>
          </p:cNvPicPr>
          <p:nvPr/>
        </p:nvPicPr>
        <p:blipFill>
          <a:blip r:embed="rId4"/>
          <a:stretch>
            <a:fillRect/>
          </a:stretch>
        </p:blipFill>
        <p:spPr>
          <a:xfrm>
            <a:off x="628594" y="1578429"/>
            <a:ext cx="4104897" cy="4801314"/>
          </a:xfrm>
          <a:prstGeom prst="rect">
            <a:avLst/>
          </a:prstGeom>
        </p:spPr>
      </p:pic>
    </p:spTree>
    <p:extLst>
      <p:ext uri="{BB962C8B-B14F-4D97-AF65-F5344CB8AC3E}">
        <p14:creationId xmlns:p14="http://schemas.microsoft.com/office/powerpoint/2010/main" val="72096597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79A6F3-4C93-4922-818A-2A1A1FE51437}"/>
              </a:ext>
            </a:extLst>
          </p:cNvPr>
          <p:cNvSpPr>
            <a:spLocks noGrp="1"/>
          </p:cNvSpPr>
          <p:nvPr>
            <p:ph type="body" sz="quarter" idx="11"/>
          </p:nvPr>
        </p:nvSpPr>
        <p:spPr>
          <a:xfrm>
            <a:off x="368300" y="253179"/>
            <a:ext cx="9904589" cy="984376"/>
          </a:xfrm>
        </p:spPr>
        <p:txBody>
          <a:bodyPr vert="horz" lIns="91440" tIns="45720" rIns="91440" bIns="45720" anchor="b"/>
          <a:lstStyle/>
          <a:p>
            <a:r>
              <a:rPr lang="en-GB" sz="2900" dirty="0">
                <a:ea typeface="+mj-lt"/>
                <a:cs typeface="+mj-lt"/>
              </a:rPr>
              <a:t>IMO GHG strategy</a:t>
            </a:r>
          </a:p>
          <a:p>
            <a:r>
              <a:rPr lang="en-GB" sz="2900" dirty="0" err="1">
                <a:ea typeface="+mj-lt"/>
                <a:cs typeface="+mj-lt"/>
              </a:rPr>
              <a:t>Misure</a:t>
            </a:r>
            <a:r>
              <a:rPr lang="en-GB" sz="2900" dirty="0">
                <a:ea typeface="+mj-lt"/>
                <a:cs typeface="+mj-lt"/>
              </a:rPr>
              <a:t> medio </a:t>
            </a:r>
            <a:r>
              <a:rPr lang="en-GB" sz="2900" dirty="0" err="1">
                <a:ea typeface="+mj-lt"/>
                <a:cs typeface="+mj-lt"/>
              </a:rPr>
              <a:t>termine</a:t>
            </a:r>
            <a:r>
              <a:rPr lang="en-GB" sz="2900" dirty="0">
                <a:ea typeface="+mj-lt"/>
                <a:cs typeface="+mj-lt"/>
              </a:rPr>
              <a:t> (2023 - 2030)</a:t>
            </a:r>
          </a:p>
        </p:txBody>
      </p:sp>
      <p:grpSp>
        <p:nvGrpSpPr>
          <p:cNvPr id="12" name="Group 27">
            <a:extLst>
              <a:ext uri="{FF2B5EF4-FFF2-40B4-BE49-F238E27FC236}">
                <a16:creationId xmlns:a16="http://schemas.microsoft.com/office/drawing/2014/main" id="{B16DF002-1137-4C9C-8DDF-1B020F2A63C1}"/>
              </a:ext>
            </a:extLst>
          </p:cNvPr>
          <p:cNvGrpSpPr/>
          <p:nvPr/>
        </p:nvGrpSpPr>
        <p:grpSpPr>
          <a:xfrm>
            <a:off x="2245466" y="2294574"/>
            <a:ext cx="7584335" cy="1301479"/>
            <a:chOff x="1555440" y="2507129"/>
            <a:chExt cx="8605839" cy="1174299"/>
          </a:xfrm>
        </p:grpSpPr>
        <p:sp>
          <p:nvSpPr>
            <p:cNvPr id="13" name="Rectangle 9">
              <a:extLst>
                <a:ext uri="{FF2B5EF4-FFF2-40B4-BE49-F238E27FC236}">
                  <a16:creationId xmlns:a16="http://schemas.microsoft.com/office/drawing/2014/main" id="{9E2E5CB5-8B06-477F-B187-974912B4DBFB}"/>
                </a:ext>
              </a:extLst>
            </p:cNvPr>
            <p:cNvSpPr/>
            <p:nvPr/>
          </p:nvSpPr>
          <p:spPr>
            <a:xfrm>
              <a:off x="2651577" y="2507129"/>
              <a:ext cx="7509702" cy="1174299"/>
            </a:xfrm>
            <a:prstGeom prst="rect">
              <a:avLst/>
            </a:prstGeom>
            <a:solidFill>
              <a:srgbClr val="F2F2F2">
                <a:alpha val="90000"/>
              </a:srgbClr>
            </a:solidFill>
            <a:ln cap="flat">
              <a:noFill/>
              <a:prstDash val="solid"/>
            </a:ln>
          </p:spPr>
          <p:txBody>
            <a:bodyPr vert="horz" wrap="square" lIns="54864" tIns="54864" rIns="54864" bIns="54864" anchor="ctr" anchorCtr="1" compatLnSpc="1">
              <a:noAutofit/>
            </a:bodyPr>
            <a:lstStyle/>
            <a:p>
              <a:pPr algn="ctr" defTabSz="914377">
                <a:lnSpc>
                  <a:spcPct val="90000"/>
                </a:lnSpc>
                <a:spcBef>
                  <a:spcPts val="675"/>
                </a:spcBef>
                <a:defRPr sz="1800" b="0" i="0" u="none" strike="noStrike" kern="0" cap="none" spc="0" baseline="0">
                  <a:solidFill>
                    <a:srgbClr val="000000"/>
                  </a:solidFill>
                  <a:uFillTx/>
                </a:defRPr>
              </a:pPr>
              <a:endParaRPr lang="it-IT" sz="1200" kern="0">
                <a:solidFill>
                  <a:srgbClr val="FFFFFF"/>
                </a:solidFill>
              </a:endParaRPr>
            </a:p>
          </p:txBody>
        </p:sp>
        <p:sp>
          <p:nvSpPr>
            <p:cNvPr id="14" name="Rectangle 29">
              <a:extLst>
                <a:ext uri="{FF2B5EF4-FFF2-40B4-BE49-F238E27FC236}">
                  <a16:creationId xmlns:a16="http://schemas.microsoft.com/office/drawing/2014/main" id="{1698BEFA-9DF4-4897-BE19-8DF1199879E8}"/>
                </a:ext>
              </a:extLst>
            </p:cNvPr>
            <p:cNvSpPr/>
            <p:nvPr/>
          </p:nvSpPr>
          <p:spPr>
            <a:xfrm flipH="1">
              <a:off x="1555440" y="2522911"/>
              <a:ext cx="3593159" cy="1142734"/>
            </a:xfrm>
            <a:prstGeom prst="rect">
              <a:avLst/>
            </a:prstGeom>
            <a:solidFill>
              <a:srgbClr val="3EB1C8"/>
            </a:solidFill>
            <a:ln cap="flat">
              <a:noFill/>
              <a:prstDash val="solid"/>
            </a:ln>
          </p:spPr>
          <p:txBody>
            <a:bodyPr vert="horz" wrap="square" lIns="54864" tIns="54864" rIns="54864" bIns="54864" anchor="ctr" anchorCtr="1" compatLnSpc="1">
              <a:noAutofit/>
            </a:bodyPr>
            <a:lstStyle/>
            <a:p>
              <a:pPr algn="ctr" defTabSz="914377">
                <a:lnSpc>
                  <a:spcPct val="90000"/>
                </a:lnSpc>
                <a:spcBef>
                  <a:spcPts val="675"/>
                </a:spcBef>
                <a:defRPr sz="1800" b="0" i="0" u="none" strike="noStrike" kern="0" cap="none" spc="0" baseline="0">
                  <a:solidFill>
                    <a:srgbClr val="000000"/>
                  </a:solidFill>
                  <a:uFillTx/>
                </a:defRPr>
              </a:pPr>
              <a:endParaRPr lang="it-IT" sz="1200" kern="0">
                <a:solidFill>
                  <a:srgbClr val="13294B"/>
                </a:solidFill>
              </a:endParaRPr>
            </a:p>
          </p:txBody>
        </p:sp>
        <p:sp>
          <p:nvSpPr>
            <p:cNvPr id="15" name="Title 1">
              <a:extLst>
                <a:ext uri="{FF2B5EF4-FFF2-40B4-BE49-F238E27FC236}">
                  <a16:creationId xmlns:a16="http://schemas.microsoft.com/office/drawing/2014/main" id="{5C4F1B83-634F-49B7-8DE6-FC0AC4B6653E}"/>
                </a:ext>
              </a:extLst>
            </p:cNvPr>
            <p:cNvSpPr txBox="1"/>
            <p:nvPr/>
          </p:nvSpPr>
          <p:spPr>
            <a:xfrm>
              <a:off x="5294184" y="2528989"/>
              <a:ext cx="4449314" cy="1142734"/>
            </a:xfrm>
            <a:prstGeom prst="rect">
              <a:avLst/>
            </a:prstGeom>
            <a:noFill/>
            <a:ln cap="flat">
              <a:noFill/>
            </a:ln>
          </p:spPr>
          <p:txBody>
            <a:bodyPr vert="horz" wrap="square" lIns="68580" tIns="34291" rIns="68580" bIns="34291" anchor="ctr" anchorCtr="0" compatLnSpc="1">
              <a:noAutofit/>
            </a:bodyPr>
            <a:lstStyle/>
            <a:p>
              <a:pPr algn="ctr" defTabSz="457189">
                <a:lnSpc>
                  <a:spcPct val="90000"/>
                </a:lnSpc>
                <a:spcBef>
                  <a:spcPts val="451"/>
                </a:spcBef>
                <a:defRPr sz="1800" b="0" i="0" u="none" strike="noStrike" kern="0" cap="none" spc="0" baseline="0">
                  <a:solidFill>
                    <a:srgbClr val="000000"/>
                  </a:solidFill>
                  <a:uFillTx/>
                </a:defRPr>
              </a:pPr>
              <a:r>
                <a:rPr lang="en-US" sz="1400" kern="0" dirty="0">
                  <a:solidFill>
                    <a:srgbClr val="4C4E4E"/>
                  </a:solidFill>
                </a:rPr>
                <a:t>Energy Efficiency Existing Ship Index (EEXI) </a:t>
              </a:r>
              <a:endParaRPr lang="it-IT" sz="1400" kern="0" dirty="0">
                <a:solidFill>
                  <a:srgbClr val="4C4E4E"/>
                </a:solidFill>
              </a:endParaRPr>
            </a:p>
          </p:txBody>
        </p:sp>
        <p:sp>
          <p:nvSpPr>
            <p:cNvPr id="16" name="Title 1">
              <a:extLst>
                <a:ext uri="{FF2B5EF4-FFF2-40B4-BE49-F238E27FC236}">
                  <a16:creationId xmlns:a16="http://schemas.microsoft.com/office/drawing/2014/main" id="{B5E92E06-8E31-4266-AEF8-01B5FD3F77E1}"/>
                </a:ext>
              </a:extLst>
            </p:cNvPr>
            <p:cNvSpPr txBox="1"/>
            <p:nvPr/>
          </p:nvSpPr>
          <p:spPr>
            <a:xfrm>
              <a:off x="1649692" y="2577212"/>
              <a:ext cx="3417265" cy="1034131"/>
            </a:xfrm>
            <a:prstGeom prst="rect">
              <a:avLst/>
            </a:prstGeom>
            <a:noFill/>
            <a:ln cap="flat">
              <a:noFill/>
            </a:ln>
          </p:spPr>
          <p:txBody>
            <a:bodyPr vert="horz" wrap="square" lIns="68580" tIns="34291" rIns="68580" bIns="34291" anchor="ctr" anchorCtr="0" compatLnSpc="1">
              <a:noAutofit/>
            </a:bodyPr>
            <a:lstStyle/>
            <a:p>
              <a:pPr algn="ctr" defTabSz="457189">
                <a:defRPr sz="1800" b="0" i="0" u="none" strike="noStrike" kern="0" cap="none" spc="0" baseline="0">
                  <a:solidFill>
                    <a:srgbClr val="000000"/>
                  </a:solidFill>
                  <a:uFillTx/>
                </a:defRPr>
              </a:pPr>
              <a:r>
                <a:rPr lang="en-US" sz="2000" b="1" kern="0" dirty="0" err="1">
                  <a:solidFill>
                    <a:schemeClr val="bg1"/>
                  </a:solidFill>
                </a:rPr>
                <a:t>Misure</a:t>
              </a:r>
              <a:r>
                <a:rPr lang="en-US" sz="2000" b="1" kern="0" dirty="0">
                  <a:solidFill>
                    <a:schemeClr val="bg1"/>
                  </a:solidFill>
                </a:rPr>
                <a:t> </a:t>
              </a:r>
              <a:r>
                <a:rPr lang="en-US" sz="2000" b="1" kern="0" dirty="0" err="1">
                  <a:solidFill>
                    <a:schemeClr val="bg1"/>
                  </a:solidFill>
                </a:rPr>
                <a:t>Tecniche</a:t>
              </a:r>
              <a:endParaRPr lang="en-US" sz="2000" b="1" kern="0" dirty="0">
                <a:solidFill>
                  <a:schemeClr val="bg1"/>
                </a:solidFill>
              </a:endParaRPr>
            </a:p>
          </p:txBody>
        </p:sp>
        <p:sp>
          <p:nvSpPr>
            <p:cNvPr id="17" name="Triangolo rettangolo 12">
              <a:extLst>
                <a:ext uri="{FF2B5EF4-FFF2-40B4-BE49-F238E27FC236}">
                  <a16:creationId xmlns:a16="http://schemas.microsoft.com/office/drawing/2014/main" id="{1EC4A826-E0A4-416A-BB03-A12F671B8EE6}"/>
                </a:ext>
              </a:extLst>
            </p:cNvPr>
            <p:cNvSpPr/>
            <p:nvPr/>
          </p:nvSpPr>
          <p:spPr>
            <a:xfrm rot="18909929" flipH="1">
              <a:off x="4943401" y="2858305"/>
              <a:ext cx="208080" cy="367131"/>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3EB1C8"/>
            </a:solidFill>
            <a:ln cap="flat">
              <a:noFill/>
              <a:prstDash val="solid"/>
            </a:ln>
          </p:spPr>
          <p:txBody>
            <a:bodyPr vert="horz" wrap="square" lIns="91440" tIns="45720" rIns="91440" bIns="45720" anchor="ctr" anchorCtr="1" compatLnSpc="1">
              <a:noAutofit/>
            </a:bodyPr>
            <a:lstStyle/>
            <a:p>
              <a:pPr algn="ctr" defTabSz="914377">
                <a:defRPr sz="1800" b="0" i="0" u="none" strike="noStrike" kern="0" cap="none" spc="0" baseline="0">
                  <a:solidFill>
                    <a:srgbClr val="000000"/>
                  </a:solidFill>
                  <a:uFillTx/>
                </a:defRPr>
              </a:pPr>
              <a:endParaRPr lang="it-IT" sz="1200" kern="0">
                <a:solidFill>
                  <a:srgbClr val="FFFFFF"/>
                </a:solidFill>
              </a:endParaRPr>
            </a:p>
          </p:txBody>
        </p:sp>
      </p:grpSp>
      <p:grpSp>
        <p:nvGrpSpPr>
          <p:cNvPr id="18" name="Group 11">
            <a:extLst>
              <a:ext uri="{FF2B5EF4-FFF2-40B4-BE49-F238E27FC236}">
                <a16:creationId xmlns:a16="http://schemas.microsoft.com/office/drawing/2014/main" id="{1329294B-7971-4767-9AE2-725E30782B2B}"/>
              </a:ext>
            </a:extLst>
          </p:cNvPr>
          <p:cNvGrpSpPr/>
          <p:nvPr/>
        </p:nvGrpSpPr>
        <p:grpSpPr>
          <a:xfrm>
            <a:off x="2245466" y="4019270"/>
            <a:ext cx="7584335" cy="1209956"/>
            <a:chOff x="1555439" y="4232757"/>
            <a:chExt cx="8605840" cy="1091720"/>
          </a:xfrm>
        </p:grpSpPr>
        <p:sp>
          <p:nvSpPr>
            <p:cNvPr id="19" name="Rectangle 18">
              <a:extLst>
                <a:ext uri="{FF2B5EF4-FFF2-40B4-BE49-F238E27FC236}">
                  <a16:creationId xmlns:a16="http://schemas.microsoft.com/office/drawing/2014/main" id="{411DC69D-4BF1-4C87-AF89-0062D547F035}"/>
                </a:ext>
              </a:extLst>
            </p:cNvPr>
            <p:cNvSpPr/>
            <p:nvPr/>
          </p:nvSpPr>
          <p:spPr>
            <a:xfrm>
              <a:off x="2651577" y="4232757"/>
              <a:ext cx="7509702" cy="1091720"/>
            </a:xfrm>
            <a:prstGeom prst="rect">
              <a:avLst/>
            </a:prstGeom>
            <a:solidFill>
              <a:srgbClr val="F2F2F2">
                <a:alpha val="90000"/>
              </a:srgbClr>
            </a:solidFill>
            <a:ln cap="flat">
              <a:noFill/>
              <a:prstDash val="solid"/>
            </a:ln>
          </p:spPr>
          <p:txBody>
            <a:bodyPr vert="horz" wrap="square" lIns="54864" tIns="54864" rIns="54864" bIns="54864" anchor="ctr" anchorCtr="1" compatLnSpc="1">
              <a:noAutofit/>
            </a:bodyPr>
            <a:lstStyle/>
            <a:p>
              <a:pPr algn="ctr" defTabSz="914377">
                <a:lnSpc>
                  <a:spcPct val="90000"/>
                </a:lnSpc>
                <a:spcBef>
                  <a:spcPts val="675"/>
                </a:spcBef>
                <a:defRPr sz="1800" b="0" i="0" u="none" strike="noStrike" kern="0" cap="none" spc="0" baseline="0">
                  <a:solidFill>
                    <a:srgbClr val="000000"/>
                  </a:solidFill>
                  <a:uFillTx/>
                </a:defRPr>
              </a:pPr>
              <a:endParaRPr lang="it-IT" sz="1200" kern="0">
                <a:solidFill>
                  <a:srgbClr val="FFFFFF"/>
                </a:solidFill>
              </a:endParaRPr>
            </a:p>
          </p:txBody>
        </p:sp>
        <p:sp>
          <p:nvSpPr>
            <p:cNvPr id="20" name="Rectangle 13">
              <a:extLst>
                <a:ext uri="{FF2B5EF4-FFF2-40B4-BE49-F238E27FC236}">
                  <a16:creationId xmlns:a16="http://schemas.microsoft.com/office/drawing/2014/main" id="{CCF270DC-6959-4310-A93E-5E01191AAD7D}"/>
                </a:ext>
              </a:extLst>
            </p:cNvPr>
            <p:cNvSpPr/>
            <p:nvPr/>
          </p:nvSpPr>
          <p:spPr>
            <a:xfrm flipH="1">
              <a:off x="1555439" y="4247433"/>
              <a:ext cx="3593158" cy="1062368"/>
            </a:xfrm>
            <a:prstGeom prst="rect">
              <a:avLst/>
            </a:prstGeom>
            <a:solidFill>
              <a:srgbClr val="3EB1C8"/>
            </a:solidFill>
            <a:ln cap="flat">
              <a:noFill/>
              <a:prstDash val="solid"/>
            </a:ln>
          </p:spPr>
          <p:txBody>
            <a:bodyPr vert="horz" wrap="square" lIns="54864" tIns="54864" rIns="54864" bIns="54864" anchor="ctr" anchorCtr="1" compatLnSpc="1">
              <a:noAutofit/>
            </a:bodyPr>
            <a:lstStyle/>
            <a:p>
              <a:pPr algn="ctr" defTabSz="914377">
                <a:lnSpc>
                  <a:spcPct val="90000"/>
                </a:lnSpc>
                <a:spcBef>
                  <a:spcPts val="675"/>
                </a:spcBef>
                <a:defRPr sz="1800" b="0" i="0" u="none" strike="noStrike" kern="0" cap="none" spc="0" baseline="0">
                  <a:solidFill>
                    <a:srgbClr val="000000"/>
                  </a:solidFill>
                  <a:uFillTx/>
                </a:defRPr>
              </a:pPr>
              <a:endParaRPr lang="it-IT" sz="1200" kern="0" dirty="0">
                <a:solidFill>
                  <a:srgbClr val="13294B"/>
                </a:solidFill>
              </a:endParaRPr>
            </a:p>
          </p:txBody>
        </p:sp>
        <p:sp>
          <p:nvSpPr>
            <p:cNvPr id="30" name="Title 1">
              <a:extLst>
                <a:ext uri="{FF2B5EF4-FFF2-40B4-BE49-F238E27FC236}">
                  <a16:creationId xmlns:a16="http://schemas.microsoft.com/office/drawing/2014/main" id="{9B5DFCD4-E00E-4789-87E1-D429DAB0E1A6}"/>
                </a:ext>
              </a:extLst>
            </p:cNvPr>
            <p:cNvSpPr txBox="1"/>
            <p:nvPr/>
          </p:nvSpPr>
          <p:spPr>
            <a:xfrm>
              <a:off x="5294185" y="4313217"/>
              <a:ext cx="4383796" cy="1011260"/>
            </a:xfrm>
            <a:prstGeom prst="rect">
              <a:avLst/>
            </a:prstGeom>
            <a:noFill/>
            <a:ln cap="flat">
              <a:noFill/>
            </a:ln>
          </p:spPr>
          <p:txBody>
            <a:bodyPr vert="horz" wrap="square" lIns="68580" tIns="34291" rIns="68580" bIns="34291" anchor="ctr" anchorCtr="0" compatLnSpc="1">
              <a:noAutofit/>
            </a:bodyPr>
            <a:lstStyle/>
            <a:p>
              <a:pPr lvl="0" algn="ctr">
                <a:lnSpc>
                  <a:spcPct val="90000"/>
                </a:lnSpc>
                <a:defRPr sz="1800" b="0" i="0" u="none" strike="noStrike" kern="0" cap="none" spc="0" baseline="0">
                  <a:solidFill>
                    <a:srgbClr val="000000"/>
                  </a:solidFill>
                  <a:uFillTx/>
                </a:defRPr>
              </a:pPr>
              <a:r>
                <a:rPr lang="en-US" sz="1400" kern="0" dirty="0">
                  <a:solidFill>
                    <a:srgbClr val="4C4E4E"/>
                  </a:solidFill>
                </a:rPr>
                <a:t>Carbon Intensity Indicator </a:t>
              </a:r>
            </a:p>
            <a:p>
              <a:pPr algn="ctr">
                <a:lnSpc>
                  <a:spcPct val="90000"/>
                </a:lnSpc>
                <a:defRPr sz="1800" b="0" i="0" u="none" strike="noStrike" kern="0" cap="none" spc="0" baseline="0">
                  <a:solidFill>
                    <a:srgbClr val="000000"/>
                  </a:solidFill>
                  <a:uFillTx/>
                </a:defRPr>
              </a:pPr>
              <a:r>
                <a:rPr lang="en-US" sz="1400" kern="0" dirty="0">
                  <a:solidFill>
                    <a:srgbClr val="4C4E4E"/>
                  </a:solidFill>
                </a:rPr>
                <a:t>(CII)</a:t>
              </a:r>
            </a:p>
            <a:p>
              <a:pPr algn="ctr">
                <a:lnSpc>
                  <a:spcPct val="90000"/>
                </a:lnSpc>
                <a:defRPr sz="1800" b="0" i="0" u="none" strike="noStrike" kern="0" cap="none" spc="0" baseline="0">
                  <a:solidFill>
                    <a:srgbClr val="000000"/>
                  </a:solidFill>
                  <a:uFillTx/>
                </a:defRPr>
              </a:pPr>
              <a:r>
                <a:rPr lang="en-US" sz="1400" kern="0" dirty="0">
                  <a:solidFill>
                    <a:srgbClr val="4C4E4E"/>
                  </a:solidFill>
                </a:rPr>
                <a:t>NEW Ship Energy Efficiency Management Plan (SEEMP)</a:t>
              </a:r>
              <a:endParaRPr lang="it-IT" sz="1400" kern="0" dirty="0">
                <a:solidFill>
                  <a:srgbClr val="4C4E4E"/>
                </a:solidFill>
              </a:endParaRPr>
            </a:p>
          </p:txBody>
        </p:sp>
        <p:sp>
          <p:nvSpPr>
            <p:cNvPr id="31" name="Title 1">
              <a:extLst>
                <a:ext uri="{FF2B5EF4-FFF2-40B4-BE49-F238E27FC236}">
                  <a16:creationId xmlns:a16="http://schemas.microsoft.com/office/drawing/2014/main" id="{8E57CF4B-CB14-4860-BDC9-C307872C93FD}"/>
                </a:ext>
              </a:extLst>
            </p:cNvPr>
            <p:cNvSpPr txBox="1"/>
            <p:nvPr/>
          </p:nvSpPr>
          <p:spPr>
            <a:xfrm>
              <a:off x="1612690" y="4253511"/>
              <a:ext cx="3681494" cy="961409"/>
            </a:xfrm>
            <a:prstGeom prst="rect">
              <a:avLst/>
            </a:prstGeom>
            <a:noFill/>
            <a:ln cap="flat">
              <a:noFill/>
            </a:ln>
          </p:spPr>
          <p:txBody>
            <a:bodyPr vert="horz" wrap="square" lIns="68580" tIns="34291" rIns="68580" bIns="34291" anchor="ctr" anchorCtr="0" compatLnSpc="1">
              <a:noAutofit/>
            </a:bodyPr>
            <a:lstStyle/>
            <a:p>
              <a:pPr algn="ctr" defTabSz="457189">
                <a:defRPr sz="1800" b="0" i="0" u="none" strike="noStrike" kern="0" cap="none" spc="0" baseline="0">
                  <a:solidFill>
                    <a:srgbClr val="000000"/>
                  </a:solidFill>
                  <a:uFillTx/>
                </a:defRPr>
              </a:pPr>
              <a:r>
                <a:rPr lang="en-US" sz="2000" b="1" kern="0" dirty="0" err="1">
                  <a:solidFill>
                    <a:srgbClr val="FFFFFF"/>
                  </a:solidFill>
                </a:rPr>
                <a:t>Misure</a:t>
              </a:r>
              <a:r>
                <a:rPr lang="en-US" sz="2000" b="1" kern="0" dirty="0">
                  <a:solidFill>
                    <a:srgbClr val="FFFFFF"/>
                  </a:solidFill>
                </a:rPr>
                <a:t> Operative</a:t>
              </a:r>
            </a:p>
          </p:txBody>
        </p:sp>
        <p:sp>
          <p:nvSpPr>
            <p:cNvPr id="32" name="Triangolo rettangolo 12">
              <a:extLst>
                <a:ext uri="{FF2B5EF4-FFF2-40B4-BE49-F238E27FC236}">
                  <a16:creationId xmlns:a16="http://schemas.microsoft.com/office/drawing/2014/main" id="{9A4A7A0A-B908-477E-BD99-1FCE3A8BE0B4}"/>
                </a:ext>
              </a:extLst>
            </p:cNvPr>
            <p:cNvSpPr/>
            <p:nvPr/>
          </p:nvSpPr>
          <p:spPr>
            <a:xfrm rot="18909929" flipH="1">
              <a:off x="4857662" y="4584130"/>
              <a:ext cx="338500" cy="308445"/>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3EB1C8"/>
            </a:solidFill>
            <a:ln cap="flat">
              <a:noFill/>
              <a:prstDash val="solid"/>
            </a:ln>
          </p:spPr>
          <p:txBody>
            <a:bodyPr vert="horz" wrap="square" lIns="91440" tIns="45720" rIns="91440" bIns="45720" anchor="ctr" anchorCtr="1" compatLnSpc="1">
              <a:noAutofit/>
            </a:bodyPr>
            <a:lstStyle/>
            <a:p>
              <a:pPr algn="ctr" defTabSz="914377">
                <a:defRPr sz="1800" b="0" i="0" u="none" strike="noStrike" kern="0" cap="none" spc="0" baseline="0">
                  <a:solidFill>
                    <a:srgbClr val="000000"/>
                  </a:solidFill>
                  <a:uFillTx/>
                </a:defRPr>
              </a:pPr>
              <a:endParaRPr lang="it-IT" sz="1200" kern="0" dirty="0">
                <a:solidFill>
                  <a:srgbClr val="FFFFFF"/>
                </a:solidFill>
              </a:endParaRPr>
            </a:p>
          </p:txBody>
        </p:sp>
      </p:grpSp>
      <p:sp>
        <p:nvSpPr>
          <p:cNvPr id="34" name="TextBox 33">
            <a:extLst>
              <a:ext uri="{FF2B5EF4-FFF2-40B4-BE49-F238E27FC236}">
                <a16:creationId xmlns:a16="http://schemas.microsoft.com/office/drawing/2014/main" id="{81418CDC-42DE-480B-B437-28E29FD03D16}"/>
              </a:ext>
            </a:extLst>
          </p:cNvPr>
          <p:cNvSpPr txBox="1"/>
          <p:nvPr/>
        </p:nvSpPr>
        <p:spPr>
          <a:xfrm>
            <a:off x="439869" y="3703844"/>
            <a:ext cx="1415776" cy="116955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GB" sz="1400" b="1" dirty="0">
                <a:solidFill>
                  <a:srgbClr val="4BACC6"/>
                </a:solidFill>
              </a:rPr>
              <a:t>Tutte le </a:t>
            </a:r>
            <a:r>
              <a:rPr lang="en-GB" sz="1400" b="1" dirty="0" err="1">
                <a:solidFill>
                  <a:srgbClr val="4BACC6"/>
                </a:solidFill>
              </a:rPr>
              <a:t>navi</a:t>
            </a:r>
            <a:endParaRPr lang="en-GB" sz="1400" b="1" dirty="0">
              <a:solidFill>
                <a:srgbClr val="4BACC6"/>
              </a:solidFill>
            </a:endParaRPr>
          </a:p>
          <a:p>
            <a:pPr algn="ctr"/>
            <a:r>
              <a:rPr lang="en-GB" sz="1400" b="1" dirty="0" err="1">
                <a:solidFill>
                  <a:srgbClr val="4BACC6"/>
                </a:solidFill>
              </a:rPr>
              <a:t>che</a:t>
            </a:r>
            <a:r>
              <a:rPr lang="en-GB" sz="1400" b="1" dirty="0">
                <a:solidFill>
                  <a:srgbClr val="4BACC6"/>
                </a:solidFill>
              </a:rPr>
              <a:t> </a:t>
            </a:r>
            <a:r>
              <a:rPr lang="en-GB" sz="1400" b="1" dirty="0" err="1">
                <a:solidFill>
                  <a:srgbClr val="4BACC6"/>
                </a:solidFill>
              </a:rPr>
              <a:t>ricadono</a:t>
            </a:r>
            <a:endParaRPr lang="en-GB" sz="1400" b="1" dirty="0">
              <a:solidFill>
                <a:srgbClr val="4BACC6"/>
              </a:solidFill>
            </a:endParaRPr>
          </a:p>
          <a:p>
            <a:pPr algn="ctr"/>
            <a:r>
              <a:rPr lang="en-GB" sz="1400" b="1" dirty="0" err="1">
                <a:solidFill>
                  <a:srgbClr val="4BACC6"/>
                </a:solidFill>
              </a:rPr>
              <a:t>nel</a:t>
            </a:r>
            <a:r>
              <a:rPr lang="en-GB" sz="1400" b="1" dirty="0">
                <a:solidFill>
                  <a:srgbClr val="4BACC6"/>
                </a:solidFill>
              </a:rPr>
              <a:t> campo </a:t>
            </a:r>
            <a:r>
              <a:rPr lang="en-GB" sz="1400" b="1" dirty="0" err="1">
                <a:solidFill>
                  <a:srgbClr val="4BACC6"/>
                </a:solidFill>
              </a:rPr>
              <a:t>d’applicabilità</a:t>
            </a:r>
            <a:r>
              <a:rPr lang="en-GB" sz="1400" b="1" dirty="0">
                <a:solidFill>
                  <a:srgbClr val="4BACC6"/>
                </a:solidFill>
              </a:rPr>
              <a:t> MARPOL VI</a:t>
            </a:r>
          </a:p>
        </p:txBody>
      </p:sp>
      <p:pic>
        <p:nvPicPr>
          <p:cNvPr id="35" name="Picture 34" descr="Icon&#10;&#10;Description automatically generated">
            <a:extLst>
              <a:ext uri="{FF2B5EF4-FFF2-40B4-BE49-F238E27FC236}">
                <a16:creationId xmlns:a16="http://schemas.microsoft.com/office/drawing/2014/main" id="{B4B18E0C-B7C8-419C-B87C-6CD38A03AA94}"/>
              </a:ext>
            </a:extLst>
          </p:cNvPr>
          <p:cNvPicPr>
            <a:picLocks noChangeAspect="1"/>
          </p:cNvPicPr>
          <p:nvPr/>
        </p:nvPicPr>
        <p:blipFill>
          <a:blip r:embed="rId2"/>
          <a:stretch>
            <a:fillRect/>
          </a:stretch>
        </p:blipFill>
        <p:spPr>
          <a:xfrm>
            <a:off x="913719" y="2806838"/>
            <a:ext cx="475233" cy="559720"/>
          </a:xfrm>
          <a:prstGeom prst="rect">
            <a:avLst/>
          </a:prstGeom>
        </p:spPr>
      </p:pic>
      <p:sp>
        <p:nvSpPr>
          <p:cNvPr id="36" name="Text Placeholder 7">
            <a:extLst>
              <a:ext uri="{FF2B5EF4-FFF2-40B4-BE49-F238E27FC236}">
                <a16:creationId xmlns:a16="http://schemas.microsoft.com/office/drawing/2014/main" id="{8F355F99-07D1-4D97-B63B-DF10AD209A92}"/>
              </a:ext>
            </a:extLst>
          </p:cNvPr>
          <p:cNvSpPr txBox="1">
            <a:spLocks/>
          </p:cNvSpPr>
          <p:nvPr/>
        </p:nvSpPr>
        <p:spPr>
          <a:xfrm>
            <a:off x="315766" y="3449037"/>
            <a:ext cx="1657932" cy="294032"/>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ts val="1020"/>
              </a:lnSpc>
              <a:spcAft>
                <a:spcPts val="0"/>
              </a:spcAft>
            </a:pPr>
            <a:r>
              <a:rPr lang="en-GB" sz="1333" b="1" dirty="0"/>
              <a:t>1 </a:t>
            </a:r>
            <a:r>
              <a:rPr lang="en-GB" sz="1333" b="1" dirty="0" err="1"/>
              <a:t>Gennaio</a:t>
            </a:r>
            <a:r>
              <a:rPr lang="en-GB" sz="1333" b="1" dirty="0"/>
              <a:t> 2023</a:t>
            </a:r>
          </a:p>
        </p:txBody>
      </p:sp>
      <p:pic>
        <p:nvPicPr>
          <p:cNvPr id="37" name="Picture 36" descr="Icon&#10;&#10;Description automatically generated">
            <a:extLst>
              <a:ext uri="{FF2B5EF4-FFF2-40B4-BE49-F238E27FC236}">
                <a16:creationId xmlns:a16="http://schemas.microsoft.com/office/drawing/2014/main" id="{DD6D363A-0F7F-464C-AF1B-0576AFEE591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0647460" y="3033056"/>
            <a:ext cx="575251" cy="552241"/>
          </a:xfrm>
          <a:prstGeom prst="rect">
            <a:avLst/>
          </a:prstGeom>
        </p:spPr>
      </p:pic>
      <p:sp>
        <p:nvSpPr>
          <p:cNvPr id="38" name="Text Placeholder 7">
            <a:extLst>
              <a:ext uri="{FF2B5EF4-FFF2-40B4-BE49-F238E27FC236}">
                <a16:creationId xmlns:a16="http://schemas.microsoft.com/office/drawing/2014/main" id="{444E131E-4378-4D47-A21A-979C4773D359}"/>
              </a:ext>
            </a:extLst>
          </p:cNvPr>
          <p:cNvSpPr txBox="1">
            <a:spLocks/>
          </p:cNvSpPr>
          <p:nvPr/>
        </p:nvSpPr>
        <p:spPr>
          <a:xfrm>
            <a:off x="10094199" y="3648084"/>
            <a:ext cx="1657932" cy="294032"/>
          </a:xfrm>
          <a:prstGeom prst="rect">
            <a:avLst/>
          </a:prstGeom>
        </p:spPr>
        <p:txBody>
          <a:bodyPr vert="horz" anchor="ctr"/>
          <a:lstStyle>
            <a:lvl1pPr marL="0" indent="0" algn="l" defTabSz="342900" rtl="0" eaLnBrk="1" latinLnBrk="0" hangingPunct="1">
              <a:lnSpc>
                <a:spcPts val="1865"/>
              </a:lnSpc>
              <a:spcBef>
                <a:spcPts val="0"/>
              </a:spcBef>
              <a:spcAft>
                <a:spcPts val="600"/>
              </a:spcAft>
              <a:buFont typeface="Arial"/>
              <a:buNone/>
              <a:defRPr lang="it-IT" sz="1600" kern="1200" dirty="0" smtClean="0">
                <a:solidFill>
                  <a:srgbClr val="13294B"/>
                </a:solidFill>
                <a:latin typeface="Arial" panose="020B0604020202020204" pitchFamily="34" charset="0"/>
                <a:ea typeface="+mn-ea"/>
                <a:cs typeface="Arial" panose="020B0604020202020204" pitchFamily="34" charset="0"/>
              </a:defRPr>
            </a:lvl1pPr>
            <a:lvl2pPr marL="273844" indent="-273844" algn="l" defTabSz="457200" rtl="0" eaLnBrk="1" latinLnBrk="0" hangingPunct="1">
              <a:lnSpc>
                <a:spcPts val="1365"/>
              </a:lnSpc>
              <a:spcBef>
                <a:spcPts val="0"/>
              </a:spcBef>
              <a:spcAft>
                <a:spcPts val="450"/>
              </a:spcAft>
              <a:buFont typeface="Wingdings" panose="05000000000000000000" pitchFamily="2" charset="2"/>
              <a:buChar char="§"/>
              <a:tabLst/>
              <a:defRPr lang="it-IT" sz="12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ts val="1020"/>
              </a:lnSpc>
              <a:spcAft>
                <a:spcPts val="0"/>
              </a:spcAft>
            </a:pPr>
            <a:r>
              <a:rPr lang="en-GB" sz="1333" b="1" dirty="0"/>
              <a:t> 2030</a:t>
            </a:r>
          </a:p>
        </p:txBody>
      </p:sp>
      <p:sp>
        <p:nvSpPr>
          <p:cNvPr id="39" name="TextBox 38">
            <a:extLst>
              <a:ext uri="{FF2B5EF4-FFF2-40B4-BE49-F238E27FC236}">
                <a16:creationId xmlns:a16="http://schemas.microsoft.com/office/drawing/2014/main" id="{CA0748A3-09B9-4A0A-9B97-BC4D5B33D6B6}"/>
              </a:ext>
            </a:extLst>
          </p:cNvPr>
          <p:cNvSpPr txBox="1"/>
          <p:nvPr/>
        </p:nvSpPr>
        <p:spPr>
          <a:xfrm>
            <a:off x="10036916" y="3788857"/>
            <a:ext cx="1772499" cy="73866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US" sz="1400" b="1" dirty="0">
                <a:solidFill>
                  <a:srgbClr val="4BACC6"/>
                </a:solidFill>
              </a:rPr>
              <a:t>40% </a:t>
            </a:r>
            <a:r>
              <a:rPr lang="en-US" sz="1400" b="1" dirty="0" err="1">
                <a:solidFill>
                  <a:srgbClr val="4BACC6"/>
                </a:solidFill>
              </a:rPr>
              <a:t>riduzione</a:t>
            </a:r>
            <a:r>
              <a:rPr lang="en-US" sz="1400" b="1" dirty="0">
                <a:solidFill>
                  <a:srgbClr val="4BACC6"/>
                </a:solidFill>
              </a:rPr>
              <a:t> </a:t>
            </a:r>
            <a:r>
              <a:rPr lang="en-US" sz="1400" b="1" dirty="0" err="1">
                <a:solidFill>
                  <a:srgbClr val="4BACC6"/>
                </a:solidFill>
              </a:rPr>
              <a:t>emissioni</a:t>
            </a:r>
            <a:r>
              <a:rPr lang="en-US" sz="1400" b="1" dirty="0">
                <a:solidFill>
                  <a:srgbClr val="4BACC6"/>
                </a:solidFill>
              </a:rPr>
              <a:t> </a:t>
            </a:r>
            <a:r>
              <a:rPr lang="en-US" sz="1400" b="1" dirty="0" err="1">
                <a:solidFill>
                  <a:srgbClr val="4BACC6"/>
                </a:solidFill>
              </a:rPr>
              <a:t>carbonio</a:t>
            </a:r>
            <a:endParaRPr lang="en-GB" sz="1400" b="1" dirty="0">
              <a:solidFill>
                <a:srgbClr val="4BACC6"/>
              </a:solidFill>
            </a:endParaRPr>
          </a:p>
        </p:txBody>
      </p:sp>
      <p:pic>
        <p:nvPicPr>
          <p:cNvPr id="2" name="Picture 1" descr="Naples Shipping Week">
            <a:extLst>
              <a:ext uri="{FF2B5EF4-FFF2-40B4-BE49-F238E27FC236}">
                <a16:creationId xmlns:a16="http://schemas.microsoft.com/office/drawing/2014/main" id="{BFE66EB5-4BA4-4DEB-269F-858C256B0C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203421-E3E4-C5CC-23ED-BA72ABE4698E}"/>
              </a:ext>
            </a:extLst>
          </p:cNvPr>
          <p:cNvSpPr txBox="1"/>
          <p:nvPr/>
        </p:nvSpPr>
        <p:spPr>
          <a:xfrm>
            <a:off x="1151335" y="5945964"/>
            <a:ext cx="9583838" cy="646331"/>
          </a:xfrm>
          <a:prstGeom prst="rect">
            <a:avLst/>
          </a:prstGeom>
          <a:solidFill>
            <a:schemeClr val="bg1">
              <a:lumMod val="95000"/>
            </a:schemeClr>
          </a:solidFill>
        </p:spPr>
        <p:txBody>
          <a:bodyPr wrap="square" rtlCol="0">
            <a:spAutoFit/>
          </a:bodyPr>
          <a:lstStyle/>
          <a:p>
            <a:r>
              <a:rPr lang="en-US" dirty="0">
                <a:solidFill>
                  <a:schemeClr val="tx1">
                    <a:lumMod val="65000"/>
                    <a:lumOff val="35000"/>
                  </a:schemeClr>
                </a:solidFill>
              </a:rPr>
              <a:t>La </a:t>
            </a:r>
            <a:r>
              <a:rPr lang="en-US" b="1" dirty="0">
                <a:solidFill>
                  <a:schemeClr val="tx1">
                    <a:lumMod val="65000"/>
                    <a:lumOff val="35000"/>
                  </a:schemeClr>
                </a:solidFill>
              </a:rPr>
              <a:t>IMO Resolution MEPC 78 </a:t>
            </a:r>
            <a:r>
              <a:rPr lang="en-US" dirty="0" err="1">
                <a:solidFill>
                  <a:schemeClr val="tx1">
                    <a:lumMod val="65000"/>
                    <a:lumOff val="35000"/>
                  </a:schemeClr>
                </a:solidFill>
              </a:rPr>
              <a:t>traccia</a:t>
            </a:r>
            <a:r>
              <a:rPr lang="en-US" dirty="0">
                <a:solidFill>
                  <a:schemeClr val="tx1">
                    <a:lumMod val="65000"/>
                    <a:lumOff val="35000"/>
                  </a:schemeClr>
                </a:solidFill>
              </a:rPr>
              <a:t> le line </a:t>
            </a:r>
            <a:r>
              <a:rPr lang="en-US" dirty="0" err="1">
                <a:solidFill>
                  <a:schemeClr val="tx1">
                    <a:lumMod val="65000"/>
                    <a:lumOff val="35000"/>
                  </a:schemeClr>
                </a:solidFill>
              </a:rPr>
              <a:t>guida</a:t>
            </a:r>
            <a:r>
              <a:rPr lang="en-US" dirty="0">
                <a:solidFill>
                  <a:schemeClr val="tx1">
                    <a:lumMod val="65000"/>
                    <a:lumOff val="35000"/>
                  </a:schemeClr>
                </a:solidFill>
              </a:rPr>
              <a:t> per le </a:t>
            </a:r>
            <a:r>
              <a:rPr lang="en-US" dirty="0" err="1">
                <a:solidFill>
                  <a:schemeClr val="tx1">
                    <a:lumMod val="65000"/>
                    <a:lumOff val="35000"/>
                  </a:schemeClr>
                </a:solidFill>
              </a:rPr>
              <a:t>Misure</a:t>
            </a:r>
            <a:r>
              <a:rPr lang="en-US" dirty="0">
                <a:solidFill>
                  <a:schemeClr val="tx1">
                    <a:lumMod val="65000"/>
                    <a:lumOff val="35000"/>
                  </a:schemeClr>
                </a:solidFill>
              </a:rPr>
              <a:t> </a:t>
            </a:r>
            <a:r>
              <a:rPr lang="en-US" dirty="0" err="1">
                <a:solidFill>
                  <a:schemeClr val="tx1">
                    <a:lumMod val="65000"/>
                    <a:lumOff val="35000"/>
                  </a:schemeClr>
                </a:solidFill>
              </a:rPr>
              <a:t>Tecniche</a:t>
            </a:r>
            <a:r>
              <a:rPr lang="en-US" dirty="0">
                <a:solidFill>
                  <a:schemeClr val="tx1">
                    <a:lumMod val="65000"/>
                    <a:lumOff val="35000"/>
                  </a:schemeClr>
                </a:solidFill>
              </a:rPr>
              <a:t> e Operative</a:t>
            </a:r>
          </a:p>
          <a:p>
            <a:r>
              <a:rPr lang="en-US" dirty="0" err="1">
                <a:solidFill>
                  <a:schemeClr val="tx1">
                    <a:lumMod val="65000"/>
                    <a:lumOff val="35000"/>
                  </a:schemeClr>
                </a:solidFill>
              </a:rPr>
              <a:t>Tali</a:t>
            </a:r>
            <a:r>
              <a:rPr lang="en-US" dirty="0">
                <a:solidFill>
                  <a:schemeClr val="tx1">
                    <a:lumMod val="65000"/>
                    <a:lumOff val="35000"/>
                  </a:schemeClr>
                </a:solidFill>
              </a:rPr>
              <a:t> </a:t>
            </a:r>
            <a:r>
              <a:rPr lang="en-US" dirty="0" err="1">
                <a:solidFill>
                  <a:schemeClr val="tx1">
                    <a:lumMod val="65000"/>
                    <a:lumOff val="35000"/>
                  </a:schemeClr>
                </a:solidFill>
              </a:rPr>
              <a:t>misure</a:t>
            </a:r>
            <a:r>
              <a:rPr lang="en-US" dirty="0">
                <a:solidFill>
                  <a:schemeClr val="tx1">
                    <a:lumMod val="65000"/>
                    <a:lumOff val="35000"/>
                  </a:schemeClr>
                </a:solidFill>
              </a:rPr>
              <a:t> </a:t>
            </a:r>
            <a:r>
              <a:rPr lang="en-US" dirty="0" err="1">
                <a:solidFill>
                  <a:schemeClr val="tx1">
                    <a:lumMod val="65000"/>
                    <a:lumOff val="35000"/>
                  </a:schemeClr>
                </a:solidFill>
              </a:rPr>
              <a:t>verranno</a:t>
            </a:r>
            <a:r>
              <a:rPr lang="en-US" dirty="0">
                <a:solidFill>
                  <a:schemeClr val="tx1">
                    <a:lumMod val="65000"/>
                    <a:lumOff val="35000"/>
                  </a:schemeClr>
                </a:solidFill>
              </a:rPr>
              <a:t> </a:t>
            </a:r>
            <a:r>
              <a:rPr lang="en-US" b="1" dirty="0" err="1">
                <a:solidFill>
                  <a:schemeClr val="tx1">
                    <a:lumMod val="65000"/>
                    <a:lumOff val="35000"/>
                  </a:schemeClr>
                </a:solidFill>
              </a:rPr>
              <a:t>rivisitate</a:t>
            </a:r>
            <a:r>
              <a:rPr lang="en-US" dirty="0">
                <a:solidFill>
                  <a:schemeClr val="tx1">
                    <a:lumMod val="65000"/>
                    <a:lumOff val="35000"/>
                  </a:schemeClr>
                </a:solidFill>
              </a:rPr>
              <a:t> poi </a:t>
            </a:r>
            <a:r>
              <a:rPr lang="en-US" dirty="0" err="1">
                <a:solidFill>
                  <a:schemeClr val="tx1">
                    <a:lumMod val="65000"/>
                    <a:lumOff val="35000"/>
                  </a:schemeClr>
                </a:solidFill>
              </a:rPr>
              <a:t>nel</a:t>
            </a:r>
            <a:r>
              <a:rPr lang="en-US" dirty="0">
                <a:solidFill>
                  <a:schemeClr val="tx1">
                    <a:lumMod val="65000"/>
                    <a:lumOff val="35000"/>
                  </a:schemeClr>
                </a:solidFill>
              </a:rPr>
              <a:t> </a:t>
            </a:r>
            <a:r>
              <a:rPr lang="en-US" b="1" dirty="0">
                <a:solidFill>
                  <a:schemeClr val="tx1">
                    <a:lumMod val="65000"/>
                    <a:lumOff val="35000"/>
                  </a:schemeClr>
                </a:solidFill>
              </a:rPr>
              <a:t>2026</a:t>
            </a:r>
            <a:endParaRPr lang="en-NL" b="1" dirty="0">
              <a:solidFill>
                <a:schemeClr val="tx1">
                  <a:lumMod val="65000"/>
                  <a:lumOff val="35000"/>
                </a:schemeClr>
              </a:solidFill>
            </a:endParaRPr>
          </a:p>
        </p:txBody>
      </p:sp>
    </p:spTree>
    <p:extLst>
      <p:ext uri="{BB962C8B-B14F-4D97-AF65-F5344CB8AC3E}">
        <p14:creationId xmlns:p14="http://schemas.microsoft.com/office/powerpoint/2010/main" val="381189107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8DB57-5A6F-4907-BDD6-BDEA37EA5007}"/>
              </a:ext>
            </a:extLst>
          </p:cNvPr>
          <p:cNvSpPr>
            <a:spLocks noGrp="1"/>
          </p:cNvSpPr>
          <p:nvPr>
            <p:ph type="body" sz="quarter" idx="11"/>
          </p:nvPr>
        </p:nvSpPr>
        <p:spPr/>
        <p:txBody>
          <a:bodyPr>
            <a:noAutofit/>
          </a:bodyPr>
          <a:lstStyle/>
          <a:p>
            <a:r>
              <a:rPr lang="en-US" sz="2900" dirty="0" err="1"/>
              <a:t>Impatto</a:t>
            </a:r>
            <a:r>
              <a:rPr lang="en-US" sz="2900" dirty="0"/>
              <a:t> </a:t>
            </a:r>
            <a:r>
              <a:rPr lang="en-US" sz="2900" dirty="0" err="1"/>
              <a:t>Normativo</a:t>
            </a:r>
            <a:r>
              <a:rPr lang="en-US" sz="2900" dirty="0"/>
              <a:t> sui </a:t>
            </a:r>
            <a:r>
              <a:rPr lang="en-US" sz="2900" dirty="0" err="1"/>
              <a:t>trasporti</a:t>
            </a:r>
            <a:r>
              <a:rPr lang="en-US" sz="2900" dirty="0"/>
              <a:t> </a:t>
            </a:r>
            <a:r>
              <a:rPr lang="en-US" sz="2900" dirty="0" err="1"/>
              <a:t>marittimi</a:t>
            </a:r>
            <a:endParaRPr lang="en-US" sz="2900" dirty="0"/>
          </a:p>
          <a:p>
            <a:pPr>
              <a:spcAft>
                <a:spcPts val="600"/>
              </a:spcAft>
            </a:pPr>
            <a:r>
              <a:rPr lang="en-US" sz="2900" dirty="0"/>
              <a:t>EEXI - CII - SEEMP III</a:t>
            </a:r>
          </a:p>
        </p:txBody>
      </p:sp>
      <p:graphicFrame>
        <p:nvGraphicFramePr>
          <p:cNvPr id="6" name="Diagram 5">
            <a:extLst>
              <a:ext uri="{FF2B5EF4-FFF2-40B4-BE49-F238E27FC236}">
                <a16:creationId xmlns:a16="http://schemas.microsoft.com/office/drawing/2014/main" id="{202E83CA-973B-0D48-4667-0AF4DF970257}"/>
              </a:ext>
            </a:extLst>
          </p:cNvPr>
          <p:cNvGraphicFramePr/>
          <p:nvPr>
            <p:extLst>
              <p:ext uri="{D42A27DB-BD31-4B8C-83A1-F6EECF244321}">
                <p14:modId xmlns:p14="http://schemas.microsoft.com/office/powerpoint/2010/main" val="1370671749"/>
              </p:ext>
            </p:extLst>
          </p:nvPr>
        </p:nvGraphicFramePr>
        <p:xfrm>
          <a:off x="-1203890" y="2893047"/>
          <a:ext cx="7231310" cy="2054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a 3">
            <a:extLst>
              <a:ext uri="{FF2B5EF4-FFF2-40B4-BE49-F238E27FC236}">
                <a16:creationId xmlns:a16="http://schemas.microsoft.com/office/drawing/2014/main" id="{E3D442A6-44FA-8399-ADC5-2D6A86031AC7}"/>
              </a:ext>
            </a:extLst>
          </p:cNvPr>
          <p:cNvGraphicFramePr/>
          <p:nvPr>
            <p:extLst>
              <p:ext uri="{D42A27DB-BD31-4B8C-83A1-F6EECF244321}">
                <p14:modId xmlns:p14="http://schemas.microsoft.com/office/powerpoint/2010/main" val="4108725987"/>
              </p:ext>
            </p:extLst>
          </p:nvPr>
        </p:nvGraphicFramePr>
        <p:xfrm>
          <a:off x="3561415" y="2847327"/>
          <a:ext cx="9904589" cy="21488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descr="Naples Shipping Week">
            <a:extLst>
              <a:ext uri="{FF2B5EF4-FFF2-40B4-BE49-F238E27FC236}">
                <a16:creationId xmlns:a16="http://schemas.microsoft.com/office/drawing/2014/main" id="{10934450-487A-1206-0B7B-924E103837C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55307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0736EF-7465-4887-9A11-5EE9DFF42D0E}"/>
              </a:ext>
            </a:extLst>
          </p:cNvPr>
          <p:cNvSpPr>
            <a:spLocks noGrp="1"/>
          </p:cNvSpPr>
          <p:nvPr>
            <p:ph type="body" sz="quarter" idx="11"/>
          </p:nvPr>
        </p:nvSpPr>
        <p:spPr/>
        <p:txBody>
          <a:bodyPr/>
          <a:lstStyle/>
          <a:p>
            <a:r>
              <a:rPr lang="en-US" sz="2900" dirty="0" err="1"/>
              <a:t>Impatto</a:t>
            </a:r>
            <a:r>
              <a:rPr lang="en-US" sz="2900" dirty="0"/>
              <a:t> </a:t>
            </a:r>
            <a:r>
              <a:rPr lang="en-US" sz="2900" dirty="0" err="1"/>
              <a:t>Normativo</a:t>
            </a:r>
            <a:r>
              <a:rPr lang="en-US" sz="2900" dirty="0"/>
              <a:t> sui </a:t>
            </a:r>
            <a:r>
              <a:rPr lang="en-US" sz="2900" dirty="0" err="1"/>
              <a:t>trasporti</a:t>
            </a:r>
            <a:r>
              <a:rPr lang="en-US" sz="2900" dirty="0"/>
              <a:t> </a:t>
            </a:r>
            <a:r>
              <a:rPr lang="en-US" sz="2900" dirty="0" err="1"/>
              <a:t>marittimi</a:t>
            </a:r>
            <a:endParaRPr lang="en-US" sz="2900" dirty="0"/>
          </a:p>
          <a:p>
            <a:r>
              <a:rPr lang="it-IT" sz="2900" dirty="0"/>
              <a:t>Influenza dell’EEXI sulle navi in esercizio</a:t>
            </a:r>
            <a:endParaRPr lang="en-US" sz="2900" dirty="0"/>
          </a:p>
        </p:txBody>
      </p:sp>
      <p:sp>
        <p:nvSpPr>
          <p:cNvPr id="11" name="Text Placeholder 10">
            <a:extLst>
              <a:ext uri="{FF2B5EF4-FFF2-40B4-BE49-F238E27FC236}">
                <a16:creationId xmlns:a16="http://schemas.microsoft.com/office/drawing/2014/main" id="{BF7BF40D-89F8-4122-9EFF-78A9F227D16C}"/>
              </a:ext>
            </a:extLst>
          </p:cNvPr>
          <p:cNvSpPr>
            <a:spLocks noGrp="1"/>
          </p:cNvSpPr>
          <p:nvPr>
            <p:ph type="body" sz="quarter" idx="12"/>
          </p:nvPr>
        </p:nvSpPr>
        <p:spPr>
          <a:xfrm>
            <a:off x="291505" y="1905214"/>
            <a:ext cx="11608990" cy="2801717"/>
          </a:xfrm>
        </p:spPr>
        <p:txBody>
          <a:bodyPr/>
          <a:lstStyle/>
          <a:p>
            <a:pPr marL="36000" lvl="1" indent="0">
              <a:buNone/>
            </a:pPr>
            <a:r>
              <a:rPr lang="it-IT" sz="1800" dirty="0">
                <a:solidFill>
                  <a:schemeClr val="tx1">
                    <a:lumMod val="65000"/>
                    <a:lumOff val="35000"/>
                  </a:schemeClr>
                </a:solidFill>
                <a:latin typeface="+mj-lt"/>
                <a:ea typeface="+mj-ea"/>
                <a:cs typeface="+mj-cs"/>
              </a:rPr>
              <a:t>L’indice </a:t>
            </a:r>
            <a:r>
              <a:rPr lang="it-IT" sz="1800" b="1" dirty="0">
                <a:solidFill>
                  <a:schemeClr val="accent5"/>
                </a:solidFill>
                <a:latin typeface="+mj-lt"/>
                <a:ea typeface="+mj-ea"/>
                <a:cs typeface="+mj-cs"/>
              </a:rPr>
              <a:t>EEXI - </a:t>
            </a:r>
            <a:r>
              <a:rPr lang="en-US" sz="1800" b="1" i="1" dirty="0">
                <a:solidFill>
                  <a:schemeClr val="accent5"/>
                </a:solidFill>
                <a:latin typeface="+mj-lt"/>
                <a:ea typeface="+mj-ea"/>
                <a:cs typeface="+mj-cs"/>
              </a:rPr>
              <a:t>Energy Efficiency Existing Vessel Index</a:t>
            </a:r>
            <a:r>
              <a:rPr lang="it-IT" sz="1800" b="1" i="1" dirty="0">
                <a:solidFill>
                  <a:schemeClr val="accent5"/>
                </a:solidFill>
                <a:latin typeface="+mj-lt"/>
                <a:ea typeface="+mj-ea"/>
                <a:cs typeface="+mj-cs"/>
              </a:rPr>
              <a:t> </a:t>
            </a:r>
            <a:r>
              <a:rPr lang="it-IT" sz="1800" dirty="0">
                <a:solidFill>
                  <a:schemeClr val="tx1">
                    <a:lumMod val="65000"/>
                    <a:lumOff val="35000"/>
                  </a:schemeClr>
                </a:solidFill>
                <a:latin typeface="+mj-lt"/>
                <a:ea typeface="+mj-ea"/>
                <a:cs typeface="+mj-cs"/>
              </a:rPr>
              <a:t>- andrà ad aggiungersi alle vigenti normative </a:t>
            </a:r>
          </a:p>
          <a:p>
            <a:pPr marL="36000" lvl="1" indent="0">
              <a:buNone/>
            </a:pPr>
            <a:r>
              <a:rPr lang="it-IT" sz="1800" b="1" dirty="0">
                <a:solidFill>
                  <a:schemeClr val="accent5"/>
                </a:solidFill>
                <a:latin typeface="+mj-lt"/>
                <a:ea typeface="+mj-ea"/>
                <a:cs typeface="+mj-cs"/>
              </a:rPr>
              <a:t>EEDI – </a:t>
            </a:r>
            <a:r>
              <a:rPr lang="it-IT" sz="1800" b="1" i="1" dirty="0">
                <a:solidFill>
                  <a:schemeClr val="accent5"/>
                </a:solidFill>
                <a:latin typeface="+mj-lt"/>
                <a:ea typeface="+mj-ea"/>
                <a:cs typeface="+mj-cs"/>
              </a:rPr>
              <a:t>Energy </a:t>
            </a:r>
            <a:r>
              <a:rPr lang="it-IT" sz="1800" b="1" i="1" dirty="0" err="1">
                <a:solidFill>
                  <a:schemeClr val="accent5"/>
                </a:solidFill>
                <a:latin typeface="+mj-lt"/>
                <a:ea typeface="+mj-ea"/>
                <a:cs typeface="+mj-cs"/>
              </a:rPr>
              <a:t>Efficiency</a:t>
            </a:r>
            <a:r>
              <a:rPr lang="it-IT" sz="1800" b="1" i="1" dirty="0">
                <a:solidFill>
                  <a:schemeClr val="accent5"/>
                </a:solidFill>
                <a:latin typeface="+mj-lt"/>
                <a:ea typeface="+mj-ea"/>
                <a:cs typeface="+mj-cs"/>
              </a:rPr>
              <a:t> Design Index</a:t>
            </a:r>
          </a:p>
          <a:p>
            <a:pPr marL="321750" lvl="1" indent="-285750">
              <a:buClr>
                <a:srgbClr val="4BACC6"/>
              </a:buClr>
            </a:pPr>
            <a:r>
              <a:rPr lang="it-IT" sz="1800" dirty="0">
                <a:solidFill>
                  <a:schemeClr val="tx1">
                    <a:lumMod val="65000"/>
                    <a:lumOff val="35000"/>
                  </a:schemeClr>
                </a:solidFill>
                <a:latin typeface="+mj-lt"/>
                <a:ea typeface="+mj-ea"/>
                <a:cs typeface="+mj-cs"/>
              </a:rPr>
              <a:t>Design delle navi</a:t>
            </a:r>
          </a:p>
          <a:p>
            <a:pPr marL="321750" lvl="1" indent="-285750">
              <a:buClr>
                <a:srgbClr val="4BACC6"/>
              </a:buClr>
            </a:pPr>
            <a:r>
              <a:rPr lang="it-IT" sz="1800" dirty="0">
                <a:solidFill>
                  <a:schemeClr val="tx1">
                    <a:lumMod val="65000"/>
                    <a:lumOff val="35000"/>
                  </a:schemeClr>
                </a:solidFill>
                <a:latin typeface="+mj-lt"/>
                <a:ea typeface="+mj-ea"/>
                <a:cs typeface="+mj-cs"/>
              </a:rPr>
              <a:t>Continua ottimizzazione tra forme di carena e potenze installate</a:t>
            </a:r>
          </a:p>
          <a:p>
            <a:pPr marL="36000" lvl="1" indent="0">
              <a:buNone/>
            </a:pPr>
            <a:endParaRPr lang="it-IT" sz="1800" dirty="0">
              <a:solidFill>
                <a:schemeClr val="tx1">
                  <a:lumMod val="65000"/>
                  <a:lumOff val="35000"/>
                </a:schemeClr>
              </a:solidFill>
              <a:latin typeface="+mj-lt"/>
              <a:ea typeface="+mj-ea"/>
              <a:cs typeface="+mj-cs"/>
            </a:endParaRPr>
          </a:p>
          <a:p>
            <a:pPr marL="36000" lvl="1" indent="0">
              <a:buNone/>
            </a:pPr>
            <a:r>
              <a:rPr lang="it-IT" sz="1800" dirty="0">
                <a:solidFill>
                  <a:schemeClr val="tx1">
                    <a:lumMod val="65000"/>
                    <a:lumOff val="35000"/>
                  </a:schemeClr>
                </a:solidFill>
                <a:latin typeface="+mj-lt"/>
                <a:ea typeface="+mj-ea"/>
                <a:cs typeface="+mj-cs"/>
              </a:rPr>
              <a:t>L’introduzione di tale indice vede dei </a:t>
            </a:r>
            <a:r>
              <a:rPr lang="it-IT" sz="1800" b="1" dirty="0">
                <a:solidFill>
                  <a:schemeClr val="accent5"/>
                </a:solidFill>
                <a:latin typeface="+mj-lt"/>
                <a:ea typeface="+mj-ea"/>
                <a:cs typeface="+mj-cs"/>
              </a:rPr>
              <a:t>cambiamenti</a:t>
            </a:r>
            <a:r>
              <a:rPr lang="it-IT" sz="1800" dirty="0">
                <a:solidFill>
                  <a:schemeClr val="accent5"/>
                </a:solidFill>
                <a:latin typeface="+mj-lt"/>
                <a:ea typeface="+mj-ea"/>
                <a:cs typeface="+mj-cs"/>
              </a:rPr>
              <a:t> </a:t>
            </a:r>
            <a:r>
              <a:rPr lang="it-IT" sz="1800" dirty="0">
                <a:solidFill>
                  <a:schemeClr val="tx1">
                    <a:lumMod val="65000"/>
                    <a:lumOff val="35000"/>
                  </a:schemeClr>
                </a:solidFill>
                <a:latin typeface="+mj-lt"/>
                <a:ea typeface="+mj-ea"/>
                <a:cs typeface="+mj-cs"/>
              </a:rPr>
              <a:t>in questi parametri progettuali:</a:t>
            </a:r>
          </a:p>
          <a:p>
            <a:pPr marL="321750" lvl="1" indent="-285750">
              <a:buClr>
                <a:srgbClr val="4BACC6"/>
              </a:buClr>
            </a:pPr>
            <a:r>
              <a:rPr lang="it-IT" sz="1800" dirty="0">
                <a:solidFill>
                  <a:schemeClr val="tx1">
                    <a:lumMod val="65000"/>
                    <a:lumOff val="35000"/>
                  </a:schemeClr>
                </a:solidFill>
                <a:latin typeface="+mj-lt"/>
                <a:ea typeface="+mj-ea"/>
                <a:cs typeface="+mj-cs"/>
              </a:rPr>
              <a:t>Velocità della nave</a:t>
            </a:r>
          </a:p>
          <a:p>
            <a:pPr marL="321750" lvl="1" indent="-285750">
              <a:buClr>
                <a:srgbClr val="4BACC6"/>
              </a:buClr>
            </a:pPr>
            <a:r>
              <a:rPr lang="it-IT" sz="1800" dirty="0">
                <a:solidFill>
                  <a:schemeClr val="tx1">
                    <a:lumMod val="65000"/>
                    <a:lumOff val="35000"/>
                  </a:schemeClr>
                </a:solidFill>
                <a:latin typeface="+mj-lt"/>
                <a:ea typeface="+mj-ea"/>
                <a:cs typeface="+mj-cs"/>
              </a:rPr>
              <a:t>Potenza installata a bordo</a:t>
            </a:r>
          </a:p>
          <a:p>
            <a:pPr marL="321750" lvl="1" indent="-285750">
              <a:buClr>
                <a:srgbClr val="4BACC6"/>
              </a:buClr>
            </a:pPr>
            <a:r>
              <a:rPr lang="it-IT" sz="1800" dirty="0">
                <a:solidFill>
                  <a:schemeClr val="tx1">
                    <a:lumMod val="65000"/>
                    <a:lumOff val="35000"/>
                  </a:schemeClr>
                </a:solidFill>
                <a:latin typeface="+mj-lt"/>
                <a:ea typeface="+mj-ea"/>
                <a:cs typeface="+mj-cs"/>
              </a:rPr>
              <a:t>Portata Lorda (DWT)</a:t>
            </a:r>
          </a:p>
          <a:p>
            <a:pPr marL="36000" lvl="1" indent="0">
              <a:buNone/>
            </a:pPr>
            <a:endParaRPr lang="it-IT" sz="1800" dirty="0">
              <a:solidFill>
                <a:schemeClr val="tx1">
                  <a:lumMod val="65000"/>
                  <a:lumOff val="35000"/>
                </a:schemeClr>
              </a:solidFill>
              <a:latin typeface="+mj-lt"/>
              <a:ea typeface="+mj-ea"/>
              <a:cs typeface="+mj-cs"/>
            </a:endParaRPr>
          </a:p>
          <a:p>
            <a:pPr marL="36000" lvl="1" indent="0">
              <a:buNone/>
            </a:pPr>
            <a:r>
              <a:rPr lang="it-IT" sz="1800" dirty="0">
                <a:solidFill>
                  <a:schemeClr val="tx1">
                    <a:lumMod val="65000"/>
                    <a:lumOff val="35000"/>
                  </a:schemeClr>
                </a:solidFill>
                <a:latin typeface="+mj-lt"/>
                <a:ea typeface="+mj-ea"/>
                <a:cs typeface="+mj-cs"/>
              </a:rPr>
              <a:t>A seguito dell’introduzione di questo indice stiamo assistendo ad un </a:t>
            </a:r>
            <a:r>
              <a:rPr lang="it-IT" sz="1800" b="1" dirty="0">
                <a:solidFill>
                  <a:schemeClr val="accent5"/>
                </a:solidFill>
                <a:latin typeface="+mj-lt"/>
                <a:ea typeface="+mj-ea"/>
                <a:cs typeface="+mj-cs"/>
              </a:rPr>
              <a:t>progressivo rallentamento della flotta mondiale</a:t>
            </a:r>
            <a:r>
              <a:rPr lang="it-IT" sz="1800" b="1" dirty="0">
                <a:solidFill>
                  <a:schemeClr val="tx1">
                    <a:lumMod val="65000"/>
                    <a:lumOff val="35000"/>
                  </a:schemeClr>
                </a:solidFill>
                <a:latin typeface="+mj-lt"/>
                <a:ea typeface="+mj-ea"/>
                <a:cs typeface="+mj-cs"/>
              </a:rPr>
              <a:t> </a:t>
            </a:r>
            <a:r>
              <a:rPr lang="it-IT" sz="1800" dirty="0">
                <a:solidFill>
                  <a:schemeClr val="tx1">
                    <a:lumMod val="65000"/>
                    <a:lumOff val="35000"/>
                  </a:schemeClr>
                </a:solidFill>
                <a:latin typeface="+mj-lt"/>
                <a:ea typeface="+mj-ea"/>
                <a:cs typeface="+mj-cs"/>
              </a:rPr>
              <a:t>per ottemperare alla normativa IMO e quindi limitare le emissioni nocive.</a:t>
            </a:r>
          </a:p>
        </p:txBody>
      </p:sp>
      <p:pic>
        <p:nvPicPr>
          <p:cNvPr id="4" name="Picture 2" descr="Outputs – SCIPPER">
            <a:extLst>
              <a:ext uri="{FF2B5EF4-FFF2-40B4-BE49-F238E27FC236}">
                <a16:creationId xmlns:a16="http://schemas.microsoft.com/office/drawing/2014/main" id="{A5B175F9-59BA-57B7-FACD-DF3CDD456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978" y="1750354"/>
            <a:ext cx="3033517" cy="2737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aples Shipping Week">
            <a:extLst>
              <a:ext uri="{FF2B5EF4-FFF2-40B4-BE49-F238E27FC236}">
                <a16:creationId xmlns:a16="http://schemas.microsoft.com/office/drawing/2014/main" id="{8A7AAF9F-72BF-02FB-3D8A-2F0D5AE78C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IMCO has joined Japan to regulate carbon intensity of existing ships">
            <a:extLst>
              <a:ext uri="{FF2B5EF4-FFF2-40B4-BE49-F238E27FC236}">
                <a16:creationId xmlns:a16="http://schemas.microsoft.com/office/drawing/2014/main" id="{9B905F00-3EF3-155B-92B1-CD05FDA12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3" y="5534418"/>
            <a:ext cx="11420929" cy="11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96392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0736EF-7465-4887-9A11-5EE9DFF42D0E}"/>
              </a:ext>
            </a:extLst>
          </p:cNvPr>
          <p:cNvSpPr>
            <a:spLocks noGrp="1"/>
          </p:cNvSpPr>
          <p:nvPr>
            <p:ph type="body" sz="quarter" idx="11"/>
          </p:nvPr>
        </p:nvSpPr>
        <p:spPr/>
        <p:txBody>
          <a:bodyPr/>
          <a:lstStyle/>
          <a:p>
            <a:r>
              <a:rPr lang="en-US" sz="2900" dirty="0" err="1"/>
              <a:t>Impatto</a:t>
            </a:r>
            <a:r>
              <a:rPr lang="en-US" sz="2900" dirty="0"/>
              <a:t> </a:t>
            </a:r>
            <a:r>
              <a:rPr lang="en-US" sz="2900" dirty="0" err="1"/>
              <a:t>Normativo</a:t>
            </a:r>
            <a:r>
              <a:rPr lang="en-US" sz="2900" dirty="0"/>
              <a:t> sui </a:t>
            </a:r>
            <a:r>
              <a:rPr lang="en-US" sz="2900" dirty="0" err="1"/>
              <a:t>trasporti</a:t>
            </a:r>
            <a:r>
              <a:rPr lang="en-US" sz="2900" dirty="0"/>
              <a:t> </a:t>
            </a:r>
            <a:r>
              <a:rPr lang="en-US" sz="2900" dirty="0" err="1"/>
              <a:t>marittimi</a:t>
            </a:r>
            <a:endParaRPr lang="en-US" sz="2900" dirty="0"/>
          </a:p>
          <a:p>
            <a:r>
              <a:rPr lang="en-US" sz="2900" dirty="0"/>
              <a:t>Influenza del CII </a:t>
            </a:r>
            <a:r>
              <a:rPr lang="en-US" sz="2900" dirty="0" err="1"/>
              <a:t>sulle</a:t>
            </a:r>
            <a:r>
              <a:rPr lang="en-US" sz="2900" dirty="0"/>
              <a:t> </a:t>
            </a:r>
            <a:r>
              <a:rPr lang="en-US" sz="2900" dirty="0" err="1"/>
              <a:t>navi</a:t>
            </a:r>
            <a:r>
              <a:rPr lang="en-US" sz="2900" dirty="0"/>
              <a:t> in </a:t>
            </a:r>
            <a:r>
              <a:rPr lang="en-US" sz="2900" dirty="0" err="1"/>
              <a:t>esercizio</a:t>
            </a:r>
            <a:endParaRPr lang="en-US" sz="2900" dirty="0"/>
          </a:p>
        </p:txBody>
      </p:sp>
      <p:sp>
        <p:nvSpPr>
          <p:cNvPr id="6" name="Text Placeholder 10">
            <a:extLst>
              <a:ext uri="{FF2B5EF4-FFF2-40B4-BE49-F238E27FC236}">
                <a16:creationId xmlns:a16="http://schemas.microsoft.com/office/drawing/2014/main" id="{956FC0B4-1DB7-D626-F30A-CAAAB90BCB08}"/>
              </a:ext>
            </a:extLst>
          </p:cNvPr>
          <p:cNvSpPr txBox="1">
            <a:spLocks/>
          </p:cNvSpPr>
          <p:nvPr/>
        </p:nvSpPr>
        <p:spPr>
          <a:xfrm>
            <a:off x="287338" y="1601262"/>
            <a:ext cx="11817576" cy="4883036"/>
          </a:xfrm>
          <a:prstGeom prst="rect">
            <a:avLst/>
          </a:prstGeom>
        </p:spPr>
        <p:txBody>
          <a:bodyPr vert="horz" anchor="ctr"/>
          <a:lstStyle>
            <a:lvl1pPr marL="0" indent="0" algn="l" defTabSz="609585" rtl="0" eaLnBrk="1" latinLnBrk="0" hangingPunct="1">
              <a:lnSpc>
                <a:spcPct val="150000"/>
              </a:lnSpc>
              <a:spcBef>
                <a:spcPct val="20000"/>
              </a:spcBef>
              <a:buFont typeface="Arial"/>
              <a:buNone/>
              <a:defRPr lang="it-IT" sz="2400" kern="1200" dirty="0" smtClean="0">
                <a:solidFill>
                  <a:srgbClr val="4C4E4E"/>
                </a:solidFill>
                <a:latin typeface="+mn-lt"/>
                <a:ea typeface="+mn-ea"/>
                <a:cs typeface="+mn-cs"/>
              </a:defRPr>
            </a:lvl1pPr>
            <a:lvl2pPr marL="990575" indent="-380990" algn="l" defTabSz="609585" rtl="0" eaLnBrk="1" latinLnBrk="0" hangingPunct="1">
              <a:spcBef>
                <a:spcPct val="20000"/>
              </a:spcBef>
              <a:buFont typeface="Wingdings" panose="05000000000000000000" pitchFamily="2" charset="2"/>
              <a:buChar char="§"/>
              <a:defRPr lang="it-IT" sz="2400" kern="1200" dirty="0" smtClean="0">
                <a:solidFill>
                  <a:srgbClr val="3EB1C8"/>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6000" lvl="1" indent="0">
              <a:buFont typeface="Wingdings" panose="05000000000000000000" pitchFamily="2" charset="2"/>
              <a:buNone/>
            </a:pPr>
            <a:r>
              <a:rPr lang="it-IT" sz="2000" dirty="0">
                <a:solidFill>
                  <a:schemeClr val="tx1">
                    <a:lumMod val="65000"/>
                    <a:lumOff val="35000"/>
                  </a:schemeClr>
                </a:solidFill>
                <a:latin typeface="+mj-lt"/>
                <a:ea typeface="+mj-ea"/>
                <a:cs typeface="+mj-cs"/>
              </a:rPr>
              <a:t>Il </a:t>
            </a:r>
            <a:r>
              <a:rPr lang="it-IT" sz="2000" b="1" dirty="0">
                <a:solidFill>
                  <a:srgbClr val="4BACC6"/>
                </a:solidFill>
                <a:latin typeface="+mj-lt"/>
                <a:ea typeface="+mj-ea"/>
                <a:cs typeface="+mj-cs"/>
              </a:rPr>
              <a:t>CII – </a:t>
            </a:r>
            <a:r>
              <a:rPr lang="it-IT" sz="2000" b="1" i="1" dirty="0">
                <a:solidFill>
                  <a:srgbClr val="4BACC6"/>
                </a:solidFill>
                <a:latin typeface="+mj-lt"/>
                <a:ea typeface="+mj-ea"/>
                <a:cs typeface="+mj-cs"/>
              </a:rPr>
              <a:t>Carbon </a:t>
            </a:r>
            <a:r>
              <a:rPr lang="it-IT" sz="2000" b="1" i="1" dirty="0" err="1">
                <a:solidFill>
                  <a:srgbClr val="4BACC6"/>
                </a:solidFill>
                <a:latin typeface="+mj-lt"/>
                <a:ea typeface="+mj-ea"/>
                <a:cs typeface="+mj-cs"/>
              </a:rPr>
              <a:t>Intensity</a:t>
            </a:r>
            <a:r>
              <a:rPr lang="it-IT" sz="2000" b="1" i="1" dirty="0">
                <a:solidFill>
                  <a:srgbClr val="4BACC6"/>
                </a:solidFill>
                <a:latin typeface="+mj-lt"/>
                <a:ea typeface="+mj-ea"/>
                <a:cs typeface="+mj-cs"/>
              </a:rPr>
              <a:t> </a:t>
            </a:r>
            <a:r>
              <a:rPr lang="it-IT" sz="2000" b="1" i="1" dirty="0" err="1">
                <a:solidFill>
                  <a:srgbClr val="4BACC6"/>
                </a:solidFill>
                <a:latin typeface="+mj-lt"/>
                <a:ea typeface="+mj-ea"/>
                <a:cs typeface="+mj-cs"/>
              </a:rPr>
              <a:t>Indicator</a:t>
            </a:r>
            <a:r>
              <a:rPr lang="it-IT" sz="2000" i="1" dirty="0">
                <a:solidFill>
                  <a:schemeClr val="tx1">
                    <a:lumMod val="65000"/>
                    <a:lumOff val="35000"/>
                  </a:schemeClr>
                </a:solidFill>
                <a:latin typeface="+mj-lt"/>
                <a:ea typeface="+mj-ea"/>
                <a:cs typeface="+mj-cs"/>
              </a:rPr>
              <a:t> </a:t>
            </a:r>
            <a:r>
              <a:rPr lang="it-IT" sz="2000" dirty="0">
                <a:solidFill>
                  <a:schemeClr val="tx1">
                    <a:lumMod val="65000"/>
                    <a:lumOff val="35000"/>
                  </a:schemeClr>
                </a:solidFill>
                <a:latin typeface="+mj-lt"/>
                <a:ea typeface="+mj-ea"/>
                <a:cs typeface="+mj-cs"/>
              </a:rPr>
              <a:t>è un indice operativo, indipendente dall’età della nave o, a differenza dell’EEXI, dalle potenze installate a bordo.</a:t>
            </a:r>
          </a:p>
          <a:p>
            <a:pPr marL="36000" lvl="1" indent="0">
              <a:buFont typeface="Wingdings" panose="05000000000000000000" pitchFamily="2" charset="2"/>
              <a:buNone/>
            </a:pPr>
            <a:endParaRPr lang="it-IT" sz="2000" dirty="0">
              <a:solidFill>
                <a:schemeClr val="tx1">
                  <a:lumMod val="65000"/>
                  <a:lumOff val="35000"/>
                </a:schemeClr>
              </a:solidFill>
              <a:latin typeface="+mj-lt"/>
              <a:ea typeface="+mj-ea"/>
              <a:cs typeface="+mj-cs"/>
            </a:endParaRPr>
          </a:p>
          <a:p>
            <a:pPr marL="36000" lvl="1" indent="0">
              <a:buFont typeface="Wingdings" panose="05000000000000000000" pitchFamily="2" charset="2"/>
              <a:buNone/>
            </a:pPr>
            <a:r>
              <a:rPr lang="it-IT" sz="2000" dirty="0">
                <a:solidFill>
                  <a:schemeClr val="tx1">
                    <a:lumMod val="65000"/>
                    <a:lumOff val="35000"/>
                  </a:schemeClr>
                </a:solidFill>
                <a:latin typeface="+mj-lt"/>
                <a:ea typeface="+mj-ea"/>
                <a:cs typeface="+mj-cs"/>
              </a:rPr>
              <a:t>I fattori in gioco sono:</a:t>
            </a:r>
          </a:p>
          <a:p>
            <a:pPr marL="321750" lvl="1" indent="-285750">
              <a:buClr>
                <a:srgbClr val="4BACC6"/>
              </a:buClr>
            </a:pPr>
            <a:r>
              <a:rPr lang="it-IT" sz="2000" dirty="0">
                <a:solidFill>
                  <a:schemeClr val="tx1">
                    <a:lumMod val="65000"/>
                    <a:lumOff val="35000"/>
                  </a:schemeClr>
                </a:solidFill>
                <a:latin typeface="+mj-lt"/>
                <a:ea typeface="+mj-ea"/>
                <a:cs typeface="+mj-cs"/>
              </a:rPr>
              <a:t>Miglia percorse</a:t>
            </a:r>
          </a:p>
          <a:p>
            <a:pPr marL="321750" lvl="1" indent="-285750">
              <a:buClr>
                <a:srgbClr val="4BACC6"/>
              </a:buClr>
            </a:pPr>
            <a:r>
              <a:rPr lang="it-IT" sz="2000" dirty="0" err="1">
                <a:solidFill>
                  <a:schemeClr val="tx1">
                    <a:lumMod val="65000"/>
                    <a:lumOff val="35000"/>
                  </a:schemeClr>
                </a:solidFill>
                <a:latin typeface="+mj-lt"/>
                <a:ea typeface="+mj-ea"/>
                <a:cs typeface="+mj-cs"/>
              </a:rPr>
              <a:t>Quantitá</a:t>
            </a:r>
            <a:r>
              <a:rPr lang="it-IT" sz="2000" dirty="0">
                <a:solidFill>
                  <a:schemeClr val="tx1">
                    <a:lumMod val="65000"/>
                    <a:lumOff val="35000"/>
                  </a:schemeClr>
                </a:solidFill>
                <a:latin typeface="+mj-lt"/>
                <a:ea typeface="+mj-ea"/>
                <a:cs typeface="+mj-cs"/>
              </a:rPr>
              <a:t> di combustibile consumato</a:t>
            </a:r>
          </a:p>
          <a:p>
            <a:pPr marL="36000" lvl="1" indent="0">
              <a:buNone/>
            </a:pPr>
            <a:endParaRPr lang="it-IT" sz="2000" dirty="0">
              <a:solidFill>
                <a:schemeClr val="tx1">
                  <a:lumMod val="65000"/>
                  <a:lumOff val="35000"/>
                </a:schemeClr>
              </a:solidFill>
              <a:latin typeface="+mj-lt"/>
              <a:ea typeface="+mj-ea"/>
              <a:cs typeface="+mj-cs"/>
            </a:endParaRPr>
          </a:p>
          <a:p>
            <a:pPr marL="36000" lvl="1" indent="0">
              <a:buNone/>
            </a:pPr>
            <a:r>
              <a:rPr lang="it-IT" sz="2000" dirty="0">
                <a:solidFill>
                  <a:schemeClr val="tx1">
                    <a:lumMod val="65000"/>
                    <a:lumOff val="35000"/>
                  </a:schemeClr>
                </a:solidFill>
                <a:latin typeface="+mj-lt"/>
                <a:ea typeface="+mj-ea"/>
                <a:cs typeface="+mj-cs"/>
              </a:rPr>
              <a:t>Tale indice andrà calcolato per ogni singola nave di anno in anno portando ad uno studio della strategia più appropriata per adempire alla norma, tenendo conto dei contratti di nolo, attuali e futuri.</a:t>
            </a:r>
          </a:p>
        </p:txBody>
      </p:sp>
      <p:pic>
        <p:nvPicPr>
          <p:cNvPr id="4" name="Picture 3" descr="Naples Shipping Week">
            <a:extLst>
              <a:ext uri="{FF2B5EF4-FFF2-40B4-BE49-F238E27FC236}">
                <a16:creationId xmlns:a16="http://schemas.microsoft.com/office/drawing/2014/main" id="{704F6AFA-4CF5-69E7-4EF0-C2D623C476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6710C7-CCA8-8A34-29DC-4122687951BC}"/>
                  </a:ext>
                </a:extLst>
              </p:cNvPr>
              <p:cNvSpPr txBox="1"/>
              <p:nvPr/>
            </p:nvSpPr>
            <p:spPr>
              <a:xfrm>
                <a:off x="6738258" y="3200402"/>
                <a:ext cx="4572983" cy="569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𝐶𝑎𝑠𝑜</m:t>
                      </m:r>
                      <m:r>
                        <a:rPr lang="en-US" b="0" i="1" smtClean="0">
                          <a:latin typeface="Cambria Math" panose="02040503050406030204" pitchFamily="18" charset="0"/>
                        </a:rPr>
                        <m:t> 1: </m:t>
                      </m:r>
                      <m:r>
                        <a:rPr lang="en-US" b="0" i="1" smtClean="0">
                          <a:latin typeface="Cambria Math" panose="02040503050406030204" pitchFamily="18" charset="0"/>
                        </a:rPr>
                        <m:t>𝐶𝐼𝐼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𝐶𝑂</m:t>
                              </m:r>
                            </m:e>
                            <m:sub>
                              <m:r>
                                <a:rPr lang="en-US" b="0" i="1" smtClean="0">
                                  <a:latin typeface="Cambria Math" panose="02040503050406030204" pitchFamily="18" charset="0"/>
                                </a:rPr>
                                <m:t>2</m:t>
                              </m:r>
                            </m:sub>
                          </m:sSub>
                          <m:r>
                            <a:rPr lang="en-US" b="0" i="1" smtClean="0">
                              <a:latin typeface="Cambria Math" panose="02040503050406030204" pitchFamily="18" charset="0"/>
                            </a:rPr>
                            <m:t> </m:t>
                          </m:r>
                          <m:r>
                            <a:rPr lang="en-US" b="0" i="1" smtClean="0">
                              <a:latin typeface="Cambria Math" panose="02040503050406030204" pitchFamily="18" charset="0"/>
                            </a:rPr>
                            <m:t>𝐸𝑚𝑖𝑠𝑠𝑖𝑜𝑛𝑠</m:t>
                          </m:r>
                        </m:num>
                        <m:den>
                          <m:r>
                            <a:rPr lang="en-US" b="0" i="1" smtClean="0">
                              <a:latin typeface="Cambria Math" panose="02040503050406030204" pitchFamily="18" charset="0"/>
                            </a:rPr>
                            <m:t>𝐷𝑒𝑎𝑑𝑤𝑒𝑖𝑔h𝑡</m:t>
                          </m:r>
                          <m:r>
                            <a:rPr lang="en-US" b="0" i="1" smtClean="0">
                              <a:latin typeface="Cambria Math" panose="02040503050406030204" pitchFamily="18" charset="0"/>
                            </a:rPr>
                            <m:t> ∗</m:t>
                          </m:r>
                          <m:r>
                            <a:rPr lang="en-US" b="0" i="1" smtClean="0">
                              <a:latin typeface="Cambria Math" panose="02040503050406030204" pitchFamily="18" charset="0"/>
                            </a:rPr>
                            <m:t>𝑁𝑎𝑢𝑡𝑖𝑐𝑎𝑙</m:t>
                          </m:r>
                          <m:r>
                            <a:rPr lang="en-US" b="0" i="1" smtClean="0">
                              <a:latin typeface="Cambria Math" panose="02040503050406030204" pitchFamily="18" charset="0"/>
                            </a:rPr>
                            <m:t> </m:t>
                          </m:r>
                          <m:r>
                            <a:rPr lang="en-US" b="0" i="1" smtClean="0">
                              <a:latin typeface="Cambria Math" panose="02040503050406030204" pitchFamily="18" charset="0"/>
                            </a:rPr>
                            <m:t>𝑀𝑖𝑙𝑒𝑠</m:t>
                          </m:r>
                        </m:den>
                      </m:f>
                    </m:oMath>
                  </m:oMathPara>
                </a14:m>
                <a:endParaRPr lang="en-NL" dirty="0"/>
              </a:p>
            </p:txBody>
          </p:sp>
        </mc:Choice>
        <mc:Fallback xmlns="">
          <p:sp>
            <p:nvSpPr>
              <p:cNvPr id="7" name="TextBox 6">
                <a:extLst>
                  <a:ext uri="{FF2B5EF4-FFF2-40B4-BE49-F238E27FC236}">
                    <a16:creationId xmlns:a16="http://schemas.microsoft.com/office/drawing/2014/main" id="{4A6710C7-CCA8-8A34-29DC-4122687951BC}"/>
                  </a:ext>
                </a:extLst>
              </p:cNvPr>
              <p:cNvSpPr txBox="1">
                <a:spLocks noRot="1" noChangeAspect="1" noMove="1" noResize="1" noEditPoints="1" noAdjustHandles="1" noChangeArrowheads="1" noChangeShapeType="1" noTextEdit="1"/>
              </p:cNvSpPr>
              <p:nvPr/>
            </p:nvSpPr>
            <p:spPr>
              <a:xfrm>
                <a:off x="6738258" y="3200402"/>
                <a:ext cx="4572983" cy="569002"/>
              </a:xfrm>
              <a:prstGeom prst="rect">
                <a:avLst/>
              </a:prstGeom>
              <a:blipFill>
                <a:blip r:embed="rId4"/>
                <a:stretch>
                  <a:fillRect/>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A86739D-2D4F-FDBB-771F-713B85FC6CF2}"/>
                  </a:ext>
                </a:extLst>
              </p:cNvPr>
              <p:cNvSpPr txBox="1"/>
              <p:nvPr/>
            </p:nvSpPr>
            <p:spPr>
              <a:xfrm>
                <a:off x="6738258" y="4093783"/>
                <a:ext cx="4878515" cy="569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𝐶𝑎𝑠𝑜</m:t>
                      </m:r>
                      <m:r>
                        <a:rPr lang="en-US" b="0" i="1" smtClean="0">
                          <a:latin typeface="Cambria Math" panose="02040503050406030204" pitchFamily="18" charset="0"/>
                        </a:rPr>
                        <m:t> 2: </m:t>
                      </m:r>
                      <m:r>
                        <a:rPr lang="en-US" b="0" i="1" smtClean="0">
                          <a:latin typeface="Cambria Math" panose="02040503050406030204" pitchFamily="18" charset="0"/>
                        </a:rPr>
                        <m:t>𝐶𝐼𝐼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𝐶𝑂</m:t>
                              </m:r>
                            </m:e>
                            <m:sub>
                              <m:r>
                                <a:rPr lang="en-US" b="0" i="1" smtClean="0">
                                  <a:latin typeface="Cambria Math" panose="02040503050406030204" pitchFamily="18" charset="0"/>
                                </a:rPr>
                                <m:t>2</m:t>
                              </m:r>
                            </m:sub>
                          </m:sSub>
                          <m:r>
                            <a:rPr lang="en-US" b="0" i="1" smtClean="0">
                              <a:latin typeface="Cambria Math" panose="02040503050406030204" pitchFamily="18" charset="0"/>
                            </a:rPr>
                            <m:t> </m:t>
                          </m:r>
                          <m:r>
                            <a:rPr lang="en-US" b="0" i="1" smtClean="0">
                              <a:latin typeface="Cambria Math" panose="02040503050406030204" pitchFamily="18" charset="0"/>
                            </a:rPr>
                            <m:t>𝐸𝑚𝑖𝑠𝑠𝑖𝑜𝑛𝑠</m:t>
                          </m:r>
                        </m:num>
                        <m:den>
                          <m:r>
                            <a:rPr lang="en-US" b="0" i="1" smtClean="0">
                              <a:latin typeface="Cambria Math" panose="02040503050406030204" pitchFamily="18" charset="0"/>
                            </a:rPr>
                            <m:t>𝐺𝑟𝑜𝑠𝑠</m:t>
                          </m:r>
                          <m:r>
                            <a:rPr lang="en-US" b="0" i="1" smtClean="0">
                              <a:latin typeface="Cambria Math" panose="02040503050406030204" pitchFamily="18" charset="0"/>
                            </a:rPr>
                            <m:t> </m:t>
                          </m:r>
                          <m:r>
                            <a:rPr lang="en-US" b="0" i="1" smtClean="0">
                              <a:latin typeface="Cambria Math" panose="02040503050406030204" pitchFamily="18" charset="0"/>
                            </a:rPr>
                            <m:t>𝑇𝑜𝑛𝑛𝑎𝑔𝑒</m:t>
                          </m:r>
                          <m:r>
                            <a:rPr lang="en-US" b="0" i="1" smtClean="0">
                              <a:latin typeface="Cambria Math" panose="02040503050406030204" pitchFamily="18" charset="0"/>
                            </a:rPr>
                            <m:t> ∗</m:t>
                          </m:r>
                          <m:r>
                            <a:rPr lang="en-US" b="0" i="1" smtClean="0">
                              <a:latin typeface="Cambria Math" panose="02040503050406030204" pitchFamily="18" charset="0"/>
                            </a:rPr>
                            <m:t>𝑁𝑎𝑢𝑡𝑖𝑐𝑎𝑙</m:t>
                          </m:r>
                          <m:r>
                            <a:rPr lang="en-US" b="0" i="1" smtClean="0">
                              <a:latin typeface="Cambria Math" panose="02040503050406030204" pitchFamily="18" charset="0"/>
                            </a:rPr>
                            <m:t> </m:t>
                          </m:r>
                          <m:r>
                            <a:rPr lang="en-US" b="0" i="1" smtClean="0">
                              <a:latin typeface="Cambria Math" panose="02040503050406030204" pitchFamily="18" charset="0"/>
                            </a:rPr>
                            <m:t>𝑀𝑖𝑙𝑒𝑠</m:t>
                          </m:r>
                        </m:den>
                      </m:f>
                    </m:oMath>
                  </m:oMathPara>
                </a14:m>
                <a:endParaRPr lang="en-NL" dirty="0"/>
              </a:p>
            </p:txBody>
          </p:sp>
        </mc:Choice>
        <mc:Fallback xmlns="">
          <p:sp>
            <p:nvSpPr>
              <p:cNvPr id="8" name="TextBox 7">
                <a:extLst>
                  <a:ext uri="{FF2B5EF4-FFF2-40B4-BE49-F238E27FC236}">
                    <a16:creationId xmlns:a16="http://schemas.microsoft.com/office/drawing/2014/main" id="{8A86739D-2D4F-FDBB-771F-713B85FC6CF2}"/>
                  </a:ext>
                </a:extLst>
              </p:cNvPr>
              <p:cNvSpPr txBox="1">
                <a:spLocks noRot="1" noChangeAspect="1" noMove="1" noResize="1" noEditPoints="1" noAdjustHandles="1" noChangeArrowheads="1" noChangeShapeType="1" noTextEdit="1"/>
              </p:cNvSpPr>
              <p:nvPr/>
            </p:nvSpPr>
            <p:spPr>
              <a:xfrm>
                <a:off x="6738258" y="4093783"/>
                <a:ext cx="4878515" cy="569002"/>
              </a:xfrm>
              <a:prstGeom prst="rect">
                <a:avLst/>
              </a:prstGeom>
              <a:blipFill>
                <a:blip r:embed="rId5"/>
                <a:stretch>
                  <a:fillRect/>
                </a:stretch>
              </a:blipFill>
            </p:spPr>
            <p:txBody>
              <a:bodyPr/>
              <a:lstStyle/>
              <a:p>
                <a:r>
                  <a:rPr lang="en-NL">
                    <a:noFill/>
                  </a:rPr>
                  <a:t> </a:t>
                </a:r>
              </a:p>
            </p:txBody>
          </p:sp>
        </mc:Fallback>
      </mc:AlternateContent>
    </p:spTree>
    <p:extLst>
      <p:ext uri="{BB962C8B-B14F-4D97-AF65-F5344CB8AC3E}">
        <p14:creationId xmlns:p14="http://schemas.microsoft.com/office/powerpoint/2010/main" val="150969861"/>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8DB57-5A6F-4907-BDD6-BDEA37EA5007}"/>
              </a:ext>
            </a:extLst>
          </p:cNvPr>
          <p:cNvSpPr>
            <a:spLocks noGrp="1"/>
          </p:cNvSpPr>
          <p:nvPr>
            <p:ph type="body" sz="quarter" idx="11"/>
          </p:nvPr>
        </p:nvSpPr>
        <p:spPr/>
        <p:txBody>
          <a:bodyPr>
            <a:noAutofit/>
          </a:bodyPr>
          <a:lstStyle/>
          <a:p>
            <a:r>
              <a:rPr lang="en-US" sz="2800" dirty="0" err="1"/>
              <a:t>Impatto</a:t>
            </a:r>
            <a:r>
              <a:rPr lang="en-US" sz="2800" dirty="0"/>
              <a:t> </a:t>
            </a:r>
            <a:r>
              <a:rPr lang="en-US" sz="2800" dirty="0" err="1"/>
              <a:t>Normativo</a:t>
            </a:r>
            <a:r>
              <a:rPr lang="en-US" sz="2800" dirty="0"/>
              <a:t> sui </a:t>
            </a:r>
            <a:r>
              <a:rPr lang="en-US" sz="2800" dirty="0" err="1"/>
              <a:t>trasporti</a:t>
            </a:r>
            <a:r>
              <a:rPr lang="en-US" sz="2800" dirty="0"/>
              <a:t> </a:t>
            </a:r>
            <a:r>
              <a:rPr lang="en-US" sz="2800" dirty="0" err="1"/>
              <a:t>marittimi</a:t>
            </a:r>
            <a:endParaRPr lang="en-US" sz="2800" dirty="0"/>
          </a:p>
          <a:p>
            <a:r>
              <a:rPr lang="en-US" sz="2800" dirty="0"/>
              <a:t>CII</a:t>
            </a:r>
          </a:p>
        </p:txBody>
      </p:sp>
      <p:sp>
        <p:nvSpPr>
          <p:cNvPr id="3" name="TextBox 2">
            <a:extLst>
              <a:ext uri="{FF2B5EF4-FFF2-40B4-BE49-F238E27FC236}">
                <a16:creationId xmlns:a16="http://schemas.microsoft.com/office/drawing/2014/main" id="{25F509B1-740A-4BB9-8C1C-BE7E5F5B0BB6}"/>
              </a:ext>
            </a:extLst>
          </p:cNvPr>
          <p:cNvSpPr txBox="1"/>
          <p:nvPr/>
        </p:nvSpPr>
        <p:spPr>
          <a:xfrm>
            <a:off x="534556" y="1671395"/>
            <a:ext cx="11657444" cy="5155257"/>
          </a:xfrm>
          <a:prstGeom prst="rect">
            <a:avLst/>
          </a:prstGeom>
          <a:noFill/>
        </p:spPr>
        <p:txBody>
          <a:bodyPr wrap="square" rtlCol="0">
            <a:spAutoFit/>
          </a:bodyPr>
          <a:lstStyle/>
          <a:p>
            <a:pPr marL="811173" lvl="1" defTabSz="609570"/>
            <a:endParaRPr lang="en-US" b="1" dirty="0">
              <a:solidFill>
                <a:srgbClr val="4C4E4E"/>
              </a:solidFill>
              <a:latin typeface="Arial"/>
            </a:endParaRPr>
          </a:p>
          <a:p>
            <a:pPr marL="811173" lvl="1" defTabSz="609570"/>
            <a:endParaRPr lang="en-US" b="1" dirty="0">
              <a:solidFill>
                <a:srgbClr val="4C4E4E"/>
              </a:solidFill>
              <a:latin typeface="Arial"/>
            </a:endParaRPr>
          </a:p>
          <a:p>
            <a:pPr marL="811173" lvl="1" defTabSz="609570"/>
            <a:endParaRPr lang="en-US" b="1" dirty="0">
              <a:solidFill>
                <a:srgbClr val="4C4E4E"/>
              </a:solidFill>
              <a:latin typeface="Arial"/>
            </a:endParaRPr>
          </a:p>
          <a:p>
            <a:pPr marL="811173" lvl="1" defTabSz="609570"/>
            <a:endParaRPr lang="en-US" b="1" dirty="0">
              <a:solidFill>
                <a:srgbClr val="4C4E4E"/>
              </a:solidFill>
              <a:latin typeface="Arial"/>
            </a:endParaRPr>
          </a:p>
          <a:p>
            <a:pPr marL="811173" lvl="1" defTabSz="609570"/>
            <a:endParaRPr lang="en-US" b="1" dirty="0">
              <a:solidFill>
                <a:srgbClr val="4C4E4E"/>
              </a:solidFill>
              <a:latin typeface="Arial"/>
            </a:endParaRPr>
          </a:p>
          <a:p>
            <a:pPr marL="353995" defTabSz="609570"/>
            <a:endParaRPr lang="en-US" dirty="0">
              <a:solidFill>
                <a:srgbClr val="4C4E4E"/>
              </a:solidFill>
              <a:latin typeface="Arial"/>
            </a:endParaRPr>
          </a:p>
          <a:p>
            <a:pPr marL="353995" defTabSz="609570"/>
            <a:endParaRPr lang="en-US" dirty="0">
              <a:solidFill>
                <a:srgbClr val="4C4E4E"/>
              </a:solidFill>
              <a:latin typeface="Arial"/>
            </a:endParaRPr>
          </a:p>
          <a:p>
            <a:pPr algn="ctr" defTabSz="609570"/>
            <a:endParaRPr lang="en-US" dirty="0">
              <a:solidFill>
                <a:srgbClr val="FF0000"/>
              </a:solidFill>
              <a:latin typeface="Arial"/>
            </a:endParaRPr>
          </a:p>
          <a:p>
            <a:pPr algn="ctr" defTabSz="609570"/>
            <a:endParaRPr lang="en-US" dirty="0">
              <a:solidFill>
                <a:srgbClr val="FF0000"/>
              </a:solidFill>
              <a:latin typeface="Arial"/>
            </a:endParaRPr>
          </a:p>
          <a:p>
            <a:pPr algn="ctr" defTabSz="609570"/>
            <a:endParaRPr lang="en-US" dirty="0">
              <a:solidFill>
                <a:srgbClr val="FF0000"/>
              </a:solidFill>
              <a:latin typeface="Arial"/>
            </a:endParaRPr>
          </a:p>
          <a:p>
            <a:pPr algn="ctr" defTabSz="609570"/>
            <a:endParaRPr lang="en-US" dirty="0">
              <a:solidFill>
                <a:srgbClr val="FF0000"/>
              </a:solidFill>
              <a:latin typeface="Arial"/>
            </a:endParaRPr>
          </a:p>
          <a:p>
            <a:pPr algn="ctr" defTabSz="609570"/>
            <a:endParaRPr lang="en-US" dirty="0">
              <a:solidFill>
                <a:srgbClr val="FF0000"/>
              </a:solidFill>
              <a:latin typeface="Arial"/>
            </a:endParaRPr>
          </a:p>
          <a:p>
            <a:pPr algn="ctr" defTabSz="609570"/>
            <a:endParaRPr lang="en-US" sz="2400" dirty="0">
              <a:solidFill>
                <a:srgbClr val="FF0000"/>
              </a:solidFill>
              <a:latin typeface="Arial"/>
            </a:endParaRPr>
          </a:p>
          <a:p>
            <a:pPr algn="ctr" defTabSz="609570">
              <a:spcAft>
                <a:spcPts val="600"/>
              </a:spcAft>
            </a:pPr>
            <a:r>
              <a:rPr lang="en-US" sz="2000" dirty="0">
                <a:solidFill>
                  <a:srgbClr val="3EB1C8"/>
                </a:solidFill>
                <a:latin typeface="Arial"/>
              </a:rPr>
              <a:t>Guidelines MEPC 78</a:t>
            </a:r>
            <a:endParaRPr lang="en-US" sz="2000" u="sng" dirty="0">
              <a:solidFill>
                <a:srgbClr val="3EB1C8"/>
              </a:solidFill>
              <a:latin typeface="Arial"/>
            </a:endParaRPr>
          </a:p>
          <a:p>
            <a:pPr marL="285737" indent="-285737" defTabSz="609570">
              <a:buClr>
                <a:srgbClr val="3EB1C8"/>
              </a:buClr>
              <a:buFont typeface="Wingdings" panose="05000000000000000000" pitchFamily="2" charset="2"/>
              <a:buChar char="§"/>
            </a:pPr>
            <a:r>
              <a:rPr lang="en-US" sz="1600" b="1" dirty="0">
                <a:solidFill>
                  <a:srgbClr val="4D4D4E"/>
                </a:solidFill>
                <a:latin typeface="Arial"/>
              </a:rPr>
              <a:t>Guidelines on operational carbon intensity indicators and the calculation methods – Res.MEPC.352(78)</a:t>
            </a:r>
          </a:p>
          <a:p>
            <a:pPr marL="285737" indent="-285737" defTabSz="609570">
              <a:buClr>
                <a:srgbClr val="3EB1C8"/>
              </a:buClr>
              <a:buFont typeface="Wingdings" panose="05000000000000000000" pitchFamily="2" charset="2"/>
              <a:buChar char="§"/>
            </a:pPr>
            <a:r>
              <a:rPr lang="en-US" sz="1600" b="1" dirty="0">
                <a:solidFill>
                  <a:srgbClr val="4D4D4E"/>
                </a:solidFill>
                <a:latin typeface="Arial"/>
              </a:rPr>
              <a:t>Guidelines on the reference lines for use with operational Carbon Intensity Indicators – Res. MEPC.353(78)</a:t>
            </a:r>
          </a:p>
          <a:p>
            <a:pPr marL="285737" indent="-285737" defTabSz="609570">
              <a:buClr>
                <a:srgbClr val="3EB1C8"/>
              </a:buClr>
              <a:buFont typeface="Wingdings" panose="05000000000000000000" pitchFamily="2" charset="2"/>
              <a:buChar char="§"/>
            </a:pPr>
            <a:r>
              <a:rPr lang="en-US" sz="1600" b="1" dirty="0">
                <a:solidFill>
                  <a:srgbClr val="4D4D4E"/>
                </a:solidFill>
                <a:latin typeface="Arial"/>
              </a:rPr>
              <a:t>Guidelines on the operational Carbon Intensity rating of ships – Res. MEPC.354(78)</a:t>
            </a:r>
          </a:p>
          <a:p>
            <a:pPr marL="285737" indent="-285737" defTabSz="609570">
              <a:buClr>
                <a:srgbClr val="3EB1C8"/>
              </a:buClr>
              <a:buFont typeface="Wingdings" panose="05000000000000000000" pitchFamily="2" charset="2"/>
              <a:buChar char="§"/>
            </a:pPr>
            <a:r>
              <a:rPr lang="en-US" sz="1600" b="1" dirty="0">
                <a:solidFill>
                  <a:srgbClr val="4D4D4E"/>
                </a:solidFill>
                <a:latin typeface="Arial"/>
              </a:rPr>
              <a:t>Interim Guidelines on correction factors and voyage adjustments for CII calculations – RES. MEPC 355(78)</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B14FE4F-AB5A-4CA2-9AE1-57195749D083}"/>
                  </a:ext>
                </a:extLst>
              </p:cNvPr>
              <p:cNvSpPr txBox="1"/>
              <p:nvPr/>
            </p:nvSpPr>
            <p:spPr>
              <a:xfrm>
                <a:off x="480731" y="2007805"/>
                <a:ext cx="7019820" cy="714683"/>
              </a:xfrm>
              <a:prstGeom prst="rect">
                <a:avLst/>
              </a:prstGeom>
              <a:solidFill>
                <a:srgbClr val="13294B"/>
              </a:solidFill>
            </p:spPr>
            <p:txBody>
              <a:bodyPr wrap="square" rtlCol="0">
                <a:spAutoFit/>
              </a:bodyPr>
              <a:lstStyle/>
              <a:p>
                <a:pPr defTabSz="609570"/>
                <a14:m>
                  <m:oMathPara xmlns:m="http://schemas.openxmlformats.org/officeDocument/2006/math">
                    <m:oMathParaPr>
                      <m:jc m:val="centerGroup"/>
                    </m:oMathParaPr>
                    <m:oMath xmlns:m="http://schemas.openxmlformats.org/officeDocument/2006/math">
                      <m:r>
                        <a:rPr lang="en-US" i="1">
                          <a:solidFill>
                            <a:prstClr val="white"/>
                          </a:solidFill>
                          <a:latin typeface="Cambria Math" panose="02040503050406030204" pitchFamily="18" charset="0"/>
                        </a:rPr>
                        <m:t>𝑅𝑒𝑞𝑢𝑖𝑟𝑒𝑑</m:t>
                      </m:r>
                      <m:r>
                        <a:rPr lang="en-US" i="1">
                          <a:solidFill>
                            <a:prstClr val="white"/>
                          </a:solidFill>
                          <a:latin typeface="Cambria Math" panose="02040503050406030204" pitchFamily="18" charset="0"/>
                        </a:rPr>
                        <m:t> </m:t>
                      </m:r>
                      <m:r>
                        <a:rPr lang="en-US" i="1">
                          <a:solidFill>
                            <a:prstClr val="white"/>
                          </a:solidFill>
                          <a:latin typeface="Cambria Math" panose="02040503050406030204" pitchFamily="18" charset="0"/>
                        </a:rPr>
                        <m:t>𝑎𝑛𝑛𝑢𝑎𝑙</m:t>
                      </m:r>
                      <m:r>
                        <a:rPr lang="en-US" i="1">
                          <a:solidFill>
                            <a:prstClr val="white"/>
                          </a:solidFill>
                          <a:latin typeface="Cambria Math" panose="02040503050406030204" pitchFamily="18" charset="0"/>
                        </a:rPr>
                        <m:t> </m:t>
                      </m:r>
                      <m:r>
                        <a:rPr lang="en-US" i="1">
                          <a:solidFill>
                            <a:prstClr val="white"/>
                          </a:solidFill>
                          <a:latin typeface="Cambria Math" panose="02040503050406030204" pitchFamily="18" charset="0"/>
                        </a:rPr>
                        <m:t>𝑜𝑝𝑒𝑟𝑎𝑡𝑖𝑜𝑛𝑎𝑙</m:t>
                      </m:r>
                      <m:r>
                        <a:rPr lang="en-US" i="1">
                          <a:solidFill>
                            <a:prstClr val="white"/>
                          </a:solidFill>
                          <a:latin typeface="Cambria Math" panose="02040503050406030204" pitchFamily="18" charset="0"/>
                        </a:rPr>
                        <m:t> </m:t>
                      </m:r>
                      <m:r>
                        <a:rPr lang="en-US" i="1">
                          <a:solidFill>
                            <a:prstClr val="white"/>
                          </a:solidFill>
                          <a:latin typeface="Cambria Math" panose="02040503050406030204" pitchFamily="18" charset="0"/>
                        </a:rPr>
                        <m:t>𝐶𝐼𝐼</m:t>
                      </m:r>
                      <m:r>
                        <a:rPr lang="en-US" i="1">
                          <a:solidFill>
                            <a:prstClr val="white"/>
                          </a:solidFill>
                          <a:latin typeface="Cambria Math" panose="02040503050406030204" pitchFamily="18" charset="0"/>
                        </a:rPr>
                        <m:t>=</m:t>
                      </m:r>
                      <m:d>
                        <m:dPr>
                          <m:ctrlPr>
                            <a:rPr lang="en-US" i="1">
                              <a:solidFill>
                                <a:prstClr val="white"/>
                              </a:solidFill>
                              <a:latin typeface="Cambria Math" panose="02040503050406030204" pitchFamily="18" charset="0"/>
                            </a:rPr>
                          </m:ctrlPr>
                        </m:dPr>
                        <m:e>
                          <m:r>
                            <a:rPr lang="en-US" i="1">
                              <a:solidFill>
                                <a:prstClr val="white"/>
                              </a:solidFill>
                              <a:latin typeface="Cambria Math" panose="02040503050406030204" pitchFamily="18" charset="0"/>
                            </a:rPr>
                            <m:t>1−</m:t>
                          </m:r>
                          <m:f>
                            <m:fPr>
                              <m:ctrlPr>
                                <a:rPr lang="en-US" i="1">
                                  <a:solidFill>
                                    <a:prstClr val="white"/>
                                  </a:solidFill>
                                  <a:latin typeface="Cambria Math" panose="02040503050406030204" pitchFamily="18" charset="0"/>
                                </a:rPr>
                              </m:ctrlPr>
                            </m:fPr>
                            <m:num>
                              <m:r>
                                <a:rPr lang="en-US" i="1">
                                  <a:solidFill>
                                    <a:prstClr val="white"/>
                                  </a:solidFill>
                                  <a:latin typeface="Cambria Math" panose="02040503050406030204" pitchFamily="18" charset="0"/>
                                </a:rPr>
                                <m:t>𝑍</m:t>
                              </m:r>
                            </m:num>
                            <m:den>
                              <m:r>
                                <a:rPr lang="en-US" i="1">
                                  <a:solidFill>
                                    <a:prstClr val="white"/>
                                  </a:solidFill>
                                  <a:latin typeface="Cambria Math" panose="02040503050406030204" pitchFamily="18" charset="0"/>
                                </a:rPr>
                                <m:t>100</m:t>
                              </m:r>
                            </m:den>
                          </m:f>
                        </m:e>
                      </m:d>
                      <m:r>
                        <a:rPr lang="en-US" i="1">
                          <a:solidFill>
                            <a:prstClr val="white"/>
                          </a:solidFill>
                          <a:latin typeface="Cambria Math" panose="02040503050406030204" pitchFamily="18" charset="0"/>
                        </a:rPr>
                        <m:t>𝑥</m:t>
                      </m:r>
                      <m:r>
                        <a:rPr lang="en-US" i="1">
                          <a:solidFill>
                            <a:prstClr val="white"/>
                          </a:solidFill>
                          <a:latin typeface="Cambria Math" panose="02040503050406030204" pitchFamily="18" charset="0"/>
                        </a:rPr>
                        <m:t> </m:t>
                      </m:r>
                      <m:sSub>
                        <m:sSubPr>
                          <m:ctrlPr>
                            <a:rPr lang="en-US" i="1">
                              <a:solidFill>
                                <a:prstClr val="white"/>
                              </a:solidFill>
                              <a:latin typeface="Cambria Math" panose="02040503050406030204" pitchFamily="18" charset="0"/>
                            </a:rPr>
                          </m:ctrlPr>
                        </m:sSubPr>
                        <m:e>
                          <m:r>
                            <a:rPr lang="en-US" i="1">
                              <a:solidFill>
                                <a:prstClr val="white"/>
                              </a:solidFill>
                              <a:latin typeface="Cambria Math" panose="02040503050406030204" pitchFamily="18" charset="0"/>
                            </a:rPr>
                            <m:t>𝐶𝐼𝐼</m:t>
                          </m:r>
                        </m:e>
                        <m:sub>
                          <m:r>
                            <a:rPr lang="it-IT" i="1">
                              <a:solidFill>
                                <a:prstClr val="white"/>
                              </a:solidFill>
                              <a:latin typeface="Cambria Math" panose="02040503050406030204" pitchFamily="18" charset="0"/>
                            </a:rPr>
                            <m:t>𝑟𝑒𝑓</m:t>
                          </m:r>
                        </m:sub>
                      </m:sSub>
                    </m:oMath>
                  </m:oMathPara>
                </a14:m>
                <a:endParaRPr lang="en-GB" dirty="0">
                  <a:solidFill>
                    <a:prstClr val="white"/>
                  </a:solidFill>
                  <a:latin typeface="Arial"/>
                </a:endParaRPr>
              </a:p>
            </p:txBody>
          </p:sp>
        </mc:Choice>
        <mc:Fallback xmlns="">
          <p:sp>
            <p:nvSpPr>
              <p:cNvPr id="7" name="TextBox 6">
                <a:extLst>
                  <a:ext uri="{FF2B5EF4-FFF2-40B4-BE49-F238E27FC236}">
                    <a16:creationId xmlns:a16="http://schemas.microsoft.com/office/drawing/2014/main" id="{1B14FE4F-AB5A-4CA2-9AE1-57195749D083}"/>
                  </a:ext>
                </a:extLst>
              </p:cNvPr>
              <p:cNvSpPr txBox="1">
                <a:spLocks noRot="1" noChangeAspect="1" noMove="1" noResize="1" noEditPoints="1" noAdjustHandles="1" noChangeArrowheads="1" noChangeShapeType="1" noTextEdit="1"/>
              </p:cNvSpPr>
              <p:nvPr/>
            </p:nvSpPr>
            <p:spPr>
              <a:xfrm>
                <a:off x="480731" y="2007805"/>
                <a:ext cx="7019820" cy="714683"/>
              </a:xfrm>
              <a:prstGeom prst="rect">
                <a:avLst/>
              </a:prstGeom>
              <a:blipFill>
                <a:blip r:embed="rId3"/>
                <a:stretch>
                  <a:fillRect/>
                </a:stretch>
              </a:blipFill>
            </p:spPr>
            <p:txBody>
              <a:bodyPr/>
              <a:lstStyle/>
              <a:p>
                <a:r>
                  <a:rPr lang="en-NL">
                    <a:noFill/>
                  </a:rPr>
                  <a:t> </a:t>
                </a:r>
              </a:p>
            </p:txBody>
          </p:sp>
        </mc:Fallback>
      </mc:AlternateContent>
      <p:graphicFrame>
        <p:nvGraphicFramePr>
          <p:cNvPr id="10" name="Table 10">
            <a:extLst>
              <a:ext uri="{FF2B5EF4-FFF2-40B4-BE49-F238E27FC236}">
                <a16:creationId xmlns:a16="http://schemas.microsoft.com/office/drawing/2014/main" id="{86C2BDD1-9D0B-4B39-8E27-24CA519CA7AF}"/>
              </a:ext>
            </a:extLst>
          </p:cNvPr>
          <p:cNvGraphicFramePr>
            <a:graphicFrameLocks noGrp="1"/>
          </p:cNvGraphicFramePr>
          <p:nvPr>
            <p:extLst>
              <p:ext uri="{D42A27DB-BD31-4B8C-83A1-F6EECF244321}">
                <p14:modId xmlns:p14="http://schemas.microsoft.com/office/powerpoint/2010/main" val="3377727074"/>
              </p:ext>
            </p:extLst>
          </p:nvPr>
        </p:nvGraphicFramePr>
        <p:xfrm>
          <a:off x="7946571" y="2011458"/>
          <a:ext cx="3857014" cy="2669595"/>
        </p:xfrm>
        <a:graphic>
          <a:graphicData uri="http://schemas.openxmlformats.org/drawingml/2006/table">
            <a:tbl>
              <a:tblPr firstRow="1" bandRow="1">
                <a:tableStyleId>{5C22544A-7EE6-4342-B048-85BDC9FD1C3A}</a:tableStyleId>
              </a:tblPr>
              <a:tblGrid>
                <a:gridCol w="2541041">
                  <a:extLst>
                    <a:ext uri="{9D8B030D-6E8A-4147-A177-3AD203B41FA5}">
                      <a16:colId xmlns:a16="http://schemas.microsoft.com/office/drawing/2014/main" val="1741385249"/>
                    </a:ext>
                  </a:extLst>
                </a:gridCol>
                <a:gridCol w="1315973">
                  <a:extLst>
                    <a:ext uri="{9D8B030D-6E8A-4147-A177-3AD203B41FA5}">
                      <a16:colId xmlns:a16="http://schemas.microsoft.com/office/drawing/2014/main" val="3025582636"/>
                    </a:ext>
                  </a:extLst>
                </a:gridCol>
              </a:tblGrid>
              <a:tr h="637927">
                <a:tc>
                  <a:txBody>
                    <a:bodyPr/>
                    <a:lstStyle/>
                    <a:p>
                      <a:pPr algn="ctr"/>
                      <a:r>
                        <a:rPr lang="en-GB" sz="1600" dirty="0" err="1"/>
                        <a:t>Fattori</a:t>
                      </a:r>
                      <a:r>
                        <a:rPr lang="en-GB" sz="1600" dirty="0"/>
                        <a:t> di </a:t>
                      </a:r>
                      <a:r>
                        <a:rPr lang="en-GB" sz="1600" dirty="0" err="1"/>
                        <a:t>Riduzione</a:t>
                      </a:r>
                      <a:r>
                        <a:rPr lang="en-GB" sz="1600" dirty="0"/>
                        <a:t> </a:t>
                      </a:r>
                      <a:r>
                        <a:rPr lang="en-GB" sz="1600" dirty="0" err="1"/>
                        <a:t>su</a:t>
                      </a:r>
                      <a:r>
                        <a:rPr lang="en-GB" sz="1600" dirty="0"/>
                        <a:t> base </a:t>
                      </a:r>
                      <a:r>
                        <a:rPr lang="en-GB" sz="1600" dirty="0" err="1"/>
                        <a:t>annuale</a:t>
                      </a:r>
                      <a:r>
                        <a:rPr lang="en-GB" sz="1600" dirty="0"/>
                        <a:t> (flat rate a </a:t>
                      </a:r>
                      <a:r>
                        <a:rPr lang="en-GB" sz="1600" dirty="0" err="1"/>
                        <a:t>partire</a:t>
                      </a:r>
                      <a:r>
                        <a:rPr lang="en-GB" sz="1600" dirty="0"/>
                        <a:t> dal 2019)</a:t>
                      </a:r>
                      <a:endParaRPr lang="en-GB" sz="1600" i="1" dirty="0"/>
                    </a:p>
                  </a:txBody>
                  <a:tcPr anchor="ctr">
                    <a:solidFill>
                      <a:srgbClr val="3EB1C8"/>
                    </a:solidFill>
                  </a:tcPr>
                </a:tc>
                <a:tc>
                  <a:txBody>
                    <a:bodyPr/>
                    <a:lstStyle/>
                    <a:p>
                      <a:pPr algn="ctr"/>
                      <a:r>
                        <a:rPr lang="en-GB" sz="1600" dirty="0"/>
                        <a:t>Anno</a:t>
                      </a:r>
                    </a:p>
                  </a:txBody>
                  <a:tcPr anchor="ctr">
                    <a:solidFill>
                      <a:srgbClr val="3EB1C8"/>
                    </a:solidFill>
                  </a:tcPr>
                </a:tc>
                <a:extLst>
                  <a:ext uri="{0D108BD9-81ED-4DB2-BD59-A6C34878D82A}">
                    <a16:rowId xmlns:a16="http://schemas.microsoft.com/office/drawing/2014/main" val="1655588063"/>
                  </a:ext>
                </a:extLst>
              </a:tr>
              <a:tr h="369327">
                <a:tc>
                  <a:txBody>
                    <a:bodyPr/>
                    <a:lstStyle/>
                    <a:p>
                      <a:r>
                        <a:rPr lang="en-GB" sz="1600">
                          <a:solidFill>
                            <a:srgbClr val="4D4D4E"/>
                          </a:solidFill>
                        </a:rPr>
                        <a:t>5%</a:t>
                      </a:r>
                    </a:p>
                  </a:txBody>
                  <a:tcPr>
                    <a:solidFill>
                      <a:schemeClr val="bg1">
                        <a:lumMod val="95000"/>
                      </a:schemeClr>
                    </a:solidFill>
                  </a:tcPr>
                </a:tc>
                <a:tc>
                  <a:txBody>
                    <a:bodyPr/>
                    <a:lstStyle/>
                    <a:p>
                      <a:pPr algn="ctr"/>
                      <a:r>
                        <a:rPr lang="en-GB" sz="1600">
                          <a:solidFill>
                            <a:srgbClr val="4D4D4E"/>
                          </a:solidFill>
                        </a:rPr>
                        <a:t>2023</a:t>
                      </a:r>
                    </a:p>
                  </a:txBody>
                  <a:tcPr>
                    <a:solidFill>
                      <a:schemeClr val="bg1">
                        <a:lumMod val="95000"/>
                      </a:schemeClr>
                    </a:solidFill>
                  </a:tcPr>
                </a:tc>
                <a:extLst>
                  <a:ext uri="{0D108BD9-81ED-4DB2-BD59-A6C34878D82A}">
                    <a16:rowId xmlns:a16="http://schemas.microsoft.com/office/drawing/2014/main" val="112822222"/>
                  </a:ext>
                </a:extLst>
              </a:tr>
              <a:tr h="369327">
                <a:tc>
                  <a:txBody>
                    <a:bodyPr/>
                    <a:lstStyle/>
                    <a:p>
                      <a:r>
                        <a:rPr lang="en-GB" sz="1600">
                          <a:solidFill>
                            <a:srgbClr val="4D4D4E"/>
                          </a:solidFill>
                        </a:rPr>
                        <a:t>7%</a:t>
                      </a:r>
                    </a:p>
                  </a:txBody>
                  <a:tcPr>
                    <a:solidFill>
                      <a:schemeClr val="bg1">
                        <a:lumMod val="85000"/>
                      </a:schemeClr>
                    </a:solidFill>
                  </a:tcPr>
                </a:tc>
                <a:tc>
                  <a:txBody>
                    <a:bodyPr/>
                    <a:lstStyle/>
                    <a:p>
                      <a:pPr algn="ctr"/>
                      <a:r>
                        <a:rPr lang="en-GB" sz="1600">
                          <a:solidFill>
                            <a:srgbClr val="4D4D4E"/>
                          </a:solidFill>
                        </a:rPr>
                        <a:t>2024</a:t>
                      </a:r>
                    </a:p>
                  </a:txBody>
                  <a:tcPr>
                    <a:solidFill>
                      <a:schemeClr val="bg1">
                        <a:lumMod val="85000"/>
                      </a:schemeClr>
                    </a:solidFill>
                  </a:tcPr>
                </a:tc>
                <a:extLst>
                  <a:ext uri="{0D108BD9-81ED-4DB2-BD59-A6C34878D82A}">
                    <a16:rowId xmlns:a16="http://schemas.microsoft.com/office/drawing/2014/main" val="4157712915"/>
                  </a:ext>
                </a:extLst>
              </a:tr>
              <a:tr h="369327">
                <a:tc>
                  <a:txBody>
                    <a:bodyPr/>
                    <a:lstStyle/>
                    <a:p>
                      <a:r>
                        <a:rPr lang="en-GB" sz="1600">
                          <a:solidFill>
                            <a:srgbClr val="4D4D4E"/>
                          </a:solidFill>
                        </a:rPr>
                        <a:t>9%</a:t>
                      </a:r>
                    </a:p>
                  </a:txBody>
                  <a:tcPr>
                    <a:solidFill>
                      <a:schemeClr val="bg1">
                        <a:lumMod val="95000"/>
                      </a:schemeClr>
                    </a:solidFill>
                  </a:tcPr>
                </a:tc>
                <a:tc>
                  <a:txBody>
                    <a:bodyPr/>
                    <a:lstStyle/>
                    <a:p>
                      <a:pPr algn="ctr"/>
                      <a:r>
                        <a:rPr lang="en-GB" sz="1600">
                          <a:solidFill>
                            <a:srgbClr val="4D4D4E"/>
                          </a:solidFill>
                        </a:rPr>
                        <a:t>2025</a:t>
                      </a:r>
                    </a:p>
                  </a:txBody>
                  <a:tcPr>
                    <a:solidFill>
                      <a:schemeClr val="bg1">
                        <a:lumMod val="95000"/>
                      </a:schemeClr>
                    </a:solidFill>
                  </a:tcPr>
                </a:tc>
                <a:extLst>
                  <a:ext uri="{0D108BD9-81ED-4DB2-BD59-A6C34878D82A}">
                    <a16:rowId xmlns:a16="http://schemas.microsoft.com/office/drawing/2014/main" val="2408662861"/>
                  </a:ext>
                </a:extLst>
              </a:tr>
              <a:tr h="369327">
                <a:tc>
                  <a:txBody>
                    <a:bodyPr/>
                    <a:lstStyle/>
                    <a:p>
                      <a:r>
                        <a:rPr lang="en-GB" sz="1600">
                          <a:solidFill>
                            <a:srgbClr val="4D4D4E"/>
                          </a:solidFill>
                        </a:rPr>
                        <a:t>11%</a:t>
                      </a:r>
                    </a:p>
                  </a:txBody>
                  <a:tcPr>
                    <a:solidFill>
                      <a:schemeClr val="bg1">
                        <a:lumMod val="85000"/>
                      </a:schemeClr>
                    </a:solidFill>
                  </a:tcPr>
                </a:tc>
                <a:tc>
                  <a:txBody>
                    <a:bodyPr/>
                    <a:lstStyle/>
                    <a:p>
                      <a:pPr algn="ctr"/>
                      <a:r>
                        <a:rPr lang="en-GB" sz="1600">
                          <a:solidFill>
                            <a:srgbClr val="4D4D4E"/>
                          </a:solidFill>
                        </a:rPr>
                        <a:t>2026</a:t>
                      </a:r>
                    </a:p>
                  </a:txBody>
                  <a:tcPr>
                    <a:solidFill>
                      <a:schemeClr val="bg1">
                        <a:lumMod val="85000"/>
                      </a:schemeClr>
                    </a:solidFill>
                  </a:tcPr>
                </a:tc>
                <a:extLst>
                  <a:ext uri="{0D108BD9-81ED-4DB2-BD59-A6C34878D82A}">
                    <a16:rowId xmlns:a16="http://schemas.microsoft.com/office/drawing/2014/main" val="198687103"/>
                  </a:ext>
                </a:extLst>
              </a:tr>
              <a:tr h="369327">
                <a:tc>
                  <a:txBody>
                    <a:bodyPr/>
                    <a:lstStyle/>
                    <a:p>
                      <a:r>
                        <a:rPr lang="en-GB" sz="1600" dirty="0">
                          <a:solidFill>
                            <a:srgbClr val="4D4D4E"/>
                          </a:solidFill>
                        </a:rPr>
                        <a:t>In progress</a:t>
                      </a:r>
                    </a:p>
                  </a:txBody>
                  <a:tcPr>
                    <a:solidFill>
                      <a:schemeClr val="bg1">
                        <a:lumMod val="95000"/>
                      </a:schemeClr>
                    </a:solidFill>
                  </a:tcPr>
                </a:tc>
                <a:tc>
                  <a:txBody>
                    <a:bodyPr/>
                    <a:lstStyle/>
                    <a:p>
                      <a:pPr algn="ctr"/>
                      <a:r>
                        <a:rPr lang="en-GB" sz="1600" dirty="0">
                          <a:solidFill>
                            <a:srgbClr val="4D4D4E"/>
                          </a:solidFill>
                        </a:rPr>
                        <a:t>2027-2030</a:t>
                      </a:r>
                    </a:p>
                  </a:txBody>
                  <a:tcPr>
                    <a:solidFill>
                      <a:schemeClr val="bg1">
                        <a:lumMod val="95000"/>
                      </a:schemeClr>
                    </a:solidFill>
                  </a:tcPr>
                </a:tc>
                <a:extLst>
                  <a:ext uri="{0D108BD9-81ED-4DB2-BD59-A6C34878D82A}">
                    <a16:rowId xmlns:a16="http://schemas.microsoft.com/office/drawing/2014/main" val="1478055984"/>
                  </a:ext>
                </a:extLst>
              </a:tr>
            </a:tbl>
          </a:graphicData>
        </a:graphic>
      </p:graphicFrame>
      <p:pic>
        <p:nvPicPr>
          <p:cNvPr id="13" name="Picture 12">
            <a:extLst>
              <a:ext uri="{FF2B5EF4-FFF2-40B4-BE49-F238E27FC236}">
                <a16:creationId xmlns:a16="http://schemas.microsoft.com/office/drawing/2014/main" id="{81446B87-1A02-4097-98D9-C0A8462F5A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7320"/>
          <a:stretch/>
        </p:blipFill>
        <p:spPr>
          <a:xfrm>
            <a:off x="3595056" y="2801372"/>
            <a:ext cx="4354848" cy="2385233"/>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46F0E94-61BC-45F6-A559-7E50507A68DD}"/>
                  </a:ext>
                </a:extLst>
              </p:cNvPr>
              <p:cNvSpPr txBox="1"/>
              <p:nvPr/>
            </p:nvSpPr>
            <p:spPr>
              <a:xfrm>
                <a:off x="480733" y="2982127"/>
                <a:ext cx="3307497" cy="391582"/>
              </a:xfrm>
              <a:prstGeom prst="rect">
                <a:avLst/>
              </a:prstGeom>
              <a:solidFill>
                <a:schemeClr val="bg1">
                  <a:lumMod val="95000"/>
                </a:schemeClr>
              </a:solidFill>
            </p:spPr>
            <p:txBody>
              <a:bodyPr wrap="square" rtlCol="0">
                <a:spAutoFit/>
              </a:bodyPr>
              <a:lstStyle/>
              <a:p>
                <a:pPr defTabSz="609570"/>
                <a14:m>
                  <m:oMathPara xmlns:m="http://schemas.openxmlformats.org/officeDocument/2006/math">
                    <m:oMathParaPr>
                      <m:jc m:val="centerGroup"/>
                    </m:oMathParaPr>
                    <m:oMath xmlns:m="http://schemas.openxmlformats.org/officeDocument/2006/math">
                      <m:sSub>
                        <m:sSubPr>
                          <m:ctrlPr>
                            <a:rPr lang="en-US" i="1">
                              <a:solidFill>
                                <a:srgbClr val="13294B"/>
                              </a:solidFill>
                              <a:latin typeface="Cambria Math" panose="02040503050406030204" pitchFamily="18" charset="0"/>
                            </a:rPr>
                          </m:ctrlPr>
                        </m:sSubPr>
                        <m:e>
                          <m:r>
                            <a:rPr lang="it-IT" i="1">
                              <a:solidFill>
                                <a:srgbClr val="13294B"/>
                              </a:solidFill>
                              <a:latin typeface="Cambria Math" panose="02040503050406030204" pitchFamily="18" charset="0"/>
                            </a:rPr>
                            <m:t>𝐶𝐼𝐼</m:t>
                          </m:r>
                        </m:e>
                        <m:sub>
                          <m:r>
                            <a:rPr lang="it-IT" i="1">
                              <a:solidFill>
                                <a:srgbClr val="13294B"/>
                              </a:solidFill>
                              <a:latin typeface="Cambria Math" panose="02040503050406030204" pitchFamily="18" charset="0"/>
                            </a:rPr>
                            <m:t>𝑅𝑒𝑓</m:t>
                          </m:r>
                        </m:sub>
                      </m:sSub>
                      <m:r>
                        <a:rPr lang="it-IT" i="1">
                          <a:solidFill>
                            <a:srgbClr val="13294B"/>
                          </a:solidFill>
                          <a:latin typeface="Cambria Math" panose="02040503050406030204" pitchFamily="18" charset="0"/>
                        </a:rPr>
                        <m:t>=</m:t>
                      </m:r>
                      <m:r>
                        <a:rPr lang="it-IT" i="1">
                          <a:solidFill>
                            <a:srgbClr val="13294B"/>
                          </a:solidFill>
                          <a:latin typeface="Cambria Math" panose="02040503050406030204" pitchFamily="18" charset="0"/>
                        </a:rPr>
                        <m:t>𝑎</m:t>
                      </m:r>
                      <m:r>
                        <a:rPr lang="it-IT" i="1">
                          <a:solidFill>
                            <a:srgbClr val="13294B"/>
                          </a:solidFill>
                          <a:latin typeface="Cambria Math" panose="02040503050406030204" pitchFamily="18" charset="0"/>
                        </a:rPr>
                        <m:t> </m:t>
                      </m:r>
                      <m:sSup>
                        <m:sSupPr>
                          <m:ctrlPr>
                            <a:rPr lang="it-IT" i="1">
                              <a:solidFill>
                                <a:srgbClr val="13294B"/>
                              </a:solidFill>
                              <a:latin typeface="Cambria Math" panose="02040503050406030204" pitchFamily="18" charset="0"/>
                            </a:rPr>
                          </m:ctrlPr>
                        </m:sSupPr>
                        <m:e>
                          <m:r>
                            <a:rPr lang="it-IT" i="1">
                              <a:solidFill>
                                <a:srgbClr val="13294B"/>
                              </a:solidFill>
                              <a:latin typeface="Cambria Math" panose="02040503050406030204" pitchFamily="18" charset="0"/>
                            </a:rPr>
                            <m:t>𝐶𝑎𝑝𝑎𝑐𝑖𝑡𝑦</m:t>
                          </m:r>
                        </m:e>
                        <m:sup>
                          <m:r>
                            <a:rPr lang="it-IT" i="1">
                              <a:solidFill>
                                <a:srgbClr val="13294B"/>
                              </a:solidFill>
                              <a:latin typeface="Cambria Math" panose="02040503050406030204" pitchFamily="18" charset="0"/>
                            </a:rPr>
                            <m:t>−</m:t>
                          </m:r>
                          <m:r>
                            <a:rPr lang="it-IT" i="1">
                              <a:solidFill>
                                <a:srgbClr val="13294B"/>
                              </a:solidFill>
                              <a:latin typeface="Cambria Math" panose="02040503050406030204" pitchFamily="18" charset="0"/>
                            </a:rPr>
                            <m:t>𝑐</m:t>
                          </m:r>
                        </m:sup>
                      </m:sSup>
                    </m:oMath>
                  </m:oMathPara>
                </a14:m>
                <a:endParaRPr lang="en-GB">
                  <a:solidFill>
                    <a:srgbClr val="13294B"/>
                  </a:solidFill>
                  <a:latin typeface="Arial"/>
                </a:endParaRPr>
              </a:p>
            </p:txBody>
          </p:sp>
        </mc:Choice>
        <mc:Fallback xmlns="">
          <p:sp>
            <p:nvSpPr>
              <p:cNvPr id="16" name="TextBox 15">
                <a:extLst>
                  <a:ext uri="{FF2B5EF4-FFF2-40B4-BE49-F238E27FC236}">
                    <a16:creationId xmlns:a16="http://schemas.microsoft.com/office/drawing/2014/main" id="{D46F0E94-61BC-45F6-A559-7E50507A68DD}"/>
                  </a:ext>
                </a:extLst>
              </p:cNvPr>
              <p:cNvSpPr txBox="1">
                <a:spLocks noRot="1" noChangeAspect="1" noMove="1" noResize="1" noEditPoints="1" noAdjustHandles="1" noChangeArrowheads="1" noChangeShapeType="1" noTextEdit="1"/>
              </p:cNvSpPr>
              <p:nvPr/>
            </p:nvSpPr>
            <p:spPr>
              <a:xfrm>
                <a:off x="480733" y="2982127"/>
                <a:ext cx="3307497" cy="391582"/>
              </a:xfrm>
              <a:prstGeom prst="rect">
                <a:avLst/>
              </a:prstGeom>
              <a:blipFill>
                <a:blip r:embed="rId5"/>
                <a:stretch>
                  <a:fillRect b="-10938"/>
                </a:stretch>
              </a:blipFill>
            </p:spPr>
            <p:txBody>
              <a:bodyPr/>
              <a:lstStyle/>
              <a:p>
                <a:r>
                  <a:rPr lang="en-NL">
                    <a:noFill/>
                  </a:rPr>
                  <a:t> </a:t>
                </a:r>
              </a:p>
            </p:txBody>
          </p:sp>
        </mc:Fallback>
      </mc:AlternateContent>
    </p:spTree>
    <p:extLst>
      <p:ext uri="{BB962C8B-B14F-4D97-AF65-F5344CB8AC3E}">
        <p14:creationId xmlns:p14="http://schemas.microsoft.com/office/powerpoint/2010/main" val="135112010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Placeholder 110">
            <a:extLst>
              <a:ext uri="{FF2B5EF4-FFF2-40B4-BE49-F238E27FC236}">
                <a16:creationId xmlns:a16="http://schemas.microsoft.com/office/drawing/2014/main" id="{2F699F5D-CD26-35A1-883F-3184B6700D27}"/>
              </a:ext>
            </a:extLst>
          </p:cNvPr>
          <p:cNvSpPr>
            <a:spLocks noGrp="1"/>
          </p:cNvSpPr>
          <p:nvPr>
            <p:ph type="body" sz="quarter" idx="11"/>
          </p:nvPr>
        </p:nvSpPr>
        <p:spPr/>
        <p:txBody>
          <a:bodyPr/>
          <a:lstStyle/>
          <a:p>
            <a:pPr>
              <a:lnSpc>
                <a:spcPct val="90000"/>
              </a:lnSpc>
            </a:pPr>
            <a:r>
              <a:rPr lang="it-IT" sz="2550" dirty="0"/>
              <a:t>Scenari Normativi per le Sfide Ambientali e Climatiche</a:t>
            </a:r>
          </a:p>
          <a:p>
            <a:pPr>
              <a:lnSpc>
                <a:spcPct val="90000"/>
              </a:lnSpc>
            </a:pPr>
            <a:r>
              <a:rPr lang="it-IT" sz="2550" dirty="0"/>
              <a:t>Riflessioni e Pensieri</a:t>
            </a:r>
          </a:p>
        </p:txBody>
      </p:sp>
      <p:pic>
        <p:nvPicPr>
          <p:cNvPr id="6" name="Picture 5" descr="Naples Shipping Week">
            <a:extLst>
              <a:ext uri="{FF2B5EF4-FFF2-40B4-BE49-F238E27FC236}">
                <a16:creationId xmlns:a16="http://schemas.microsoft.com/office/drawing/2014/main" id="{BC7C2738-DAA8-5E0C-D3E6-399479FFC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E4347B-0A65-7D80-2B4F-A5971B739073}"/>
              </a:ext>
            </a:extLst>
          </p:cNvPr>
          <p:cNvSpPr txBox="1"/>
          <p:nvPr/>
        </p:nvSpPr>
        <p:spPr>
          <a:xfrm>
            <a:off x="368300" y="1594863"/>
            <a:ext cx="11417300" cy="1708160"/>
          </a:xfrm>
          <a:prstGeom prst="rect">
            <a:avLst/>
          </a:prstGeom>
          <a:solidFill>
            <a:schemeClr val="bg1">
              <a:lumMod val="95000"/>
            </a:schemeClr>
          </a:solidFill>
        </p:spPr>
        <p:txBody>
          <a:bodyPr wrap="square">
            <a:spAutoFit/>
          </a:bodyPr>
          <a:lstStyle/>
          <a:p>
            <a:pPr marL="285750" indent="-285750">
              <a:spcAft>
                <a:spcPts val="600"/>
              </a:spcAft>
              <a:buFont typeface="Arial" panose="020B0604020202020204" pitchFamily="34" charset="0"/>
              <a:buChar char="•"/>
            </a:pPr>
            <a:r>
              <a:rPr lang="it-IT" sz="1800" b="1" dirty="0">
                <a:solidFill>
                  <a:srgbClr val="4C4E4E"/>
                </a:solidFill>
              </a:rPr>
              <a:t>Eventi Estremi </a:t>
            </a:r>
            <a:r>
              <a:rPr lang="it-IT" sz="1800" dirty="0">
                <a:solidFill>
                  <a:srgbClr val="4C4E4E"/>
                </a:solidFill>
              </a:rPr>
              <a:t>sono sempre più frequenti ad ogni latitudine. </a:t>
            </a:r>
          </a:p>
          <a:p>
            <a:pPr marL="285750" indent="-285750">
              <a:spcAft>
                <a:spcPts val="600"/>
              </a:spcAft>
              <a:buFont typeface="Arial" panose="020B0604020202020204" pitchFamily="34" charset="0"/>
              <a:buChar char="•"/>
            </a:pPr>
            <a:r>
              <a:rPr lang="it-IT" sz="1800" dirty="0">
                <a:solidFill>
                  <a:srgbClr val="4C4E4E"/>
                </a:solidFill>
              </a:rPr>
              <a:t>Parliamo di uragani, tornado, tempeste, inondazioni, variazioni insolite di temperatura.</a:t>
            </a:r>
          </a:p>
          <a:p>
            <a:pPr marL="285750" indent="-285750">
              <a:spcAft>
                <a:spcPts val="600"/>
              </a:spcAft>
              <a:buFont typeface="Arial" panose="020B0604020202020204" pitchFamily="34" charset="0"/>
              <a:buChar char="•"/>
            </a:pPr>
            <a:r>
              <a:rPr lang="it-IT" sz="1800" dirty="0">
                <a:solidFill>
                  <a:srgbClr val="4C4E4E"/>
                </a:solidFill>
              </a:rPr>
              <a:t>La </a:t>
            </a:r>
            <a:r>
              <a:rPr lang="it-IT" sz="1800" b="1" dirty="0">
                <a:solidFill>
                  <a:srgbClr val="4C4E4E"/>
                </a:solidFill>
              </a:rPr>
              <a:t>frequenza</a:t>
            </a:r>
            <a:r>
              <a:rPr lang="it-IT" sz="1800" dirty="0">
                <a:solidFill>
                  <a:srgbClr val="4C4E4E"/>
                </a:solidFill>
              </a:rPr>
              <a:t> sempre più alta di questi eventi non è più identificabile come un maltempo stagionale, magari sporadico: tali eventi sono ormai </a:t>
            </a:r>
            <a:r>
              <a:rPr lang="it-IT" sz="1800" b="1" dirty="0">
                <a:solidFill>
                  <a:srgbClr val="4C4E4E"/>
                </a:solidFill>
              </a:rPr>
              <a:t>all’ordine del giorno</a:t>
            </a:r>
            <a:r>
              <a:rPr lang="it-IT" sz="1800" dirty="0">
                <a:solidFill>
                  <a:srgbClr val="4C4E4E"/>
                </a:solidFill>
              </a:rPr>
              <a:t>,</a:t>
            </a:r>
          </a:p>
          <a:p>
            <a:pPr marL="285750" indent="-285750">
              <a:spcAft>
                <a:spcPts val="600"/>
              </a:spcAft>
              <a:buFont typeface="Arial" panose="020B0604020202020204" pitchFamily="34" charset="0"/>
              <a:buChar char="•"/>
            </a:pPr>
            <a:r>
              <a:rPr lang="it-IT" sz="1800" dirty="0">
                <a:solidFill>
                  <a:srgbClr val="4C4E4E"/>
                </a:solidFill>
              </a:rPr>
              <a:t>ci troviamo nel bel mezzo di una </a:t>
            </a:r>
            <a:r>
              <a:rPr lang="it-IT" sz="1800" b="1" dirty="0">
                <a:solidFill>
                  <a:srgbClr val="4C4E4E"/>
                </a:solidFill>
              </a:rPr>
              <a:t>crisi climatica</a:t>
            </a:r>
            <a:r>
              <a:rPr lang="it-IT" sz="1800" dirty="0">
                <a:solidFill>
                  <a:srgbClr val="4C4E4E"/>
                </a:solidFill>
              </a:rPr>
              <a:t>.</a:t>
            </a:r>
          </a:p>
        </p:txBody>
      </p:sp>
      <p:pic>
        <p:nvPicPr>
          <p:cNvPr id="1026" name="Picture 2" descr="Una grande nave marittima da carico secco si è arenata durante un forte  vento di tempesta e si è arenata | Foto Premium">
            <a:extLst>
              <a:ext uri="{FF2B5EF4-FFF2-40B4-BE49-F238E27FC236}">
                <a16:creationId xmlns:a16="http://schemas.microsoft.com/office/drawing/2014/main" id="{2EF26809-6428-7ADE-3761-EF16ADBD0F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69" b="9592"/>
          <a:stretch/>
        </p:blipFill>
        <p:spPr bwMode="auto">
          <a:xfrm>
            <a:off x="2330223" y="3517493"/>
            <a:ext cx="753155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0145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0736EF-7465-4887-9A11-5EE9DFF42D0E}"/>
              </a:ext>
            </a:extLst>
          </p:cNvPr>
          <p:cNvSpPr>
            <a:spLocks noGrp="1"/>
          </p:cNvSpPr>
          <p:nvPr>
            <p:ph type="body" sz="quarter" idx="11"/>
          </p:nvPr>
        </p:nvSpPr>
        <p:spPr/>
        <p:txBody>
          <a:bodyPr/>
          <a:lstStyle/>
          <a:p>
            <a:r>
              <a:rPr lang="en-US" sz="2900" dirty="0" err="1"/>
              <a:t>Impatto</a:t>
            </a:r>
            <a:r>
              <a:rPr lang="en-US" sz="2900" dirty="0"/>
              <a:t> </a:t>
            </a:r>
            <a:r>
              <a:rPr lang="en-US" sz="2900" dirty="0" err="1"/>
              <a:t>Normativo</a:t>
            </a:r>
            <a:r>
              <a:rPr lang="en-US" sz="2900" dirty="0"/>
              <a:t> sui </a:t>
            </a:r>
            <a:r>
              <a:rPr lang="en-US" sz="2900" dirty="0" err="1"/>
              <a:t>trasporti</a:t>
            </a:r>
            <a:r>
              <a:rPr lang="en-US" sz="2900" dirty="0"/>
              <a:t> </a:t>
            </a:r>
            <a:r>
              <a:rPr lang="en-US" sz="2900" dirty="0" err="1"/>
              <a:t>marittimi</a:t>
            </a:r>
            <a:endParaRPr lang="en-US" sz="2900" dirty="0"/>
          </a:p>
          <a:p>
            <a:r>
              <a:rPr lang="en-US" sz="2400" dirty="0"/>
              <a:t>Come le </a:t>
            </a:r>
            <a:r>
              <a:rPr lang="en-US" sz="2400" dirty="0" err="1"/>
              <a:t>navi</a:t>
            </a:r>
            <a:r>
              <a:rPr lang="en-US" sz="2400" dirty="0"/>
              <a:t> </a:t>
            </a:r>
            <a:r>
              <a:rPr lang="en-US" sz="2400" dirty="0" err="1"/>
              <a:t>stanno</a:t>
            </a:r>
            <a:r>
              <a:rPr lang="en-US" sz="2400" dirty="0"/>
              <a:t> </a:t>
            </a:r>
            <a:r>
              <a:rPr lang="en-US" sz="2400" dirty="0" err="1"/>
              <a:t>oggi</a:t>
            </a:r>
            <a:r>
              <a:rPr lang="en-US" sz="2400" dirty="0"/>
              <a:t> </a:t>
            </a:r>
            <a:r>
              <a:rPr lang="en-US" sz="2400" dirty="0" err="1"/>
              <a:t>raggiungendo</a:t>
            </a:r>
            <a:r>
              <a:rPr lang="en-US" sz="2400" dirty="0"/>
              <a:t> i target IMO</a:t>
            </a:r>
          </a:p>
        </p:txBody>
      </p:sp>
      <p:pic>
        <p:nvPicPr>
          <p:cNvPr id="9" name="Picture 8" descr="Naples Shipping Week">
            <a:extLst>
              <a:ext uri="{FF2B5EF4-FFF2-40B4-BE49-F238E27FC236}">
                <a16:creationId xmlns:a16="http://schemas.microsoft.com/office/drawing/2014/main" id="{E0702AF8-597E-F05F-3CF5-F1C7C2B0AA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a:extLst>
              <a:ext uri="{FF2B5EF4-FFF2-40B4-BE49-F238E27FC236}">
                <a16:creationId xmlns:a16="http://schemas.microsoft.com/office/drawing/2014/main" id="{0685AA50-F095-3B9F-D199-57AC0A1AFF99}"/>
              </a:ext>
            </a:extLst>
          </p:cNvPr>
          <p:cNvGraphicFramePr/>
          <p:nvPr>
            <p:extLst>
              <p:ext uri="{D42A27DB-BD31-4B8C-83A1-F6EECF244321}">
                <p14:modId xmlns:p14="http://schemas.microsoft.com/office/powerpoint/2010/main" val="1126637308"/>
              </p:ext>
            </p:extLst>
          </p:nvPr>
        </p:nvGraphicFramePr>
        <p:xfrm>
          <a:off x="2186493" y="1313340"/>
          <a:ext cx="7780758" cy="555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Rounded Corners 10">
            <a:extLst>
              <a:ext uri="{FF2B5EF4-FFF2-40B4-BE49-F238E27FC236}">
                <a16:creationId xmlns:a16="http://schemas.microsoft.com/office/drawing/2014/main" id="{0AA02475-8604-B9CF-3AE1-84BCFAE87F57}"/>
              </a:ext>
            </a:extLst>
          </p:cNvPr>
          <p:cNvSpPr/>
          <p:nvPr/>
        </p:nvSpPr>
        <p:spPr>
          <a:xfrm>
            <a:off x="2273030" y="1935804"/>
            <a:ext cx="2524564" cy="142993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err="1">
                <a:solidFill>
                  <a:srgbClr val="002060"/>
                </a:solidFill>
              </a:rPr>
              <a:t>Miglior</a:t>
            </a:r>
            <a:r>
              <a:rPr lang="en-US" sz="1400" dirty="0">
                <a:solidFill>
                  <a:srgbClr val="002060"/>
                </a:solidFill>
              </a:rPr>
              <a:t> performance </a:t>
            </a:r>
            <a:r>
              <a:rPr lang="en-US" sz="1400" dirty="0" err="1">
                <a:solidFill>
                  <a:srgbClr val="002060"/>
                </a:solidFill>
              </a:rPr>
              <a:t>motori</a:t>
            </a: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Electronic auto-tuning</a:t>
            </a:r>
          </a:p>
          <a:p>
            <a:pPr marL="285750" indent="-285750">
              <a:buFont typeface="Arial" panose="020B0604020202020204" pitchFamily="34" charset="0"/>
              <a:buChar char="•"/>
            </a:pPr>
            <a:r>
              <a:rPr lang="en-US" sz="1400" dirty="0">
                <a:solidFill>
                  <a:srgbClr val="002060"/>
                </a:solidFill>
              </a:rPr>
              <a:t>MGO Basso </a:t>
            </a:r>
            <a:r>
              <a:rPr lang="en-US" sz="1400" dirty="0" err="1">
                <a:solidFill>
                  <a:srgbClr val="002060"/>
                </a:solidFill>
              </a:rPr>
              <a:t>tenore</a:t>
            </a:r>
            <a:r>
              <a:rPr lang="en-US" sz="1400" dirty="0">
                <a:solidFill>
                  <a:srgbClr val="002060"/>
                </a:solidFill>
              </a:rPr>
              <a:t> </a:t>
            </a:r>
            <a:r>
              <a:rPr lang="en-US" sz="1400" dirty="0" err="1">
                <a:solidFill>
                  <a:srgbClr val="002060"/>
                </a:solidFill>
              </a:rPr>
              <a:t>zolfo</a:t>
            </a:r>
            <a:endParaRPr lang="en-US" sz="1400" dirty="0">
              <a:solidFill>
                <a:srgbClr val="002060"/>
              </a:solidFill>
            </a:endParaRPr>
          </a:p>
          <a:p>
            <a:pPr marL="285750" indent="-285750">
              <a:buFont typeface="Arial" panose="020B0604020202020204" pitchFamily="34" charset="0"/>
              <a:buChar char="•"/>
            </a:pPr>
            <a:r>
              <a:rPr lang="en-US" sz="1400" dirty="0" err="1">
                <a:solidFill>
                  <a:srgbClr val="002060"/>
                </a:solidFill>
              </a:rPr>
              <a:t>Ottimzzazione</a:t>
            </a:r>
            <a:r>
              <a:rPr lang="en-US" sz="1400" dirty="0">
                <a:solidFill>
                  <a:srgbClr val="002060"/>
                </a:solidFill>
              </a:rPr>
              <a:t> </a:t>
            </a:r>
            <a:r>
              <a:rPr lang="en-US" sz="1400" dirty="0" err="1">
                <a:solidFill>
                  <a:srgbClr val="002060"/>
                </a:solidFill>
              </a:rPr>
              <a:t>Elica</a:t>
            </a:r>
            <a:endParaRPr lang="en-NL" sz="1400" dirty="0">
              <a:solidFill>
                <a:srgbClr val="002060"/>
              </a:solidFill>
            </a:endParaRPr>
          </a:p>
        </p:txBody>
      </p:sp>
      <p:sp>
        <p:nvSpPr>
          <p:cNvPr id="13" name="Rectangle: Rounded Corners 12">
            <a:extLst>
              <a:ext uri="{FF2B5EF4-FFF2-40B4-BE49-F238E27FC236}">
                <a16:creationId xmlns:a16="http://schemas.microsoft.com/office/drawing/2014/main" id="{45457F6F-E469-84F4-2DFB-4F92F13FDCBF}"/>
              </a:ext>
            </a:extLst>
          </p:cNvPr>
          <p:cNvSpPr/>
          <p:nvPr/>
        </p:nvSpPr>
        <p:spPr>
          <a:xfrm>
            <a:off x="7396465" y="1932562"/>
            <a:ext cx="2524564" cy="142993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Fuel Cells</a:t>
            </a:r>
          </a:p>
          <a:p>
            <a:pPr marL="285750" indent="-285750">
              <a:buFont typeface="Arial" panose="020B0604020202020204" pitchFamily="34" charset="0"/>
              <a:buChar char="•"/>
            </a:pPr>
            <a:r>
              <a:rPr lang="en-US" dirty="0" err="1">
                <a:solidFill>
                  <a:srgbClr val="002060"/>
                </a:solidFill>
              </a:rPr>
              <a:t>Idrogeno</a:t>
            </a:r>
            <a:r>
              <a:rPr lang="en-US" dirty="0">
                <a:solidFill>
                  <a:srgbClr val="002060"/>
                </a:solidFill>
              </a:rPr>
              <a:t>, </a:t>
            </a:r>
            <a:r>
              <a:rPr lang="en-US" dirty="0" err="1">
                <a:solidFill>
                  <a:srgbClr val="002060"/>
                </a:solidFill>
              </a:rPr>
              <a:t>Metanolo</a:t>
            </a:r>
            <a:r>
              <a:rPr lang="en-US" dirty="0">
                <a:solidFill>
                  <a:srgbClr val="002060"/>
                </a:solidFill>
              </a:rPr>
              <a:t>, biodiesel, etc.</a:t>
            </a:r>
          </a:p>
          <a:p>
            <a:pPr marL="285750" indent="-285750">
              <a:buFont typeface="Arial" panose="020B0604020202020204" pitchFamily="34" charset="0"/>
              <a:buChar char="•"/>
            </a:pPr>
            <a:r>
              <a:rPr lang="en-US" dirty="0">
                <a:solidFill>
                  <a:srgbClr val="002060"/>
                </a:solidFill>
              </a:rPr>
              <a:t>Wind Propulsion</a:t>
            </a:r>
          </a:p>
          <a:p>
            <a:pPr algn="ctr"/>
            <a:endParaRPr lang="en-NL" dirty="0"/>
          </a:p>
        </p:txBody>
      </p:sp>
      <p:sp>
        <p:nvSpPr>
          <p:cNvPr id="15" name="TextBox 14">
            <a:extLst>
              <a:ext uri="{FF2B5EF4-FFF2-40B4-BE49-F238E27FC236}">
                <a16:creationId xmlns:a16="http://schemas.microsoft.com/office/drawing/2014/main" id="{428D06B0-C1CC-EEA9-1ABE-554B51BEAA2C}"/>
              </a:ext>
            </a:extLst>
          </p:cNvPr>
          <p:cNvSpPr txBox="1"/>
          <p:nvPr/>
        </p:nvSpPr>
        <p:spPr>
          <a:xfrm>
            <a:off x="368300" y="2243888"/>
            <a:ext cx="1818193" cy="400110"/>
          </a:xfrm>
          <a:prstGeom prst="rect">
            <a:avLst/>
          </a:prstGeom>
          <a:noFill/>
        </p:spPr>
        <p:txBody>
          <a:bodyPr wrap="square" rtlCol="0">
            <a:spAutoFit/>
          </a:bodyPr>
          <a:lstStyle/>
          <a:p>
            <a:r>
              <a:rPr lang="it-IT" sz="2000" b="1" dirty="0">
                <a:ln w="0"/>
                <a:solidFill>
                  <a:schemeClr val="tx2"/>
                </a:solidFill>
                <a:effectLst>
                  <a:reflection blurRad="6350" stA="53000" endA="300" endPos="35500" dir="5400000" sy="-90000" algn="bl" rotWithShape="0"/>
                </a:effectLst>
              </a:rPr>
              <a:t>Propulsione</a:t>
            </a:r>
          </a:p>
        </p:txBody>
      </p:sp>
      <p:sp>
        <p:nvSpPr>
          <p:cNvPr id="17" name="TextBox 16">
            <a:extLst>
              <a:ext uri="{FF2B5EF4-FFF2-40B4-BE49-F238E27FC236}">
                <a16:creationId xmlns:a16="http://schemas.microsoft.com/office/drawing/2014/main" id="{80F4FE77-6EC4-695E-AE18-C93CB387FF7D}"/>
              </a:ext>
            </a:extLst>
          </p:cNvPr>
          <p:cNvSpPr txBox="1"/>
          <p:nvPr/>
        </p:nvSpPr>
        <p:spPr>
          <a:xfrm>
            <a:off x="465172" y="5391537"/>
            <a:ext cx="1818193" cy="400110"/>
          </a:xfrm>
          <a:prstGeom prst="rect">
            <a:avLst/>
          </a:prstGeom>
          <a:noFill/>
        </p:spPr>
        <p:txBody>
          <a:bodyPr wrap="square" rtlCol="0">
            <a:spAutoFit/>
          </a:bodyPr>
          <a:lstStyle/>
          <a:p>
            <a:r>
              <a:rPr lang="it-IT" sz="2000" b="1">
                <a:ln w="0"/>
                <a:solidFill>
                  <a:schemeClr val="tx2"/>
                </a:solidFill>
                <a:effectLst>
                  <a:reflection blurRad="6350" stA="53000" endA="300" endPos="35500" dir="5400000" sy="-90000" algn="bl" rotWithShape="0"/>
                </a:effectLst>
              </a:rPr>
              <a:t>Gestione</a:t>
            </a:r>
          </a:p>
        </p:txBody>
      </p:sp>
      <p:sp>
        <p:nvSpPr>
          <p:cNvPr id="18" name="TextBox 17">
            <a:extLst>
              <a:ext uri="{FF2B5EF4-FFF2-40B4-BE49-F238E27FC236}">
                <a16:creationId xmlns:a16="http://schemas.microsoft.com/office/drawing/2014/main" id="{08EB03E2-A4E8-CFE0-4966-12D9D3B58F56}"/>
              </a:ext>
            </a:extLst>
          </p:cNvPr>
          <p:cNvSpPr txBox="1"/>
          <p:nvPr/>
        </p:nvSpPr>
        <p:spPr>
          <a:xfrm>
            <a:off x="441361" y="3925580"/>
            <a:ext cx="1818193" cy="400110"/>
          </a:xfrm>
          <a:prstGeom prst="rect">
            <a:avLst/>
          </a:prstGeom>
          <a:noFill/>
        </p:spPr>
        <p:txBody>
          <a:bodyPr wrap="square" rtlCol="0">
            <a:spAutoFit/>
          </a:bodyPr>
          <a:lstStyle>
            <a:defPPr>
              <a:defRPr lang="en-NL"/>
            </a:defPPr>
            <a:lvl1pPr>
              <a:defRPr>
                <a:ln w="0"/>
                <a:solidFill>
                  <a:schemeClr val="tx2"/>
                </a:solidFill>
                <a:effectLst>
                  <a:reflection blurRad="6350" stA="53000" endA="300" endPos="35500" dir="5400000" sy="-90000" algn="bl" rotWithShape="0"/>
                </a:effectLst>
              </a:defRPr>
            </a:lvl1pPr>
          </a:lstStyle>
          <a:p>
            <a:r>
              <a:rPr lang="it-IT" sz="2000" b="1" dirty="0"/>
              <a:t>Idrodinamica</a:t>
            </a:r>
          </a:p>
        </p:txBody>
      </p:sp>
      <p:sp>
        <p:nvSpPr>
          <p:cNvPr id="19" name="Rectangle: Rounded Corners 18">
            <a:extLst>
              <a:ext uri="{FF2B5EF4-FFF2-40B4-BE49-F238E27FC236}">
                <a16:creationId xmlns:a16="http://schemas.microsoft.com/office/drawing/2014/main" id="{98493CB4-DBDC-2CE7-3E80-2DF67CFE40CA}"/>
              </a:ext>
            </a:extLst>
          </p:cNvPr>
          <p:cNvSpPr/>
          <p:nvPr/>
        </p:nvSpPr>
        <p:spPr>
          <a:xfrm>
            <a:off x="2283365" y="3401761"/>
            <a:ext cx="2524564" cy="142993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err="1">
                <a:solidFill>
                  <a:srgbClr val="002060"/>
                </a:solidFill>
              </a:rPr>
              <a:t>Vernici</a:t>
            </a:r>
            <a:r>
              <a:rPr lang="en-US" dirty="0">
                <a:solidFill>
                  <a:srgbClr val="002060"/>
                </a:solidFill>
              </a:rPr>
              <a:t> </a:t>
            </a:r>
            <a:r>
              <a:rPr lang="en-US" dirty="0" err="1">
                <a:solidFill>
                  <a:srgbClr val="002060"/>
                </a:solidFill>
              </a:rPr>
              <a:t>performanti</a:t>
            </a:r>
            <a:endParaRPr lang="en-US" dirty="0">
              <a:solidFill>
                <a:srgbClr val="002060"/>
              </a:solidFill>
            </a:endParaRPr>
          </a:p>
          <a:p>
            <a:pPr marL="285750" indent="-285750">
              <a:buFont typeface="Arial" panose="020B0604020202020204" pitchFamily="34" charset="0"/>
              <a:buChar char="•"/>
            </a:pPr>
            <a:r>
              <a:rPr lang="en-US" dirty="0" err="1">
                <a:solidFill>
                  <a:srgbClr val="002060"/>
                </a:solidFill>
              </a:rPr>
              <a:t>Ottimizzazione</a:t>
            </a:r>
            <a:r>
              <a:rPr lang="en-US" dirty="0">
                <a:solidFill>
                  <a:srgbClr val="002060"/>
                </a:solidFill>
              </a:rPr>
              <a:t> </a:t>
            </a:r>
            <a:r>
              <a:rPr lang="en-US" dirty="0" err="1">
                <a:solidFill>
                  <a:srgbClr val="002060"/>
                </a:solidFill>
              </a:rPr>
              <a:t>assetto</a:t>
            </a:r>
            <a:endParaRPr lang="en-US" dirty="0">
              <a:solidFill>
                <a:srgbClr val="002060"/>
              </a:solidFill>
            </a:endParaRPr>
          </a:p>
          <a:p>
            <a:pPr marL="285750" indent="-285750">
              <a:buFont typeface="Arial" panose="020B0604020202020204" pitchFamily="34" charset="0"/>
              <a:buChar char="•"/>
            </a:pPr>
            <a:r>
              <a:rPr lang="en-US" dirty="0" err="1">
                <a:solidFill>
                  <a:srgbClr val="002060"/>
                </a:solidFill>
              </a:rPr>
              <a:t>Ottimizzazione</a:t>
            </a:r>
            <a:r>
              <a:rPr lang="en-US" dirty="0">
                <a:solidFill>
                  <a:srgbClr val="002060"/>
                </a:solidFill>
              </a:rPr>
              <a:t> </a:t>
            </a:r>
            <a:r>
              <a:rPr lang="en-US" dirty="0" err="1">
                <a:solidFill>
                  <a:srgbClr val="002060"/>
                </a:solidFill>
              </a:rPr>
              <a:t>carena</a:t>
            </a:r>
            <a:endParaRPr lang="en-NL" dirty="0">
              <a:solidFill>
                <a:srgbClr val="002060"/>
              </a:solidFill>
            </a:endParaRPr>
          </a:p>
        </p:txBody>
      </p:sp>
      <p:sp>
        <p:nvSpPr>
          <p:cNvPr id="20" name="Rectangle: Rounded Corners 19">
            <a:extLst>
              <a:ext uri="{FF2B5EF4-FFF2-40B4-BE49-F238E27FC236}">
                <a16:creationId xmlns:a16="http://schemas.microsoft.com/office/drawing/2014/main" id="{BE8C321C-9F7A-0A47-79E1-ED52902A44F3}"/>
              </a:ext>
            </a:extLst>
          </p:cNvPr>
          <p:cNvSpPr/>
          <p:nvPr/>
        </p:nvSpPr>
        <p:spPr>
          <a:xfrm>
            <a:off x="4826744" y="3395277"/>
            <a:ext cx="2524564" cy="142993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2060"/>
                </a:solidFill>
              </a:rPr>
              <a:t>Energy Saving Devices</a:t>
            </a:r>
          </a:p>
          <a:p>
            <a:pPr marL="285750" indent="-285750">
              <a:buFont typeface="Arial" panose="020B0604020202020204" pitchFamily="34" charset="0"/>
              <a:buChar char="•"/>
            </a:pPr>
            <a:r>
              <a:rPr lang="en-US" dirty="0">
                <a:solidFill>
                  <a:srgbClr val="002060"/>
                </a:solidFill>
              </a:rPr>
              <a:t>Nuovo </a:t>
            </a:r>
            <a:r>
              <a:rPr lang="en-US" dirty="0" err="1">
                <a:solidFill>
                  <a:srgbClr val="002060"/>
                </a:solidFill>
              </a:rPr>
              <a:t>bulbo</a:t>
            </a:r>
            <a:r>
              <a:rPr lang="en-US" dirty="0">
                <a:solidFill>
                  <a:srgbClr val="002060"/>
                </a:solidFill>
              </a:rPr>
              <a:t> </a:t>
            </a:r>
            <a:r>
              <a:rPr lang="en-US" dirty="0" err="1">
                <a:solidFill>
                  <a:srgbClr val="002060"/>
                </a:solidFill>
              </a:rPr>
              <a:t>prodiero</a:t>
            </a:r>
            <a:endParaRPr lang="en-US" dirty="0">
              <a:solidFill>
                <a:srgbClr val="002060"/>
              </a:solidFill>
            </a:endParaRPr>
          </a:p>
        </p:txBody>
      </p:sp>
      <p:sp>
        <p:nvSpPr>
          <p:cNvPr id="21" name="Rectangle: Rounded Corners 20">
            <a:extLst>
              <a:ext uri="{FF2B5EF4-FFF2-40B4-BE49-F238E27FC236}">
                <a16:creationId xmlns:a16="http://schemas.microsoft.com/office/drawing/2014/main" id="{38EFF306-2280-D485-238B-EF7CC83B7DD1}"/>
              </a:ext>
            </a:extLst>
          </p:cNvPr>
          <p:cNvSpPr/>
          <p:nvPr/>
        </p:nvSpPr>
        <p:spPr>
          <a:xfrm>
            <a:off x="7375119" y="3395277"/>
            <a:ext cx="2524564" cy="142993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rgbClr val="002060"/>
                </a:solidFill>
              </a:rPr>
              <a:t>In progress </a:t>
            </a:r>
            <a:r>
              <a:rPr lang="en-US" sz="1600" dirty="0">
                <a:solidFill>
                  <a:srgbClr val="002060"/>
                </a:solidFill>
                <a:sym typeface="Wingdings" panose="05000000000000000000" pitchFamily="2" charset="2"/>
              </a:rPr>
              <a:t></a:t>
            </a:r>
            <a:r>
              <a:rPr lang="en-US" sz="1600" dirty="0" err="1">
                <a:solidFill>
                  <a:srgbClr val="002060"/>
                </a:solidFill>
                <a:sym typeface="Wingdings" panose="05000000000000000000" pitchFamily="2" charset="2"/>
              </a:rPr>
              <a:t>combinazione</a:t>
            </a:r>
            <a:r>
              <a:rPr lang="en-US" sz="1600" dirty="0">
                <a:solidFill>
                  <a:srgbClr val="002060"/>
                </a:solidFill>
                <a:sym typeface="Wingdings" panose="05000000000000000000" pitchFamily="2" charset="2"/>
              </a:rPr>
              <a:t> </a:t>
            </a:r>
            <a:r>
              <a:rPr lang="en-US" sz="1600" dirty="0" err="1">
                <a:solidFill>
                  <a:srgbClr val="002060"/>
                </a:solidFill>
                <a:sym typeface="Wingdings" panose="05000000000000000000" pitchFamily="2" charset="2"/>
              </a:rPr>
              <a:t>tra</a:t>
            </a:r>
            <a:r>
              <a:rPr lang="en-US" sz="1600" dirty="0">
                <a:solidFill>
                  <a:srgbClr val="002060"/>
                </a:solidFill>
                <a:sym typeface="Wingdings" panose="05000000000000000000" pitchFamily="2" charset="2"/>
              </a:rPr>
              <a:t> </a:t>
            </a:r>
            <a:r>
              <a:rPr lang="en-US" sz="1600" dirty="0" err="1">
                <a:solidFill>
                  <a:srgbClr val="002060"/>
                </a:solidFill>
                <a:sym typeface="Wingdings" panose="05000000000000000000" pitchFamily="2" charset="2"/>
              </a:rPr>
              <a:t>ottimizzazione</a:t>
            </a:r>
            <a:r>
              <a:rPr lang="en-US" sz="1600" dirty="0">
                <a:solidFill>
                  <a:srgbClr val="002060"/>
                </a:solidFill>
                <a:sym typeface="Wingdings" panose="05000000000000000000" pitchFamily="2" charset="2"/>
              </a:rPr>
              <a:t> </a:t>
            </a:r>
            <a:r>
              <a:rPr lang="en-US" sz="1600" dirty="0" err="1">
                <a:solidFill>
                  <a:srgbClr val="002060"/>
                </a:solidFill>
                <a:sym typeface="Wingdings" panose="05000000000000000000" pitchFamily="2" charset="2"/>
              </a:rPr>
              <a:t>forme</a:t>
            </a:r>
            <a:r>
              <a:rPr lang="en-US" sz="1600" dirty="0">
                <a:solidFill>
                  <a:srgbClr val="002060"/>
                </a:solidFill>
                <a:sym typeface="Wingdings" panose="05000000000000000000" pitchFamily="2" charset="2"/>
              </a:rPr>
              <a:t> </a:t>
            </a:r>
            <a:r>
              <a:rPr lang="en-US" sz="1600" dirty="0" err="1">
                <a:solidFill>
                  <a:srgbClr val="002060"/>
                </a:solidFill>
                <a:sym typeface="Wingdings" panose="05000000000000000000" pitchFamily="2" charset="2"/>
              </a:rPr>
              <a:t>carena</a:t>
            </a:r>
            <a:r>
              <a:rPr lang="en-US" sz="1600" dirty="0">
                <a:solidFill>
                  <a:srgbClr val="002060"/>
                </a:solidFill>
                <a:sym typeface="Wingdings" panose="05000000000000000000" pitchFamily="2" charset="2"/>
              </a:rPr>
              <a:t>, </a:t>
            </a:r>
            <a:r>
              <a:rPr lang="en-US" sz="1600" dirty="0" err="1">
                <a:solidFill>
                  <a:srgbClr val="002060"/>
                </a:solidFill>
                <a:sym typeface="Wingdings" panose="05000000000000000000" pitchFamily="2" charset="2"/>
              </a:rPr>
              <a:t>elica</a:t>
            </a:r>
            <a:r>
              <a:rPr lang="en-US" sz="1600" dirty="0">
                <a:solidFill>
                  <a:srgbClr val="002060"/>
                </a:solidFill>
                <a:sym typeface="Wingdings" panose="05000000000000000000" pitchFamily="2" charset="2"/>
              </a:rPr>
              <a:t> e Energy saving devices</a:t>
            </a:r>
            <a:endParaRPr lang="en-NL" sz="1600" dirty="0">
              <a:solidFill>
                <a:srgbClr val="002060"/>
              </a:solidFill>
            </a:endParaRPr>
          </a:p>
        </p:txBody>
      </p:sp>
      <p:sp>
        <p:nvSpPr>
          <p:cNvPr id="22" name="Rectangle: Rounded Corners 21">
            <a:extLst>
              <a:ext uri="{FF2B5EF4-FFF2-40B4-BE49-F238E27FC236}">
                <a16:creationId xmlns:a16="http://schemas.microsoft.com/office/drawing/2014/main" id="{FAEF5AAB-5FAA-CD16-689D-F5198210B44C}"/>
              </a:ext>
            </a:extLst>
          </p:cNvPr>
          <p:cNvSpPr/>
          <p:nvPr/>
        </p:nvSpPr>
        <p:spPr>
          <a:xfrm>
            <a:off x="2273030" y="4864476"/>
            <a:ext cx="2524564" cy="142993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2060"/>
                </a:solidFill>
              </a:rPr>
              <a:t>Weather Routing</a:t>
            </a:r>
          </a:p>
          <a:p>
            <a:pPr marL="285750" indent="-285750">
              <a:buFont typeface="Arial" panose="020B0604020202020204" pitchFamily="34" charset="0"/>
              <a:buChar char="•"/>
            </a:pPr>
            <a:r>
              <a:rPr lang="en-US" dirty="0" err="1">
                <a:solidFill>
                  <a:srgbClr val="002060"/>
                </a:solidFill>
              </a:rPr>
              <a:t>Pianificazione</a:t>
            </a:r>
            <a:r>
              <a:rPr lang="en-US" dirty="0">
                <a:solidFill>
                  <a:srgbClr val="002060"/>
                </a:solidFill>
              </a:rPr>
              <a:t> </a:t>
            </a:r>
            <a:r>
              <a:rPr lang="en-US" dirty="0" err="1">
                <a:solidFill>
                  <a:srgbClr val="002060"/>
                </a:solidFill>
              </a:rPr>
              <a:t>Rotta</a:t>
            </a:r>
            <a:endParaRPr lang="en-US" dirty="0">
              <a:solidFill>
                <a:srgbClr val="002060"/>
              </a:solidFill>
            </a:endParaRPr>
          </a:p>
        </p:txBody>
      </p:sp>
      <p:sp>
        <p:nvSpPr>
          <p:cNvPr id="23" name="Rectangle: Rounded Corners 22">
            <a:extLst>
              <a:ext uri="{FF2B5EF4-FFF2-40B4-BE49-F238E27FC236}">
                <a16:creationId xmlns:a16="http://schemas.microsoft.com/office/drawing/2014/main" id="{A5C2178F-2C27-D064-8C14-C2CE7CC23CAD}"/>
              </a:ext>
            </a:extLst>
          </p:cNvPr>
          <p:cNvSpPr/>
          <p:nvPr/>
        </p:nvSpPr>
        <p:spPr>
          <a:xfrm>
            <a:off x="4832850" y="4861235"/>
            <a:ext cx="2524564" cy="142993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2060"/>
                </a:solidFill>
              </a:rPr>
              <a:t>IMO Just In Time Arrival</a:t>
            </a:r>
          </a:p>
        </p:txBody>
      </p:sp>
      <p:sp>
        <p:nvSpPr>
          <p:cNvPr id="24" name="Rectangle: Rounded Corners 23">
            <a:extLst>
              <a:ext uri="{FF2B5EF4-FFF2-40B4-BE49-F238E27FC236}">
                <a16:creationId xmlns:a16="http://schemas.microsoft.com/office/drawing/2014/main" id="{626B3CF5-A9F5-2CD5-1B67-07815F208222}"/>
              </a:ext>
            </a:extLst>
          </p:cNvPr>
          <p:cNvSpPr/>
          <p:nvPr/>
        </p:nvSpPr>
        <p:spPr>
          <a:xfrm>
            <a:off x="7413045" y="4861234"/>
            <a:ext cx="2524564" cy="142993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002060"/>
              </a:solidFill>
            </a:endParaRPr>
          </a:p>
          <a:p>
            <a:pPr marL="285750" indent="-285750" algn="ctr">
              <a:buFont typeface="Arial" panose="020B0604020202020204" pitchFamily="34" charset="0"/>
              <a:buChar char="•"/>
            </a:pPr>
            <a:r>
              <a:rPr lang="en-US" dirty="0" err="1">
                <a:solidFill>
                  <a:srgbClr val="002060"/>
                </a:solidFill>
              </a:rPr>
              <a:t>Riduzione</a:t>
            </a:r>
            <a:r>
              <a:rPr lang="en-US" dirty="0">
                <a:solidFill>
                  <a:srgbClr val="002060"/>
                </a:solidFill>
              </a:rPr>
              <a:t> </a:t>
            </a:r>
            <a:r>
              <a:rPr lang="en-US" dirty="0" err="1">
                <a:solidFill>
                  <a:srgbClr val="002060"/>
                </a:solidFill>
              </a:rPr>
              <a:t>velocita</a:t>
            </a:r>
            <a:r>
              <a:rPr lang="en-US" dirty="0">
                <a:solidFill>
                  <a:srgbClr val="002060"/>
                </a:solidFill>
              </a:rPr>
              <a:t>’</a:t>
            </a:r>
          </a:p>
          <a:p>
            <a:pPr algn="ctr"/>
            <a:endParaRPr lang="en-NL" dirty="0"/>
          </a:p>
        </p:txBody>
      </p:sp>
      <p:sp>
        <p:nvSpPr>
          <p:cNvPr id="26" name="Rectangle: Rounded Corners 25">
            <a:extLst>
              <a:ext uri="{FF2B5EF4-FFF2-40B4-BE49-F238E27FC236}">
                <a16:creationId xmlns:a16="http://schemas.microsoft.com/office/drawing/2014/main" id="{7D0B230F-9480-6D1A-3F18-2A12F0130D4B}"/>
              </a:ext>
            </a:extLst>
          </p:cNvPr>
          <p:cNvSpPr/>
          <p:nvPr/>
        </p:nvSpPr>
        <p:spPr>
          <a:xfrm>
            <a:off x="4832850" y="1932562"/>
            <a:ext cx="2524564" cy="142993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002060"/>
                </a:solidFill>
              </a:rPr>
              <a:t>Batterie</a:t>
            </a:r>
          </a:p>
          <a:p>
            <a:pPr marL="285750" indent="-285750">
              <a:buFont typeface="Arial" panose="020B0604020202020204" pitchFamily="34" charset="0"/>
              <a:buChar char="•"/>
            </a:pPr>
            <a:r>
              <a:rPr lang="en-US" sz="1400" dirty="0">
                <a:solidFill>
                  <a:srgbClr val="002060"/>
                </a:solidFill>
              </a:rPr>
              <a:t>Sistema </a:t>
            </a:r>
            <a:r>
              <a:rPr lang="en-US" sz="1400" dirty="0" err="1">
                <a:solidFill>
                  <a:srgbClr val="002060"/>
                </a:solidFill>
              </a:rPr>
              <a:t>illuminazione</a:t>
            </a:r>
            <a:r>
              <a:rPr lang="en-US" sz="1400" dirty="0">
                <a:solidFill>
                  <a:srgbClr val="002060"/>
                </a:solidFill>
              </a:rPr>
              <a:t> (LED)</a:t>
            </a:r>
          </a:p>
          <a:p>
            <a:pPr marL="285750" indent="-285750">
              <a:buFont typeface="Arial" panose="020B0604020202020204" pitchFamily="34" charset="0"/>
              <a:buChar char="•"/>
            </a:pPr>
            <a:r>
              <a:rPr lang="en-US" sz="1400" dirty="0">
                <a:solidFill>
                  <a:srgbClr val="002060"/>
                </a:solidFill>
              </a:rPr>
              <a:t>Shaft Generator PTO/PTI</a:t>
            </a:r>
          </a:p>
          <a:p>
            <a:pPr marL="285750" indent="-285750">
              <a:buFont typeface="Arial" panose="020B0604020202020204" pitchFamily="34" charset="0"/>
              <a:buChar char="•"/>
            </a:pPr>
            <a:r>
              <a:rPr lang="en-US" sz="1400" dirty="0">
                <a:solidFill>
                  <a:srgbClr val="002060"/>
                </a:solidFill>
              </a:rPr>
              <a:t>Waste heat recovery</a:t>
            </a:r>
          </a:p>
        </p:txBody>
      </p:sp>
    </p:spTree>
    <p:extLst>
      <p:ext uri="{BB962C8B-B14F-4D97-AF65-F5344CB8AC3E}">
        <p14:creationId xmlns:p14="http://schemas.microsoft.com/office/powerpoint/2010/main" val="1415391136"/>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0736EF-7465-4887-9A11-5EE9DFF42D0E}"/>
              </a:ext>
            </a:extLst>
          </p:cNvPr>
          <p:cNvSpPr>
            <a:spLocks noGrp="1"/>
          </p:cNvSpPr>
          <p:nvPr>
            <p:ph type="body" sz="quarter" idx="11"/>
          </p:nvPr>
        </p:nvSpPr>
        <p:spPr/>
        <p:txBody>
          <a:bodyPr/>
          <a:lstStyle/>
          <a:p>
            <a:r>
              <a:rPr lang="en-US" sz="2900" dirty="0" err="1"/>
              <a:t>Impatto</a:t>
            </a:r>
            <a:r>
              <a:rPr lang="en-US" sz="2900" dirty="0"/>
              <a:t> </a:t>
            </a:r>
            <a:r>
              <a:rPr lang="en-US" sz="2900" dirty="0" err="1"/>
              <a:t>Normativo</a:t>
            </a:r>
            <a:r>
              <a:rPr lang="en-US" sz="2900" dirty="0"/>
              <a:t> sui </a:t>
            </a:r>
            <a:r>
              <a:rPr lang="en-US" sz="2900" dirty="0" err="1"/>
              <a:t>trasporti</a:t>
            </a:r>
            <a:r>
              <a:rPr lang="en-US" sz="2900" dirty="0"/>
              <a:t> </a:t>
            </a:r>
            <a:r>
              <a:rPr lang="en-US" sz="2900" dirty="0" err="1"/>
              <a:t>marittimi</a:t>
            </a:r>
            <a:endParaRPr lang="en-US" sz="2900" dirty="0"/>
          </a:p>
          <a:p>
            <a:r>
              <a:rPr lang="en-US" sz="2900" dirty="0"/>
              <a:t>Le </a:t>
            </a:r>
            <a:r>
              <a:rPr lang="en-US" sz="2900" dirty="0" err="1"/>
              <a:t>navi</a:t>
            </a:r>
            <a:r>
              <a:rPr lang="en-US" sz="2900" dirty="0"/>
              <a:t> di </a:t>
            </a:r>
            <a:r>
              <a:rPr lang="en-US" sz="2900" dirty="0" err="1"/>
              <a:t>domani</a:t>
            </a:r>
            <a:r>
              <a:rPr lang="en-US" sz="2900" dirty="0"/>
              <a:t> - </a:t>
            </a:r>
            <a:r>
              <a:rPr lang="en-US" sz="2900" dirty="0" err="1"/>
              <a:t>Combustibili</a:t>
            </a:r>
            <a:r>
              <a:rPr lang="en-US" sz="2900" dirty="0"/>
              <a:t> </a:t>
            </a:r>
            <a:r>
              <a:rPr lang="en-US" sz="2900" dirty="0" err="1"/>
              <a:t>Alternativi</a:t>
            </a:r>
            <a:endParaRPr lang="en-US" sz="2900" dirty="0"/>
          </a:p>
        </p:txBody>
      </p:sp>
      <p:graphicFrame>
        <p:nvGraphicFramePr>
          <p:cNvPr id="6" name="Chart 5">
            <a:extLst>
              <a:ext uri="{FF2B5EF4-FFF2-40B4-BE49-F238E27FC236}">
                <a16:creationId xmlns:a16="http://schemas.microsoft.com/office/drawing/2014/main" id="{C7DEEB27-176A-E2BD-A6F1-E58685004EF3}"/>
              </a:ext>
            </a:extLst>
          </p:cNvPr>
          <p:cNvGraphicFramePr/>
          <p:nvPr>
            <p:extLst>
              <p:ext uri="{D42A27DB-BD31-4B8C-83A1-F6EECF244321}">
                <p14:modId xmlns:p14="http://schemas.microsoft.com/office/powerpoint/2010/main" val="2991346029"/>
              </p:ext>
            </p:extLst>
          </p:nvPr>
        </p:nvGraphicFramePr>
        <p:xfrm>
          <a:off x="287338" y="2297588"/>
          <a:ext cx="4492095" cy="35809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C2E9B99-0024-F85B-396F-6AA9FC745BC9}"/>
              </a:ext>
            </a:extLst>
          </p:cNvPr>
          <p:cNvSpPr txBox="1"/>
          <p:nvPr/>
        </p:nvSpPr>
        <p:spPr>
          <a:xfrm>
            <a:off x="5136860" y="1733590"/>
            <a:ext cx="6682612" cy="4893647"/>
          </a:xfrm>
          <a:prstGeom prst="rect">
            <a:avLst/>
          </a:prstGeom>
          <a:noFill/>
        </p:spPr>
        <p:txBody>
          <a:bodyPr wrap="square">
            <a:spAutoFit/>
          </a:bodyPr>
          <a:lstStyle/>
          <a:p>
            <a:pPr marL="36000" lvl="1">
              <a:buNone/>
            </a:pPr>
            <a:r>
              <a:rPr lang="it-IT" sz="2000" dirty="0">
                <a:solidFill>
                  <a:schemeClr val="tx1">
                    <a:lumMod val="65000"/>
                    <a:lumOff val="35000"/>
                  </a:schemeClr>
                </a:solidFill>
                <a:latin typeface="+mj-lt"/>
                <a:ea typeface="+mj-ea"/>
                <a:cs typeface="+mj-cs"/>
              </a:rPr>
              <a:t>Non solo classica propulsione diesel-meccanica, ma anche:</a:t>
            </a:r>
          </a:p>
          <a:p>
            <a:pPr marL="321750" lvl="1" indent="-285750" defTabSz="609585">
              <a:spcBef>
                <a:spcPct val="20000"/>
              </a:spcBef>
              <a:buClr>
                <a:srgbClr val="4BACC6"/>
              </a:buClr>
              <a:buFont typeface="Wingdings" panose="05000000000000000000" pitchFamily="2" charset="2"/>
              <a:buChar char="§"/>
            </a:pPr>
            <a:r>
              <a:rPr lang="it-IT" sz="2000" dirty="0">
                <a:solidFill>
                  <a:schemeClr val="tx1">
                    <a:lumMod val="65000"/>
                    <a:lumOff val="35000"/>
                  </a:schemeClr>
                </a:solidFill>
                <a:latin typeface="+mj-lt"/>
                <a:ea typeface="+mj-ea"/>
                <a:cs typeface="+mj-cs"/>
              </a:rPr>
              <a:t>Combustibili Alternativi</a:t>
            </a:r>
          </a:p>
          <a:p>
            <a:pPr marL="321750" lvl="1" indent="-285750" defTabSz="609585">
              <a:spcBef>
                <a:spcPct val="20000"/>
              </a:spcBef>
              <a:buClr>
                <a:srgbClr val="4BACC6"/>
              </a:buClr>
              <a:buFont typeface="Wingdings" panose="05000000000000000000" pitchFamily="2" charset="2"/>
              <a:buChar char="§"/>
            </a:pPr>
            <a:r>
              <a:rPr lang="it-IT" sz="2000" dirty="0">
                <a:solidFill>
                  <a:schemeClr val="tx1">
                    <a:lumMod val="65000"/>
                    <a:lumOff val="35000"/>
                  </a:schemeClr>
                </a:solidFill>
                <a:latin typeface="+mj-lt"/>
                <a:ea typeface="+mj-ea"/>
                <a:cs typeface="+mj-cs"/>
              </a:rPr>
              <a:t>Batterie</a:t>
            </a:r>
          </a:p>
          <a:p>
            <a:pPr marL="321750" lvl="1" indent="-285750" defTabSz="609585">
              <a:spcBef>
                <a:spcPct val="20000"/>
              </a:spcBef>
              <a:buClr>
                <a:srgbClr val="4BACC6"/>
              </a:buClr>
              <a:buFont typeface="Wingdings" panose="05000000000000000000" pitchFamily="2" charset="2"/>
              <a:buChar char="§"/>
            </a:pPr>
            <a:r>
              <a:rPr lang="it-IT" sz="2000" dirty="0" err="1">
                <a:solidFill>
                  <a:schemeClr val="tx1">
                    <a:lumMod val="65000"/>
                    <a:lumOff val="35000"/>
                  </a:schemeClr>
                </a:solidFill>
                <a:latin typeface="+mj-lt"/>
                <a:ea typeface="+mj-ea"/>
                <a:cs typeface="+mj-cs"/>
              </a:rPr>
              <a:t>Fuel</a:t>
            </a:r>
            <a:r>
              <a:rPr lang="it-IT" sz="2000" dirty="0">
                <a:solidFill>
                  <a:schemeClr val="tx1">
                    <a:lumMod val="65000"/>
                    <a:lumOff val="35000"/>
                  </a:schemeClr>
                </a:solidFill>
                <a:latin typeface="+mj-lt"/>
                <a:ea typeface="+mj-ea"/>
                <a:cs typeface="+mj-cs"/>
              </a:rPr>
              <a:t> </a:t>
            </a:r>
            <a:r>
              <a:rPr lang="it-IT" sz="2000" dirty="0" err="1">
                <a:solidFill>
                  <a:schemeClr val="tx1">
                    <a:lumMod val="65000"/>
                    <a:lumOff val="35000"/>
                  </a:schemeClr>
                </a:solidFill>
                <a:latin typeface="+mj-lt"/>
                <a:ea typeface="+mj-ea"/>
                <a:cs typeface="+mj-cs"/>
              </a:rPr>
              <a:t>Cells</a:t>
            </a:r>
            <a:endParaRPr lang="it-IT" sz="2000" dirty="0">
              <a:solidFill>
                <a:schemeClr val="tx1">
                  <a:lumMod val="65000"/>
                  <a:lumOff val="35000"/>
                </a:schemeClr>
              </a:solidFill>
              <a:latin typeface="+mj-lt"/>
              <a:ea typeface="+mj-ea"/>
              <a:cs typeface="+mj-cs"/>
            </a:endParaRPr>
          </a:p>
          <a:p>
            <a:pPr marL="36000" lvl="1">
              <a:buFontTx/>
              <a:buChar char="-"/>
            </a:pPr>
            <a:endParaRPr lang="it-IT" sz="2000" dirty="0">
              <a:solidFill>
                <a:schemeClr val="tx1">
                  <a:lumMod val="65000"/>
                  <a:lumOff val="35000"/>
                </a:schemeClr>
              </a:solidFill>
              <a:latin typeface="+mj-lt"/>
              <a:ea typeface="+mj-ea"/>
              <a:cs typeface="+mj-cs"/>
            </a:endParaRPr>
          </a:p>
          <a:p>
            <a:pPr marL="36000" lvl="1">
              <a:buNone/>
            </a:pPr>
            <a:r>
              <a:rPr lang="it-IT" sz="2000" dirty="0">
                <a:solidFill>
                  <a:schemeClr val="tx1">
                    <a:lumMod val="65000"/>
                    <a:lumOff val="35000"/>
                  </a:schemeClr>
                </a:solidFill>
                <a:latin typeface="+mj-lt"/>
                <a:ea typeface="+mj-ea"/>
                <a:cs typeface="+mj-cs"/>
              </a:rPr>
              <a:t>Aumento della richiesta per </a:t>
            </a:r>
            <a:r>
              <a:rPr lang="it-IT" sz="2000" b="1" dirty="0">
                <a:solidFill>
                  <a:schemeClr val="accent5"/>
                </a:solidFill>
                <a:latin typeface="+mj-lt"/>
                <a:ea typeface="+mj-ea"/>
                <a:cs typeface="+mj-cs"/>
              </a:rPr>
              <a:t>nuove costruzioni con combustibili alternativi</a:t>
            </a:r>
            <a:r>
              <a:rPr lang="it-IT" sz="2000" dirty="0">
                <a:solidFill>
                  <a:schemeClr val="tx1">
                    <a:lumMod val="65000"/>
                    <a:lumOff val="35000"/>
                  </a:schemeClr>
                </a:solidFill>
                <a:latin typeface="+mj-lt"/>
                <a:ea typeface="+mj-ea"/>
                <a:cs typeface="+mj-cs"/>
              </a:rPr>
              <a:t> per far fronte alle normative IMO: Al momento il </a:t>
            </a:r>
            <a:r>
              <a:rPr lang="it-IT" sz="2000" b="1" dirty="0">
                <a:solidFill>
                  <a:schemeClr val="accent5"/>
                </a:solidFill>
                <a:latin typeface="+mj-lt"/>
                <a:ea typeface="+mj-ea"/>
                <a:cs typeface="+mj-cs"/>
              </a:rPr>
              <a:t>21.1 %</a:t>
            </a:r>
            <a:r>
              <a:rPr lang="it-IT" sz="2000" dirty="0">
                <a:solidFill>
                  <a:schemeClr val="tx1">
                    <a:lumMod val="65000"/>
                    <a:lumOff val="35000"/>
                  </a:schemeClr>
                </a:solidFill>
                <a:latin typeface="+mj-lt"/>
                <a:ea typeface="+mj-ea"/>
                <a:cs typeface="+mj-cs"/>
              </a:rPr>
              <a:t> della flotta mondiale, in </a:t>
            </a:r>
            <a:r>
              <a:rPr lang="it-IT" sz="2000" dirty="0" err="1">
                <a:solidFill>
                  <a:schemeClr val="tx1">
                    <a:lumMod val="65000"/>
                    <a:lumOff val="35000"/>
                  </a:schemeClr>
                </a:solidFill>
                <a:latin typeface="+mj-lt"/>
                <a:ea typeface="+mj-ea"/>
                <a:cs typeface="+mj-cs"/>
              </a:rPr>
              <a:t>orderbook</a:t>
            </a:r>
            <a:r>
              <a:rPr lang="it-IT" sz="2000" dirty="0">
                <a:solidFill>
                  <a:schemeClr val="tx1">
                    <a:lumMod val="65000"/>
                    <a:lumOff val="35000"/>
                  </a:schemeClr>
                </a:solidFill>
                <a:latin typeface="+mj-lt"/>
                <a:ea typeface="+mj-ea"/>
                <a:cs typeface="+mj-cs"/>
              </a:rPr>
              <a:t>, prevede navi con combustibili alternativi come </a:t>
            </a:r>
            <a:r>
              <a:rPr lang="it-IT" sz="2000" b="1" dirty="0">
                <a:solidFill>
                  <a:schemeClr val="accent5"/>
                </a:solidFill>
                <a:latin typeface="+mj-lt"/>
                <a:ea typeface="+mj-ea"/>
                <a:cs typeface="+mj-cs"/>
              </a:rPr>
              <a:t>Ammoniaca, Metanolo, Idrogeno</a:t>
            </a:r>
            <a:r>
              <a:rPr lang="it-IT" sz="2000" dirty="0">
                <a:solidFill>
                  <a:schemeClr val="tx1">
                    <a:lumMod val="65000"/>
                    <a:lumOff val="35000"/>
                  </a:schemeClr>
                </a:solidFill>
                <a:latin typeface="+mj-lt"/>
                <a:ea typeface="+mj-ea"/>
                <a:cs typeface="+mj-cs"/>
              </a:rPr>
              <a:t>.</a:t>
            </a:r>
          </a:p>
          <a:p>
            <a:pPr marL="36000" lvl="1">
              <a:buNone/>
            </a:pPr>
            <a:endParaRPr lang="it-IT" sz="2000" dirty="0">
              <a:solidFill>
                <a:schemeClr val="tx1">
                  <a:lumMod val="65000"/>
                  <a:lumOff val="35000"/>
                </a:schemeClr>
              </a:solidFill>
              <a:latin typeface="+mj-lt"/>
              <a:ea typeface="+mj-ea"/>
              <a:cs typeface="+mj-cs"/>
            </a:endParaRPr>
          </a:p>
          <a:p>
            <a:pPr marL="36000" lvl="1">
              <a:buNone/>
            </a:pPr>
            <a:r>
              <a:rPr lang="it-IT" sz="2000" dirty="0">
                <a:solidFill>
                  <a:schemeClr val="tx1">
                    <a:lumMod val="65000"/>
                    <a:lumOff val="35000"/>
                  </a:schemeClr>
                </a:solidFill>
                <a:latin typeface="+mj-lt"/>
                <a:ea typeface="+mj-ea"/>
                <a:cs typeface="+mj-cs"/>
              </a:rPr>
              <a:t>Tali combustibili alternativi hanno un ruolo importante per far fronte alla richiesta di abbattimento di sostanze nocive in aria ed in mare</a:t>
            </a:r>
          </a:p>
        </p:txBody>
      </p:sp>
      <p:pic>
        <p:nvPicPr>
          <p:cNvPr id="9" name="Picture 8" descr="Naples Shipping Week">
            <a:extLst>
              <a:ext uri="{FF2B5EF4-FFF2-40B4-BE49-F238E27FC236}">
                <a16:creationId xmlns:a16="http://schemas.microsoft.com/office/drawing/2014/main" id="{E0702AF8-597E-F05F-3CF5-F1C7C2B0AA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253314"/>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0736EF-7465-4887-9A11-5EE9DFF42D0E}"/>
              </a:ext>
            </a:extLst>
          </p:cNvPr>
          <p:cNvSpPr>
            <a:spLocks noGrp="1"/>
          </p:cNvSpPr>
          <p:nvPr>
            <p:ph type="body" sz="quarter" idx="11"/>
          </p:nvPr>
        </p:nvSpPr>
        <p:spPr/>
        <p:txBody>
          <a:bodyPr/>
          <a:lstStyle/>
          <a:p>
            <a:r>
              <a:rPr lang="en-US" sz="2900" dirty="0" err="1"/>
              <a:t>Impatto</a:t>
            </a:r>
            <a:r>
              <a:rPr lang="en-US" sz="2900" dirty="0"/>
              <a:t> </a:t>
            </a:r>
            <a:r>
              <a:rPr lang="en-US" sz="2900" dirty="0" err="1"/>
              <a:t>Normativo</a:t>
            </a:r>
            <a:r>
              <a:rPr lang="en-US" sz="2900" dirty="0"/>
              <a:t> sui </a:t>
            </a:r>
            <a:r>
              <a:rPr lang="en-US" sz="2900" dirty="0" err="1"/>
              <a:t>trasporti</a:t>
            </a:r>
            <a:r>
              <a:rPr lang="en-US" sz="2900" dirty="0"/>
              <a:t> </a:t>
            </a:r>
            <a:r>
              <a:rPr lang="en-US" sz="2900" dirty="0" err="1"/>
              <a:t>marittimi</a:t>
            </a:r>
            <a:endParaRPr lang="en-US" sz="2900" dirty="0"/>
          </a:p>
          <a:p>
            <a:r>
              <a:rPr lang="en-US" sz="2900" dirty="0"/>
              <a:t>Fuel EU Maritime &amp; Emission Trading Scheme</a:t>
            </a:r>
          </a:p>
        </p:txBody>
      </p:sp>
      <p:sp>
        <p:nvSpPr>
          <p:cNvPr id="4" name="TextBox 3">
            <a:extLst>
              <a:ext uri="{FF2B5EF4-FFF2-40B4-BE49-F238E27FC236}">
                <a16:creationId xmlns:a16="http://schemas.microsoft.com/office/drawing/2014/main" id="{AEBD433C-B049-6FD1-6101-49BED712A279}"/>
              </a:ext>
            </a:extLst>
          </p:cNvPr>
          <p:cNvSpPr txBox="1"/>
          <p:nvPr/>
        </p:nvSpPr>
        <p:spPr>
          <a:xfrm>
            <a:off x="5136861" y="2449061"/>
            <a:ext cx="6682612" cy="1754326"/>
          </a:xfrm>
          <a:prstGeom prst="rect">
            <a:avLst/>
          </a:prstGeom>
          <a:noFill/>
        </p:spPr>
        <p:txBody>
          <a:bodyPr wrap="square">
            <a:spAutoFit/>
          </a:bodyPr>
          <a:lstStyle/>
          <a:p>
            <a:pPr>
              <a:buClr>
                <a:srgbClr val="4BACC6"/>
              </a:buClr>
            </a:pPr>
            <a:r>
              <a:rPr lang="it-IT" b="1" dirty="0" err="1">
                <a:solidFill>
                  <a:schemeClr val="accent5"/>
                </a:solidFill>
              </a:rPr>
              <a:t>FuelEU</a:t>
            </a:r>
            <a:r>
              <a:rPr lang="it-IT" b="1" dirty="0">
                <a:solidFill>
                  <a:schemeClr val="accent5"/>
                </a:solidFill>
              </a:rPr>
              <a:t> Maritime </a:t>
            </a:r>
            <a:r>
              <a:rPr lang="it-IT" dirty="0">
                <a:solidFill>
                  <a:schemeClr val="tx1">
                    <a:lumMod val="65000"/>
                    <a:lumOff val="35000"/>
                  </a:schemeClr>
                </a:solidFill>
              </a:rPr>
              <a:t>promuove l’uso di combustibili alternativi sostenibili nel trasporto marittimo e nei porti europei fronteggiando le seguenti problematiche:</a:t>
            </a:r>
          </a:p>
          <a:p>
            <a:pPr marL="285750" indent="-285750">
              <a:buClr>
                <a:srgbClr val="4BACC6"/>
              </a:buClr>
              <a:buFont typeface="Wingdings" panose="05000000000000000000" pitchFamily="2" charset="2"/>
              <a:buChar char="§"/>
            </a:pPr>
            <a:r>
              <a:rPr lang="it-IT" dirty="0">
                <a:solidFill>
                  <a:schemeClr val="tx1">
                    <a:lumMod val="65000"/>
                    <a:lumOff val="35000"/>
                  </a:schemeClr>
                </a:solidFill>
              </a:rPr>
              <a:t>Ostacoli al mercato che ne impediscono l'uso</a:t>
            </a:r>
          </a:p>
          <a:p>
            <a:pPr marL="285750" indent="-285750">
              <a:buClr>
                <a:srgbClr val="4BACC6"/>
              </a:buClr>
              <a:buFont typeface="Wingdings" panose="05000000000000000000" pitchFamily="2" charset="2"/>
              <a:buChar char="§"/>
            </a:pPr>
            <a:r>
              <a:rPr lang="it-IT" dirty="0">
                <a:solidFill>
                  <a:schemeClr val="tx1">
                    <a:lumMod val="65000"/>
                    <a:lumOff val="35000"/>
                  </a:schemeClr>
                </a:solidFill>
              </a:rPr>
              <a:t>Incertezza circa quali opzioni tecniche siano già pronte per la commercializzazione</a:t>
            </a:r>
          </a:p>
        </p:txBody>
      </p:sp>
      <p:sp>
        <p:nvSpPr>
          <p:cNvPr id="9" name="TextBox 8">
            <a:extLst>
              <a:ext uri="{FF2B5EF4-FFF2-40B4-BE49-F238E27FC236}">
                <a16:creationId xmlns:a16="http://schemas.microsoft.com/office/drawing/2014/main" id="{268A5096-5AAB-6527-EEA6-40377377070A}"/>
              </a:ext>
            </a:extLst>
          </p:cNvPr>
          <p:cNvSpPr txBox="1"/>
          <p:nvPr/>
        </p:nvSpPr>
        <p:spPr>
          <a:xfrm>
            <a:off x="5136861" y="4259585"/>
            <a:ext cx="6682612" cy="1477328"/>
          </a:xfrm>
          <a:prstGeom prst="rect">
            <a:avLst/>
          </a:prstGeom>
          <a:noFill/>
        </p:spPr>
        <p:txBody>
          <a:bodyPr wrap="square">
            <a:spAutoFit/>
          </a:bodyPr>
          <a:lstStyle/>
          <a:p>
            <a:r>
              <a:rPr lang="it-IT" b="1" dirty="0">
                <a:solidFill>
                  <a:schemeClr val="accent5"/>
                </a:solidFill>
              </a:rPr>
              <a:t>EU ETS </a:t>
            </a:r>
            <a:r>
              <a:rPr lang="it-IT" dirty="0">
                <a:solidFill>
                  <a:schemeClr val="tx1">
                    <a:lumMod val="65000"/>
                    <a:lumOff val="35000"/>
                  </a:schemeClr>
                </a:solidFill>
              </a:rPr>
              <a:t>opera secondo il principio del “Cap and Trade”:</a:t>
            </a:r>
          </a:p>
          <a:p>
            <a:pPr marL="285750" indent="-285750">
              <a:buClr>
                <a:srgbClr val="4BACC6"/>
              </a:buClr>
              <a:buFont typeface="Wingdings" panose="05000000000000000000" pitchFamily="2" charset="2"/>
              <a:buChar char="§"/>
            </a:pPr>
            <a:r>
              <a:rPr lang="it-IT" dirty="0">
                <a:solidFill>
                  <a:schemeClr val="tx1">
                    <a:lumMod val="65000"/>
                    <a:lumOff val="35000"/>
                  </a:schemeClr>
                </a:solidFill>
              </a:rPr>
              <a:t>Quantità massima di emissioni da CO2 che può essere emessa </a:t>
            </a:r>
          </a:p>
          <a:p>
            <a:pPr marL="285750" indent="-285750">
              <a:buClr>
                <a:srgbClr val="4BACC6"/>
              </a:buClr>
              <a:buFont typeface="Wingdings" panose="05000000000000000000" pitchFamily="2" charset="2"/>
              <a:buChar char="§"/>
            </a:pPr>
            <a:r>
              <a:rPr lang="it-IT" dirty="0">
                <a:solidFill>
                  <a:schemeClr val="tx1">
                    <a:lumMod val="65000"/>
                    <a:lumOff val="35000"/>
                  </a:schemeClr>
                </a:solidFill>
              </a:rPr>
              <a:t>Entro questo limite gli armatori possono acquistare o vendere ‘’</a:t>
            </a:r>
            <a:r>
              <a:rPr lang="it-IT" b="1" dirty="0">
                <a:solidFill>
                  <a:schemeClr val="accent5"/>
                </a:solidFill>
              </a:rPr>
              <a:t>carbon</a:t>
            </a:r>
            <a:r>
              <a:rPr lang="it-IT" dirty="0">
                <a:solidFill>
                  <a:schemeClr val="accent5"/>
                </a:solidFill>
              </a:rPr>
              <a:t> </a:t>
            </a:r>
            <a:r>
              <a:rPr lang="it-IT" b="1" dirty="0">
                <a:solidFill>
                  <a:schemeClr val="accent5"/>
                </a:solidFill>
              </a:rPr>
              <a:t>credits</a:t>
            </a:r>
            <a:r>
              <a:rPr lang="it-IT" dirty="0">
                <a:solidFill>
                  <a:schemeClr val="tx1">
                    <a:lumMod val="65000"/>
                    <a:lumOff val="35000"/>
                  </a:schemeClr>
                </a:solidFill>
              </a:rPr>
              <a:t>’’ in base alle loro esigenze</a:t>
            </a:r>
            <a:endParaRPr lang="en-NL" dirty="0">
              <a:solidFill>
                <a:schemeClr val="tx1">
                  <a:lumMod val="65000"/>
                  <a:lumOff val="35000"/>
                </a:schemeClr>
              </a:solidFill>
            </a:endParaRPr>
          </a:p>
        </p:txBody>
      </p:sp>
      <p:pic>
        <p:nvPicPr>
          <p:cNvPr id="5124" name="Picture 4" descr="The EU Emissions Trading System: an Introduction | Climate Policy Info Hub">
            <a:extLst>
              <a:ext uri="{FF2B5EF4-FFF2-40B4-BE49-F238E27FC236}">
                <a16:creationId xmlns:a16="http://schemas.microsoft.com/office/drawing/2014/main" id="{8B20BF02-DF33-5AAF-B42F-8ED51FF0C1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86" r="6356"/>
          <a:stretch/>
        </p:blipFill>
        <p:spPr bwMode="auto">
          <a:xfrm>
            <a:off x="287338" y="2634124"/>
            <a:ext cx="4730834" cy="2940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aples Shipping Week">
            <a:extLst>
              <a:ext uri="{FF2B5EF4-FFF2-40B4-BE49-F238E27FC236}">
                <a16:creationId xmlns:a16="http://schemas.microsoft.com/office/drawing/2014/main" id="{34094902-708E-F225-F559-4268E34A30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78261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0736EF-7465-4887-9A11-5EE9DFF42D0E}"/>
              </a:ext>
            </a:extLst>
          </p:cNvPr>
          <p:cNvSpPr>
            <a:spLocks noGrp="1"/>
          </p:cNvSpPr>
          <p:nvPr>
            <p:ph type="body" sz="quarter" idx="11"/>
          </p:nvPr>
        </p:nvSpPr>
        <p:spPr/>
        <p:txBody>
          <a:bodyPr/>
          <a:lstStyle/>
          <a:p>
            <a:r>
              <a:rPr lang="en-US" sz="2900" dirty="0" err="1"/>
              <a:t>Sezione</a:t>
            </a:r>
            <a:r>
              <a:rPr lang="en-US" sz="2900" dirty="0"/>
              <a:t> Q&amp;A</a:t>
            </a:r>
          </a:p>
        </p:txBody>
      </p:sp>
      <p:pic>
        <p:nvPicPr>
          <p:cNvPr id="2" name="Picture 1" descr="Naples Shipping Week">
            <a:extLst>
              <a:ext uri="{FF2B5EF4-FFF2-40B4-BE49-F238E27FC236}">
                <a16:creationId xmlns:a16="http://schemas.microsoft.com/office/drawing/2014/main" id="{0466E2AB-DBBE-2156-D632-93D5AC8DA0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Polar bear mother and baby crossing ice">
            <a:extLst>
              <a:ext uri="{FF2B5EF4-FFF2-40B4-BE49-F238E27FC236}">
                <a16:creationId xmlns:a16="http://schemas.microsoft.com/office/drawing/2014/main" id="{2AEDC43C-9876-8CFA-0983-1244C6636D33}"/>
              </a:ext>
            </a:extLst>
          </p:cNvPr>
          <p:cNvPicPr>
            <a:picLocks noChangeAspect="1" noChangeArrowheads="1"/>
          </p:cNvPicPr>
          <p:nvPr/>
        </p:nvPicPr>
        <p:blipFill>
          <a:blip r:embed="rId4">
            <a:alphaModFix amt="40000"/>
            <a:extLst>
              <a:ext uri="{28A0092B-C50C-407E-A947-70E740481C1C}">
                <a14:useLocalDpi xmlns:a14="http://schemas.microsoft.com/office/drawing/2010/main" val="0"/>
              </a:ext>
            </a:extLst>
          </a:blip>
          <a:srcRect t="17526" b="17526"/>
          <a:stretch/>
        </p:blipFill>
        <p:spPr bwMode="auto">
          <a:xfrm>
            <a:off x="0" y="1584959"/>
            <a:ext cx="12192000" cy="527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431048"/>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Polar bear mother and baby crossing ice">
            <a:extLst>
              <a:ext uri="{FF2B5EF4-FFF2-40B4-BE49-F238E27FC236}">
                <a16:creationId xmlns:a16="http://schemas.microsoft.com/office/drawing/2014/main" id="{25BB482E-AE9F-710D-F86E-B5BD464F9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526" b="17526"/>
          <a:stretch/>
        </p:blipFill>
        <p:spPr bwMode="auto">
          <a:xfrm>
            <a:off x="0" y="-1"/>
            <a:ext cx="12192000" cy="52777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0EC8545-3F4C-93C6-188E-3DA31398A527}"/>
              </a:ext>
            </a:extLst>
          </p:cNvPr>
          <p:cNvPicPr>
            <a:picLocks noChangeAspect="1"/>
          </p:cNvPicPr>
          <p:nvPr/>
        </p:nvPicPr>
        <p:blipFill>
          <a:blip r:embed="rId3"/>
          <a:stretch>
            <a:fillRect/>
          </a:stretch>
        </p:blipFill>
        <p:spPr>
          <a:xfrm>
            <a:off x="193040" y="165314"/>
            <a:ext cx="1819384" cy="647486"/>
          </a:xfrm>
          <a:prstGeom prst="rect">
            <a:avLst/>
          </a:prstGeom>
        </p:spPr>
      </p:pic>
    </p:spTree>
    <p:extLst>
      <p:ext uri="{BB962C8B-B14F-4D97-AF65-F5344CB8AC3E}">
        <p14:creationId xmlns:p14="http://schemas.microsoft.com/office/powerpoint/2010/main" val="165500007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5D3E54-973E-231F-90AA-D23079CC882C}"/>
              </a:ext>
            </a:extLst>
          </p:cNvPr>
          <p:cNvSpPr txBox="1"/>
          <p:nvPr/>
        </p:nvSpPr>
        <p:spPr>
          <a:xfrm>
            <a:off x="9805852" y="2186189"/>
            <a:ext cx="2386148" cy="3785652"/>
          </a:xfrm>
          <a:prstGeom prst="rect">
            <a:avLst/>
          </a:prstGeom>
          <a:noFill/>
        </p:spPr>
        <p:txBody>
          <a:bodyPr wrap="square" rtlCol="0" anchor="ctr">
            <a:spAutoFit/>
          </a:bodyPr>
          <a:lstStyle/>
          <a:p>
            <a:endParaRPr lang="it-IT" sz="2000" dirty="0">
              <a:solidFill>
                <a:srgbClr val="4C4E4E"/>
              </a:solidFill>
            </a:endParaRPr>
          </a:p>
          <a:p>
            <a:r>
              <a:rPr lang="it-IT" sz="2000" dirty="0">
                <a:solidFill>
                  <a:srgbClr val="4C4E4E"/>
                </a:solidFill>
              </a:rPr>
              <a:t>Sono qui riportati degli estratti di report di </a:t>
            </a:r>
            <a:r>
              <a:rPr lang="it-IT" sz="2000" b="1" dirty="0">
                <a:solidFill>
                  <a:srgbClr val="4C4E4E"/>
                </a:solidFill>
              </a:rPr>
              <a:t>Legambiente</a:t>
            </a:r>
            <a:r>
              <a:rPr lang="it-IT" sz="2000" dirty="0">
                <a:solidFill>
                  <a:srgbClr val="4C4E4E"/>
                </a:solidFill>
              </a:rPr>
              <a:t>, anno 2020, relativi alla catalogazione di eventi fuori dal normale in un intervallo temporale di</a:t>
            </a:r>
          </a:p>
          <a:p>
            <a:r>
              <a:rPr lang="it-IT" sz="2000" b="1" dirty="0">
                <a:solidFill>
                  <a:srgbClr val="4C4E4E"/>
                </a:solidFill>
              </a:rPr>
              <a:t>10 anni</a:t>
            </a:r>
            <a:r>
              <a:rPr lang="it-IT" sz="2000" dirty="0">
                <a:solidFill>
                  <a:srgbClr val="4C4E4E"/>
                </a:solidFill>
              </a:rPr>
              <a:t>.</a:t>
            </a:r>
          </a:p>
        </p:txBody>
      </p:sp>
      <p:pic>
        <p:nvPicPr>
          <p:cNvPr id="3" name="Picture 4" descr="L'Italia ha vissuto un decennio di eventi climatici estremi | Wired Italia">
            <a:extLst>
              <a:ext uri="{FF2B5EF4-FFF2-40B4-BE49-F238E27FC236}">
                <a16:creationId xmlns:a16="http://schemas.microsoft.com/office/drawing/2014/main" id="{04278E46-FFC8-758A-7806-5ECC973A4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57" y="1687285"/>
            <a:ext cx="9075247" cy="4783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aples Shipping Week">
            <a:extLst>
              <a:ext uri="{FF2B5EF4-FFF2-40B4-BE49-F238E27FC236}">
                <a16:creationId xmlns:a16="http://schemas.microsoft.com/office/drawing/2014/main" id="{BC7C2738-DAA8-5E0C-D3E6-399479FFC0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a:extLst>
              <a:ext uri="{FF2B5EF4-FFF2-40B4-BE49-F238E27FC236}">
                <a16:creationId xmlns:a16="http://schemas.microsoft.com/office/drawing/2014/main" id="{58589EE5-5D84-B8B3-0FE7-2EC32B24F5B7}"/>
              </a:ext>
            </a:extLst>
          </p:cNvPr>
          <p:cNvSpPr/>
          <p:nvPr/>
        </p:nvSpPr>
        <p:spPr>
          <a:xfrm rot="16200000">
            <a:off x="8084416" y="4104535"/>
            <a:ext cx="2743200" cy="446314"/>
          </a:xfrm>
          <a:prstGeom prst="triangle">
            <a:avLst/>
          </a:prstGeom>
          <a:solidFill>
            <a:schemeClr val="bg1">
              <a:lumMod val="85000"/>
            </a:schemeClr>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p>
        </p:txBody>
      </p:sp>
      <p:sp>
        <p:nvSpPr>
          <p:cNvPr id="12" name="Text Placeholder 110">
            <a:extLst>
              <a:ext uri="{FF2B5EF4-FFF2-40B4-BE49-F238E27FC236}">
                <a16:creationId xmlns:a16="http://schemas.microsoft.com/office/drawing/2014/main" id="{83E92F17-54FF-C801-9AD4-24E20653D590}"/>
              </a:ext>
            </a:extLst>
          </p:cNvPr>
          <p:cNvSpPr>
            <a:spLocks noGrp="1"/>
          </p:cNvSpPr>
          <p:nvPr>
            <p:ph type="body" sz="quarter" idx="11"/>
          </p:nvPr>
        </p:nvSpPr>
        <p:spPr>
          <a:xfrm>
            <a:off x="368300" y="270736"/>
            <a:ext cx="9904589" cy="984376"/>
          </a:xfrm>
        </p:spPr>
        <p:txBody>
          <a:bodyPr/>
          <a:lstStyle/>
          <a:p>
            <a:pPr>
              <a:lnSpc>
                <a:spcPct val="90000"/>
              </a:lnSpc>
            </a:pPr>
            <a:r>
              <a:rPr lang="it-IT" sz="2550" dirty="0"/>
              <a:t>Come sta cambiando il clima?</a:t>
            </a:r>
          </a:p>
        </p:txBody>
      </p:sp>
    </p:spTree>
    <p:extLst>
      <p:ext uri="{BB962C8B-B14F-4D97-AF65-F5344CB8AC3E}">
        <p14:creationId xmlns:p14="http://schemas.microsoft.com/office/powerpoint/2010/main" val="25885397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5D3E54-973E-231F-90AA-D23079CC882C}"/>
              </a:ext>
            </a:extLst>
          </p:cNvPr>
          <p:cNvSpPr txBox="1"/>
          <p:nvPr/>
        </p:nvSpPr>
        <p:spPr>
          <a:xfrm>
            <a:off x="7522029" y="2500962"/>
            <a:ext cx="4417592" cy="2739211"/>
          </a:xfrm>
          <a:prstGeom prst="rect">
            <a:avLst/>
          </a:prstGeom>
          <a:solidFill>
            <a:schemeClr val="bg1">
              <a:lumMod val="95000"/>
            </a:schemeClr>
          </a:solidFill>
        </p:spPr>
        <p:txBody>
          <a:bodyPr wrap="square">
            <a:spAutoFit/>
          </a:bodyPr>
          <a:lstStyle>
            <a:defPPr>
              <a:defRPr lang="en-NL"/>
            </a:defPPr>
            <a:lvl1pPr marL="285750" indent="-285750">
              <a:buFont typeface="Arial" panose="020B0604020202020204" pitchFamily="34" charset="0"/>
              <a:buChar char="•"/>
              <a:defRPr b="1">
                <a:solidFill>
                  <a:srgbClr val="4C4E4E"/>
                </a:solidFill>
              </a:defRPr>
            </a:lvl1pPr>
          </a:lstStyle>
          <a:p>
            <a:pPr>
              <a:spcAft>
                <a:spcPts val="600"/>
              </a:spcAft>
            </a:pPr>
            <a:r>
              <a:rPr lang="it-IT" b="0" dirty="0"/>
              <a:t>Il </a:t>
            </a:r>
            <a:r>
              <a:rPr lang="it-IT" dirty="0"/>
              <a:t>numero</a:t>
            </a:r>
            <a:r>
              <a:rPr lang="it-IT" b="0" dirty="0"/>
              <a:t> di eventi fuori dal normale è notevole.</a:t>
            </a:r>
          </a:p>
          <a:p>
            <a:pPr>
              <a:spcAft>
                <a:spcPts val="600"/>
              </a:spcAft>
            </a:pPr>
            <a:r>
              <a:rPr lang="it-IT" b="0" dirty="0"/>
              <a:t>In riferimento ad un intervallo temporale di 10 anni, eventi come trombe d’aria e esondazioni fluviali sono in </a:t>
            </a:r>
            <a:r>
              <a:rPr lang="it-IT" dirty="0"/>
              <a:t>aumento</a:t>
            </a:r>
            <a:r>
              <a:rPr lang="it-IT" b="0" dirty="0"/>
              <a:t>.</a:t>
            </a:r>
          </a:p>
          <a:p>
            <a:pPr>
              <a:spcAft>
                <a:spcPts val="600"/>
              </a:spcAft>
            </a:pPr>
            <a:r>
              <a:rPr lang="it-IT" b="0" dirty="0"/>
              <a:t>Non solo tali fenomeni sono più frequenti ma si tratta di un </a:t>
            </a:r>
            <a:r>
              <a:rPr lang="it-IT" dirty="0"/>
              <a:t>trend in ascesa </a:t>
            </a:r>
            <a:r>
              <a:rPr lang="it-IT" b="0" dirty="0"/>
              <a:t>che non accenna a diminuire.</a:t>
            </a:r>
          </a:p>
        </p:txBody>
      </p:sp>
      <p:pic>
        <p:nvPicPr>
          <p:cNvPr id="5" name="Picture 4">
            <a:extLst>
              <a:ext uri="{FF2B5EF4-FFF2-40B4-BE49-F238E27FC236}">
                <a16:creationId xmlns:a16="http://schemas.microsoft.com/office/drawing/2014/main" id="{DE31FC20-1BAF-4D5C-B63B-F412F67B99D3}"/>
              </a:ext>
            </a:extLst>
          </p:cNvPr>
          <p:cNvPicPr>
            <a:picLocks noChangeAspect="1"/>
          </p:cNvPicPr>
          <p:nvPr/>
        </p:nvPicPr>
        <p:blipFill>
          <a:blip r:embed="rId2"/>
          <a:stretch>
            <a:fillRect/>
          </a:stretch>
        </p:blipFill>
        <p:spPr>
          <a:xfrm>
            <a:off x="141513" y="1975049"/>
            <a:ext cx="7271167" cy="3791036"/>
          </a:xfrm>
          <a:prstGeom prst="rect">
            <a:avLst/>
          </a:prstGeom>
        </p:spPr>
      </p:pic>
      <p:pic>
        <p:nvPicPr>
          <p:cNvPr id="3" name="Picture 2" descr="Naples Shipping Week">
            <a:extLst>
              <a:ext uri="{FF2B5EF4-FFF2-40B4-BE49-F238E27FC236}">
                <a16:creationId xmlns:a16="http://schemas.microsoft.com/office/drawing/2014/main" id="{19E26701-5478-ED38-8980-BAD8159BA7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10">
            <a:extLst>
              <a:ext uri="{FF2B5EF4-FFF2-40B4-BE49-F238E27FC236}">
                <a16:creationId xmlns:a16="http://schemas.microsoft.com/office/drawing/2014/main" id="{91E4A636-552F-C33C-2B55-999362475096}"/>
              </a:ext>
            </a:extLst>
          </p:cNvPr>
          <p:cNvSpPr>
            <a:spLocks noGrp="1"/>
          </p:cNvSpPr>
          <p:nvPr>
            <p:ph type="body" sz="quarter" idx="11"/>
          </p:nvPr>
        </p:nvSpPr>
        <p:spPr>
          <a:xfrm>
            <a:off x="368300" y="270736"/>
            <a:ext cx="9904589" cy="984376"/>
          </a:xfrm>
        </p:spPr>
        <p:txBody>
          <a:bodyPr/>
          <a:lstStyle/>
          <a:p>
            <a:pPr>
              <a:lnSpc>
                <a:spcPct val="90000"/>
              </a:lnSpc>
            </a:pPr>
            <a:r>
              <a:rPr lang="it-IT" sz="2550" dirty="0"/>
              <a:t>Come sta cambiando il clima?</a:t>
            </a:r>
          </a:p>
        </p:txBody>
      </p:sp>
    </p:spTree>
    <p:extLst>
      <p:ext uri="{BB962C8B-B14F-4D97-AF65-F5344CB8AC3E}">
        <p14:creationId xmlns:p14="http://schemas.microsoft.com/office/powerpoint/2010/main" val="171557741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ombe d'aria nell'ultimo decennio">
            <a:extLst>
              <a:ext uri="{FF2B5EF4-FFF2-40B4-BE49-F238E27FC236}">
                <a16:creationId xmlns:a16="http://schemas.microsoft.com/office/drawing/2014/main" id="{B6B58C42-B79C-82B6-B713-C010375A9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1" y="2002138"/>
            <a:ext cx="6174014" cy="3745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aples Shipping Week">
            <a:extLst>
              <a:ext uri="{FF2B5EF4-FFF2-40B4-BE49-F238E27FC236}">
                <a16:creationId xmlns:a16="http://schemas.microsoft.com/office/drawing/2014/main" id="{19E26701-5478-ED38-8980-BAD8159BA7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apoli, Il mare del Golfo è più caldo: ecco perché si formano le trombe d' aria - CorrieredelMezzogiorno.it">
            <a:extLst>
              <a:ext uri="{FF2B5EF4-FFF2-40B4-BE49-F238E27FC236}">
                <a16:creationId xmlns:a16="http://schemas.microsoft.com/office/drawing/2014/main" id="{8B935B6B-5A5F-EC82-4775-2E6FCDB9D1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986" t="17444" r="20847" b="157"/>
          <a:stretch/>
        </p:blipFill>
        <p:spPr bwMode="auto">
          <a:xfrm>
            <a:off x="6822117" y="1632914"/>
            <a:ext cx="5369883" cy="45678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0">
            <a:extLst>
              <a:ext uri="{FF2B5EF4-FFF2-40B4-BE49-F238E27FC236}">
                <a16:creationId xmlns:a16="http://schemas.microsoft.com/office/drawing/2014/main" id="{7116F663-DFE4-CAC7-239B-F1B32B2ECBE9}"/>
              </a:ext>
            </a:extLst>
          </p:cNvPr>
          <p:cNvSpPr>
            <a:spLocks noGrp="1"/>
          </p:cNvSpPr>
          <p:nvPr>
            <p:ph type="body" sz="quarter" idx="11"/>
          </p:nvPr>
        </p:nvSpPr>
        <p:spPr>
          <a:xfrm>
            <a:off x="368300" y="270736"/>
            <a:ext cx="9904589" cy="984376"/>
          </a:xfrm>
        </p:spPr>
        <p:txBody>
          <a:bodyPr/>
          <a:lstStyle/>
          <a:p>
            <a:pPr>
              <a:lnSpc>
                <a:spcPct val="90000"/>
              </a:lnSpc>
            </a:pPr>
            <a:r>
              <a:rPr lang="it-IT" sz="2550" dirty="0"/>
              <a:t>Come sta cambiando il clima?</a:t>
            </a:r>
          </a:p>
        </p:txBody>
      </p:sp>
    </p:spTree>
    <p:extLst>
      <p:ext uri="{BB962C8B-B14F-4D97-AF65-F5344CB8AC3E}">
        <p14:creationId xmlns:p14="http://schemas.microsoft.com/office/powerpoint/2010/main" val="244829596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Placeholder 110">
            <a:extLst>
              <a:ext uri="{FF2B5EF4-FFF2-40B4-BE49-F238E27FC236}">
                <a16:creationId xmlns:a16="http://schemas.microsoft.com/office/drawing/2014/main" id="{2F699F5D-CD26-35A1-883F-3184B6700D27}"/>
              </a:ext>
            </a:extLst>
          </p:cNvPr>
          <p:cNvSpPr>
            <a:spLocks noGrp="1"/>
          </p:cNvSpPr>
          <p:nvPr>
            <p:ph type="body" sz="quarter" idx="11"/>
          </p:nvPr>
        </p:nvSpPr>
        <p:spPr/>
        <p:txBody>
          <a:bodyPr/>
          <a:lstStyle/>
          <a:p>
            <a:r>
              <a:rPr lang="en-US" sz="2900" dirty="0" err="1"/>
              <a:t>Riscaldamento</a:t>
            </a:r>
            <a:r>
              <a:rPr lang="en-US" sz="2900" dirty="0"/>
              <a:t> </a:t>
            </a:r>
            <a:r>
              <a:rPr lang="en-US" sz="2900" dirty="0" err="1"/>
              <a:t>Globale</a:t>
            </a:r>
            <a:r>
              <a:rPr lang="en-US" sz="2900" dirty="0"/>
              <a:t> ed Eventi </a:t>
            </a:r>
            <a:r>
              <a:rPr lang="en-US" sz="2900" dirty="0" err="1"/>
              <a:t>Estremi</a:t>
            </a:r>
            <a:endParaRPr lang="en-NL" sz="2900" dirty="0"/>
          </a:p>
        </p:txBody>
      </p:sp>
      <p:sp>
        <p:nvSpPr>
          <p:cNvPr id="2" name="TextBox 1">
            <a:extLst>
              <a:ext uri="{FF2B5EF4-FFF2-40B4-BE49-F238E27FC236}">
                <a16:creationId xmlns:a16="http://schemas.microsoft.com/office/drawing/2014/main" id="{4F5D3E54-973E-231F-90AA-D23079CC882C}"/>
              </a:ext>
            </a:extLst>
          </p:cNvPr>
          <p:cNvSpPr txBox="1"/>
          <p:nvPr/>
        </p:nvSpPr>
        <p:spPr>
          <a:xfrm>
            <a:off x="287338" y="1410053"/>
            <a:ext cx="11608740" cy="2185214"/>
          </a:xfrm>
          <a:prstGeom prst="rect">
            <a:avLst/>
          </a:prstGeom>
          <a:solidFill>
            <a:schemeClr val="bg1">
              <a:lumMod val="95000"/>
            </a:schemeClr>
          </a:solidFill>
        </p:spPr>
        <p:txBody>
          <a:bodyPr wrap="square">
            <a:spAutoFit/>
          </a:bodyPr>
          <a:lstStyle>
            <a:defPPr>
              <a:defRPr lang="en-NL"/>
            </a:defPPr>
            <a:lvl1pPr marL="285750" indent="-285750">
              <a:buFont typeface="Arial" panose="020B0604020202020204" pitchFamily="34" charset="0"/>
              <a:buChar char="•"/>
              <a:defRPr b="0">
                <a:solidFill>
                  <a:srgbClr val="4C4E4E"/>
                </a:solidFill>
              </a:defRPr>
            </a:lvl1pPr>
          </a:lstStyle>
          <a:p>
            <a:pPr>
              <a:spcAft>
                <a:spcPts val="600"/>
              </a:spcAft>
            </a:pPr>
            <a:r>
              <a:rPr lang="it-IT" dirty="0"/>
              <a:t>Ci si aspetta che il cambiamento climatico sarà </a:t>
            </a:r>
            <a:r>
              <a:rPr lang="it-IT" b="1" dirty="0"/>
              <a:t>più evidente in alcune località rispetto alle altre</a:t>
            </a:r>
            <a:r>
              <a:rPr lang="it-IT" dirty="0"/>
              <a:t>, soprattutto per quanto riguarda l’incremento medio di temperatura: il processo di riscaldamento globale è ormai avviato. </a:t>
            </a:r>
          </a:p>
          <a:p>
            <a:pPr>
              <a:spcAft>
                <a:spcPts val="600"/>
              </a:spcAft>
            </a:pPr>
            <a:r>
              <a:rPr lang="it-IT" dirty="0"/>
              <a:t>L’aumento delle temperature dei nostri mari è la causa dei maggiori fenomeni ambientali, un tempo definiti come stagionali.</a:t>
            </a:r>
          </a:p>
          <a:p>
            <a:pPr>
              <a:spcAft>
                <a:spcPts val="600"/>
              </a:spcAft>
            </a:pPr>
            <a:r>
              <a:rPr lang="it-IT" dirty="0"/>
              <a:t>Es. alle </a:t>
            </a:r>
            <a:r>
              <a:rPr lang="it-IT" b="1" dirty="0"/>
              <a:t>isole Svalbard</a:t>
            </a:r>
            <a:r>
              <a:rPr lang="it-IT" dirty="0"/>
              <a:t>, nel 2100 è previsto un innalzamento medio della temperatura di 10C, con conseguente scioglimento dei ghiacciai e del permafrost, che ricopre totalmente le isole. </a:t>
            </a:r>
          </a:p>
        </p:txBody>
      </p:sp>
      <p:pic>
        <p:nvPicPr>
          <p:cNvPr id="2050" name="Picture 2" descr="L'atlantificazione dell'ecosistema nelle isole Svalbard | Scienza in rete">
            <a:extLst>
              <a:ext uri="{FF2B5EF4-FFF2-40B4-BE49-F238E27FC236}">
                <a16:creationId xmlns:a16="http://schemas.microsoft.com/office/drawing/2014/main" id="{F7C2F0A7-D459-F790-048B-1EA7A19DB0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7"/>
          <a:stretch/>
        </p:blipFill>
        <p:spPr bwMode="auto">
          <a:xfrm>
            <a:off x="1766929" y="3595267"/>
            <a:ext cx="8649557" cy="30193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FA69F01-7DBC-D4E3-9F81-45543B3B11C8}"/>
              </a:ext>
            </a:extLst>
          </p:cNvPr>
          <p:cNvSpPr/>
          <p:nvPr/>
        </p:nvSpPr>
        <p:spPr>
          <a:xfrm>
            <a:off x="1506538" y="5863336"/>
            <a:ext cx="2149736" cy="516367"/>
          </a:xfrm>
          <a:prstGeom prst="rect">
            <a:avLst/>
          </a:prstGeom>
          <a:solidFill>
            <a:srgbClr val="0076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Isosceles Triangle 5">
            <a:extLst>
              <a:ext uri="{FF2B5EF4-FFF2-40B4-BE49-F238E27FC236}">
                <a16:creationId xmlns:a16="http://schemas.microsoft.com/office/drawing/2014/main" id="{1AFC6FBC-0F2E-C327-21EB-789BABCC4630}"/>
              </a:ext>
            </a:extLst>
          </p:cNvPr>
          <p:cNvSpPr/>
          <p:nvPr/>
        </p:nvSpPr>
        <p:spPr>
          <a:xfrm rot="10800000" flipH="1">
            <a:off x="1506538" y="6379702"/>
            <a:ext cx="268953" cy="185791"/>
          </a:xfrm>
          <a:prstGeom prst="triangle">
            <a:avLst>
              <a:gd name="adj" fmla="val 100000"/>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TextBox 3">
            <a:extLst>
              <a:ext uri="{FF2B5EF4-FFF2-40B4-BE49-F238E27FC236}">
                <a16:creationId xmlns:a16="http://schemas.microsoft.com/office/drawing/2014/main" id="{0C94ABBD-5962-3698-30E5-90B1ED31DD1E}"/>
              </a:ext>
            </a:extLst>
          </p:cNvPr>
          <p:cNvSpPr txBox="1"/>
          <p:nvPr/>
        </p:nvSpPr>
        <p:spPr>
          <a:xfrm>
            <a:off x="1606577" y="5851143"/>
            <a:ext cx="3001124" cy="553998"/>
          </a:xfrm>
          <a:prstGeom prst="rect">
            <a:avLst/>
          </a:prstGeom>
          <a:noFill/>
        </p:spPr>
        <p:txBody>
          <a:bodyPr wrap="square">
            <a:spAutoFit/>
          </a:bodyPr>
          <a:lstStyle/>
          <a:p>
            <a:r>
              <a:rPr lang="it-IT" sz="1500" dirty="0">
                <a:solidFill>
                  <a:schemeClr val="bg1"/>
                </a:solidFill>
              </a:rPr>
              <a:t>Isole Svalbard,</a:t>
            </a:r>
          </a:p>
          <a:p>
            <a:r>
              <a:rPr lang="it-IT" sz="1500" dirty="0">
                <a:solidFill>
                  <a:schemeClr val="bg1"/>
                </a:solidFill>
              </a:rPr>
              <a:t>inizio 1900 vs 2020</a:t>
            </a:r>
          </a:p>
        </p:txBody>
      </p:sp>
      <p:pic>
        <p:nvPicPr>
          <p:cNvPr id="7" name="Picture 6" descr="Naples Shipping Week">
            <a:extLst>
              <a:ext uri="{FF2B5EF4-FFF2-40B4-BE49-F238E27FC236}">
                <a16:creationId xmlns:a16="http://schemas.microsoft.com/office/drawing/2014/main" id="{F8DC7994-77AA-A981-3A92-29F3880712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15879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Placeholder 110">
            <a:extLst>
              <a:ext uri="{FF2B5EF4-FFF2-40B4-BE49-F238E27FC236}">
                <a16:creationId xmlns:a16="http://schemas.microsoft.com/office/drawing/2014/main" id="{2F699F5D-CD26-35A1-883F-3184B6700D27}"/>
              </a:ext>
            </a:extLst>
          </p:cNvPr>
          <p:cNvSpPr>
            <a:spLocks noGrp="1"/>
          </p:cNvSpPr>
          <p:nvPr>
            <p:ph type="body" sz="quarter" idx="11"/>
          </p:nvPr>
        </p:nvSpPr>
        <p:spPr/>
        <p:txBody>
          <a:bodyPr/>
          <a:lstStyle/>
          <a:p>
            <a:r>
              <a:rPr lang="en-US" sz="2900" dirty="0"/>
              <a:t>Eventi </a:t>
            </a:r>
            <a:r>
              <a:rPr lang="en-US" sz="2900" dirty="0" err="1"/>
              <a:t>Climatici</a:t>
            </a:r>
            <a:r>
              <a:rPr lang="en-US" sz="2900" dirty="0"/>
              <a:t> </a:t>
            </a:r>
            <a:r>
              <a:rPr lang="en-US" sz="2900" dirty="0" err="1"/>
              <a:t>Estremi</a:t>
            </a:r>
            <a:r>
              <a:rPr lang="en-US" sz="2900" dirty="0"/>
              <a:t> </a:t>
            </a:r>
          </a:p>
          <a:p>
            <a:r>
              <a:rPr lang="en-US" sz="2900" dirty="0"/>
              <a:t>Mar </a:t>
            </a:r>
            <a:r>
              <a:rPr lang="en-US" sz="2900" dirty="0" err="1"/>
              <a:t>Mediterraneo</a:t>
            </a:r>
            <a:r>
              <a:rPr lang="en-US" sz="2900" dirty="0"/>
              <a:t> 2022</a:t>
            </a:r>
            <a:endParaRPr lang="en-NL" sz="2900" dirty="0"/>
          </a:p>
        </p:txBody>
      </p:sp>
      <p:pic>
        <p:nvPicPr>
          <p:cNvPr id="1026" name="Picture 2">
            <a:extLst>
              <a:ext uri="{FF2B5EF4-FFF2-40B4-BE49-F238E27FC236}">
                <a16:creationId xmlns:a16="http://schemas.microsoft.com/office/drawing/2014/main" id="{05F6BE93-A04E-54AB-F929-CBD76E857B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094"/>
          <a:stretch/>
        </p:blipFill>
        <p:spPr bwMode="auto">
          <a:xfrm>
            <a:off x="1404257" y="1361171"/>
            <a:ext cx="8120743" cy="29931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818695-92A2-3203-CF99-1116ED9FB4FF}"/>
              </a:ext>
            </a:extLst>
          </p:cNvPr>
          <p:cNvSpPr txBox="1"/>
          <p:nvPr/>
        </p:nvSpPr>
        <p:spPr>
          <a:xfrm>
            <a:off x="609598" y="4471232"/>
            <a:ext cx="10164353" cy="2246769"/>
          </a:xfrm>
          <a:prstGeom prst="rect">
            <a:avLst/>
          </a:prstGeom>
          <a:noFill/>
        </p:spPr>
        <p:txBody>
          <a:bodyPr wrap="square" rtlCol="0">
            <a:spAutoFit/>
          </a:bodyPr>
          <a:lstStyle/>
          <a:p>
            <a:r>
              <a:rPr lang="en-US" sz="2000" b="1" dirty="0">
                <a:solidFill>
                  <a:schemeClr val="accent5"/>
                </a:solidFill>
              </a:rPr>
              <a:t>Mar </a:t>
            </a:r>
            <a:r>
              <a:rPr lang="en-US" sz="2000" b="1" dirty="0" err="1">
                <a:solidFill>
                  <a:srgbClr val="4BACC6"/>
                </a:solidFill>
              </a:rPr>
              <a:t>Mediterraneo</a:t>
            </a:r>
            <a:r>
              <a:rPr lang="en-US" sz="2000" b="1" dirty="0">
                <a:solidFill>
                  <a:schemeClr val="accent5"/>
                </a:solidFill>
              </a:rPr>
              <a:t> - 2022</a:t>
            </a:r>
          </a:p>
          <a:p>
            <a:pPr lvl="1"/>
            <a:r>
              <a:rPr lang="en-US" sz="2000" dirty="0" err="1">
                <a:solidFill>
                  <a:schemeClr val="tx1">
                    <a:lumMod val="65000"/>
                    <a:lumOff val="35000"/>
                  </a:schemeClr>
                </a:solidFill>
              </a:rPr>
              <a:t>Depressioni</a:t>
            </a:r>
            <a:r>
              <a:rPr lang="en-US" sz="2000" dirty="0">
                <a:solidFill>
                  <a:schemeClr val="tx1">
                    <a:lumMod val="65000"/>
                    <a:lumOff val="35000"/>
                  </a:schemeClr>
                </a:solidFill>
              </a:rPr>
              <a:t> </a:t>
            </a:r>
            <a:r>
              <a:rPr lang="en-US" sz="2000" dirty="0" err="1">
                <a:solidFill>
                  <a:schemeClr val="tx1">
                    <a:lumMod val="65000"/>
                    <a:lumOff val="35000"/>
                  </a:schemeClr>
                </a:solidFill>
              </a:rPr>
              <a:t>totali</a:t>
            </a:r>
            <a:r>
              <a:rPr lang="en-US" sz="2000" dirty="0">
                <a:solidFill>
                  <a:schemeClr val="tx1">
                    <a:lumMod val="65000"/>
                    <a:lumOff val="35000"/>
                  </a:schemeClr>
                </a:solidFill>
              </a:rPr>
              <a:t>: 22</a:t>
            </a:r>
          </a:p>
          <a:p>
            <a:pPr lvl="1"/>
            <a:r>
              <a:rPr lang="en-US" sz="2000" dirty="0" err="1">
                <a:solidFill>
                  <a:schemeClr val="tx1">
                    <a:lumMod val="65000"/>
                    <a:lumOff val="35000"/>
                  </a:schemeClr>
                </a:solidFill>
              </a:rPr>
              <a:t>Tempeste</a:t>
            </a:r>
            <a:r>
              <a:rPr lang="en-US" sz="2000" dirty="0">
                <a:solidFill>
                  <a:schemeClr val="tx1">
                    <a:lumMod val="65000"/>
                    <a:lumOff val="35000"/>
                  </a:schemeClr>
                </a:solidFill>
              </a:rPr>
              <a:t>: 12</a:t>
            </a:r>
          </a:p>
          <a:p>
            <a:pPr lvl="1"/>
            <a:r>
              <a:rPr lang="en-US" sz="2000" dirty="0" err="1">
                <a:solidFill>
                  <a:schemeClr val="tx1">
                    <a:lumMod val="65000"/>
                    <a:lumOff val="35000"/>
                  </a:schemeClr>
                </a:solidFill>
              </a:rPr>
              <a:t>Uragani</a:t>
            </a:r>
            <a:r>
              <a:rPr lang="en-US" sz="2000" dirty="0">
                <a:solidFill>
                  <a:schemeClr val="tx1">
                    <a:lumMod val="65000"/>
                    <a:lumOff val="35000"/>
                  </a:schemeClr>
                </a:solidFill>
              </a:rPr>
              <a:t>: 7</a:t>
            </a:r>
          </a:p>
          <a:p>
            <a:pPr lvl="1"/>
            <a:r>
              <a:rPr lang="en-US" sz="2000" dirty="0" err="1">
                <a:solidFill>
                  <a:schemeClr val="tx1">
                    <a:lumMod val="65000"/>
                    <a:lumOff val="35000"/>
                  </a:schemeClr>
                </a:solidFill>
              </a:rPr>
              <a:t>Uragani</a:t>
            </a:r>
            <a:r>
              <a:rPr lang="en-US" sz="2000" dirty="0">
                <a:solidFill>
                  <a:schemeClr val="tx1">
                    <a:lumMod val="65000"/>
                    <a:lumOff val="35000"/>
                  </a:schemeClr>
                </a:solidFill>
              </a:rPr>
              <a:t> Cat3+: 2</a:t>
            </a:r>
          </a:p>
          <a:p>
            <a:r>
              <a:rPr lang="en-US" sz="2000" b="1" dirty="0" err="1">
                <a:solidFill>
                  <a:schemeClr val="tx1">
                    <a:lumMod val="65000"/>
                    <a:lumOff val="35000"/>
                  </a:schemeClr>
                </a:solidFill>
              </a:rPr>
              <a:t>Progressivo</a:t>
            </a:r>
            <a:r>
              <a:rPr lang="en-US" sz="2000" b="1" dirty="0">
                <a:solidFill>
                  <a:schemeClr val="tx1">
                    <a:lumMod val="65000"/>
                    <a:lumOff val="35000"/>
                  </a:schemeClr>
                </a:solidFill>
              </a:rPr>
              <a:t> </a:t>
            </a:r>
            <a:r>
              <a:rPr lang="en-US" sz="2000" b="1" dirty="0" err="1">
                <a:solidFill>
                  <a:schemeClr val="tx1">
                    <a:lumMod val="65000"/>
                    <a:lumOff val="35000"/>
                  </a:schemeClr>
                </a:solidFill>
              </a:rPr>
              <a:t>aumento</a:t>
            </a:r>
            <a:r>
              <a:rPr lang="en-US" sz="2000" b="1" dirty="0">
                <a:solidFill>
                  <a:schemeClr val="tx1">
                    <a:lumMod val="65000"/>
                    <a:lumOff val="35000"/>
                  </a:schemeClr>
                </a:solidFill>
              </a:rPr>
              <a:t> </a:t>
            </a:r>
            <a:r>
              <a:rPr lang="en-US" sz="2000" b="1" dirty="0" err="1">
                <a:solidFill>
                  <a:schemeClr val="tx1">
                    <a:lumMod val="65000"/>
                    <a:lumOff val="35000"/>
                  </a:schemeClr>
                </a:solidFill>
              </a:rPr>
              <a:t>eventi</a:t>
            </a:r>
            <a:r>
              <a:rPr lang="en-US" sz="2000" b="1" dirty="0">
                <a:solidFill>
                  <a:schemeClr val="tx1">
                    <a:lumMod val="65000"/>
                    <a:lumOff val="35000"/>
                  </a:schemeClr>
                </a:solidFill>
              </a:rPr>
              <a:t> a carattere </a:t>
            </a:r>
            <a:r>
              <a:rPr lang="en-US" sz="2000" b="1" dirty="0" err="1">
                <a:solidFill>
                  <a:schemeClr val="tx1">
                    <a:lumMod val="65000"/>
                    <a:lumOff val="35000"/>
                  </a:schemeClr>
                </a:solidFill>
              </a:rPr>
              <a:t>tropicale</a:t>
            </a:r>
            <a:r>
              <a:rPr lang="en-US" sz="2000" b="1" dirty="0">
                <a:solidFill>
                  <a:schemeClr val="tx1">
                    <a:lumMod val="65000"/>
                    <a:lumOff val="35000"/>
                  </a:schemeClr>
                </a:solidFill>
              </a:rPr>
              <a:t> </a:t>
            </a:r>
          </a:p>
          <a:p>
            <a:r>
              <a:rPr lang="en-US" sz="2000" b="1" dirty="0">
                <a:solidFill>
                  <a:schemeClr val="tx1">
                    <a:lumMod val="65000"/>
                    <a:lumOff val="35000"/>
                  </a:schemeClr>
                </a:solidFill>
              </a:rPr>
              <a:t>con </a:t>
            </a:r>
            <a:r>
              <a:rPr lang="en-US" sz="2000" b="1" dirty="0" err="1">
                <a:solidFill>
                  <a:schemeClr val="tx1">
                    <a:lumMod val="65000"/>
                    <a:lumOff val="35000"/>
                  </a:schemeClr>
                </a:solidFill>
              </a:rPr>
              <a:t>intensità</a:t>
            </a:r>
            <a:r>
              <a:rPr lang="en-US" sz="2000" b="1" dirty="0">
                <a:solidFill>
                  <a:schemeClr val="tx1">
                    <a:lumMod val="65000"/>
                    <a:lumOff val="35000"/>
                  </a:schemeClr>
                </a:solidFill>
              </a:rPr>
              <a:t> sempre </a:t>
            </a:r>
            <a:r>
              <a:rPr lang="en-US" sz="2000" b="1" dirty="0" err="1">
                <a:solidFill>
                  <a:schemeClr val="tx1">
                    <a:lumMod val="65000"/>
                    <a:lumOff val="35000"/>
                  </a:schemeClr>
                </a:solidFill>
              </a:rPr>
              <a:t>maggiore</a:t>
            </a:r>
            <a:endParaRPr lang="en-US" sz="2000" b="1" dirty="0">
              <a:solidFill>
                <a:schemeClr val="tx1">
                  <a:lumMod val="65000"/>
                  <a:lumOff val="35000"/>
                </a:schemeClr>
              </a:solidFill>
            </a:endParaRPr>
          </a:p>
        </p:txBody>
      </p:sp>
      <p:pic>
        <p:nvPicPr>
          <p:cNvPr id="6" name="Picture 5" descr="Naples Shipping Week">
            <a:extLst>
              <a:ext uri="{FF2B5EF4-FFF2-40B4-BE49-F238E27FC236}">
                <a16:creationId xmlns:a16="http://schemas.microsoft.com/office/drawing/2014/main" id="{D9396610-D460-2D69-B00F-97CD21D524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4768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Placeholder 110">
            <a:extLst>
              <a:ext uri="{FF2B5EF4-FFF2-40B4-BE49-F238E27FC236}">
                <a16:creationId xmlns:a16="http://schemas.microsoft.com/office/drawing/2014/main" id="{2F699F5D-CD26-35A1-883F-3184B6700D27}"/>
              </a:ext>
            </a:extLst>
          </p:cNvPr>
          <p:cNvSpPr>
            <a:spLocks noGrp="1"/>
          </p:cNvSpPr>
          <p:nvPr>
            <p:ph type="body" sz="quarter" idx="11"/>
          </p:nvPr>
        </p:nvSpPr>
        <p:spPr/>
        <p:txBody>
          <a:bodyPr/>
          <a:lstStyle/>
          <a:p>
            <a:r>
              <a:rPr lang="en-US" sz="2900" dirty="0"/>
              <a:t>Eventi </a:t>
            </a:r>
            <a:r>
              <a:rPr lang="en-US" sz="2900" dirty="0" err="1"/>
              <a:t>Climatici</a:t>
            </a:r>
            <a:r>
              <a:rPr lang="en-US" sz="2900" dirty="0"/>
              <a:t> </a:t>
            </a:r>
            <a:r>
              <a:rPr lang="en-US" sz="2900" dirty="0" err="1"/>
              <a:t>Estremi</a:t>
            </a:r>
            <a:endParaRPr lang="en-US" sz="2900" dirty="0"/>
          </a:p>
          <a:p>
            <a:r>
              <a:rPr lang="en-US" sz="2900" dirty="0"/>
              <a:t>Mar </a:t>
            </a:r>
            <a:r>
              <a:rPr lang="en-US" sz="2900" dirty="0" err="1"/>
              <a:t>Mediterraneo</a:t>
            </a:r>
            <a:r>
              <a:rPr lang="en-US" sz="2900" dirty="0"/>
              <a:t> 2022</a:t>
            </a:r>
            <a:endParaRPr lang="en-NL" sz="2900" dirty="0"/>
          </a:p>
        </p:txBody>
      </p:sp>
      <p:pic>
        <p:nvPicPr>
          <p:cNvPr id="6" name="Picture 5" descr="Naples Shipping Week">
            <a:extLst>
              <a:ext uri="{FF2B5EF4-FFF2-40B4-BE49-F238E27FC236}">
                <a16:creationId xmlns:a16="http://schemas.microsoft.com/office/drawing/2014/main" id="{D9396610-D460-2D69-B00F-97CD21D524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talia a rischio Medicane, l'uragano mediterraneo: è allerta tra  settembre-novembre - MeteoWeek">
            <a:extLst>
              <a:ext uri="{FF2B5EF4-FFF2-40B4-BE49-F238E27FC236}">
                <a16:creationId xmlns:a16="http://schemas.microsoft.com/office/drawing/2014/main" id="{7C3AB83B-783D-9061-D14E-8FEB238BD5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42" t="6031" r="6942" b="28731"/>
          <a:stretch/>
        </p:blipFill>
        <p:spPr bwMode="auto">
          <a:xfrm>
            <a:off x="2899675" y="1478054"/>
            <a:ext cx="6124582" cy="2609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67ED619-0009-FEC7-31C1-40412A962CA3}"/>
              </a:ext>
            </a:extLst>
          </p:cNvPr>
          <p:cNvPicPr>
            <a:picLocks noChangeAspect="1"/>
          </p:cNvPicPr>
          <p:nvPr/>
        </p:nvPicPr>
        <p:blipFill>
          <a:blip r:embed="rId5"/>
          <a:stretch>
            <a:fillRect/>
          </a:stretch>
        </p:blipFill>
        <p:spPr>
          <a:xfrm>
            <a:off x="846353" y="4114200"/>
            <a:ext cx="10499293" cy="2689369"/>
          </a:xfrm>
          <a:prstGeom prst="rect">
            <a:avLst/>
          </a:prstGeom>
        </p:spPr>
      </p:pic>
    </p:spTree>
    <p:extLst>
      <p:ext uri="{BB962C8B-B14F-4D97-AF65-F5344CB8AC3E}">
        <p14:creationId xmlns:p14="http://schemas.microsoft.com/office/powerpoint/2010/main" val="145747493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10">
            <a:extLst>
              <a:ext uri="{FF2B5EF4-FFF2-40B4-BE49-F238E27FC236}">
                <a16:creationId xmlns:a16="http://schemas.microsoft.com/office/drawing/2014/main" id="{0A4455AE-3859-0265-0616-5CEE179232C6}"/>
              </a:ext>
            </a:extLst>
          </p:cNvPr>
          <p:cNvSpPr>
            <a:spLocks noGrp="1"/>
          </p:cNvSpPr>
          <p:nvPr>
            <p:ph type="body" sz="quarter" idx="11"/>
          </p:nvPr>
        </p:nvSpPr>
        <p:spPr>
          <a:xfrm>
            <a:off x="368300" y="270328"/>
            <a:ext cx="9904413" cy="984250"/>
          </a:xfrm>
        </p:spPr>
        <p:txBody>
          <a:bodyPr/>
          <a:lstStyle/>
          <a:p>
            <a:r>
              <a:rPr lang="en-US" sz="2900" dirty="0"/>
              <a:t>Eventi </a:t>
            </a:r>
            <a:r>
              <a:rPr lang="en-US" sz="2900" dirty="0" err="1"/>
              <a:t>Climatici</a:t>
            </a:r>
            <a:r>
              <a:rPr lang="en-US" sz="2900" dirty="0"/>
              <a:t> </a:t>
            </a:r>
            <a:r>
              <a:rPr lang="en-US" sz="2900" dirty="0" err="1"/>
              <a:t>Estremi</a:t>
            </a:r>
            <a:r>
              <a:rPr lang="en-US" sz="2900" dirty="0"/>
              <a:t> </a:t>
            </a:r>
          </a:p>
          <a:p>
            <a:r>
              <a:rPr lang="en-US" sz="2900" dirty="0" err="1"/>
              <a:t>Sinistri</a:t>
            </a:r>
            <a:r>
              <a:rPr lang="en-US" sz="2900" dirty="0"/>
              <a:t> </a:t>
            </a:r>
            <a:r>
              <a:rPr lang="en-US" sz="2900" dirty="0" err="1"/>
              <a:t>Marittimi</a:t>
            </a:r>
            <a:endParaRPr lang="en-NL" sz="2900" dirty="0"/>
          </a:p>
        </p:txBody>
      </p:sp>
      <p:graphicFrame>
        <p:nvGraphicFramePr>
          <p:cNvPr id="13" name="Chart 12">
            <a:extLst>
              <a:ext uri="{FF2B5EF4-FFF2-40B4-BE49-F238E27FC236}">
                <a16:creationId xmlns:a16="http://schemas.microsoft.com/office/drawing/2014/main" id="{6B6307F7-241D-BEBF-76BB-02E73F44A346}"/>
              </a:ext>
            </a:extLst>
          </p:cNvPr>
          <p:cNvGraphicFramePr/>
          <p:nvPr>
            <p:extLst>
              <p:ext uri="{D42A27DB-BD31-4B8C-83A1-F6EECF244321}">
                <p14:modId xmlns:p14="http://schemas.microsoft.com/office/powerpoint/2010/main" val="97988878"/>
              </p:ext>
            </p:extLst>
          </p:nvPr>
        </p:nvGraphicFramePr>
        <p:xfrm>
          <a:off x="-193638" y="1603173"/>
          <a:ext cx="5775960" cy="4575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EA7ED971-BDC5-A08D-F64F-EE14C7070383}"/>
              </a:ext>
            </a:extLst>
          </p:cNvPr>
          <p:cNvGraphicFramePr/>
          <p:nvPr>
            <p:extLst>
              <p:ext uri="{D42A27DB-BD31-4B8C-83A1-F6EECF244321}">
                <p14:modId xmlns:p14="http://schemas.microsoft.com/office/powerpoint/2010/main" val="1734971017"/>
              </p:ext>
            </p:extLst>
          </p:nvPr>
        </p:nvGraphicFramePr>
        <p:xfrm>
          <a:off x="6104049" y="1603173"/>
          <a:ext cx="6065520" cy="457581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2DAEA17-756A-80F2-F955-00C13763DEBD}"/>
              </a:ext>
            </a:extLst>
          </p:cNvPr>
          <p:cNvSpPr txBox="1"/>
          <p:nvPr/>
        </p:nvSpPr>
        <p:spPr>
          <a:xfrm>
            <a:off x="0" y="6412011"/>
            <a:ext cx="12169569" cy="276999"/>
          </a:xfrm>
          <a:prstGeom prst="rect">
            <a:avLst/>
          </a:prstGeom>
          <a:noFill/>
        </p:spPr>
        <p:txBody>
          <a:bodyPr wrap="square" rtlCol="0">
            <a:spAutoFit/>
          </a:bodyPr>
          <a:lstStyle/>
          <a:p>
            <a:pPr algn="ctr"/>
            <a:r>
              <a:rPr lang="en-US" sz="1200" dirty="0">
                <a:solidFill>
                  <a:srgbClr val="4C4E4E"/>
                </a:solidFill>
              </a:rPr>
              <a:t>Fonte: </a:t>
            </a:r>
            <a:r>
              <a:rPr lang="en-US" sz="1200" dirty="0" err="1">
                <a:solidFill>
                  <a:srgbClr val="4C4E4E"/>
                </a:solidFill>
              </a:rPr>
              <a:t>Rapporto</a:t>
            </a:r>
            <a:r>
              <a:rPr lang="en-US" sz="1200" dirty="0">
                <a:solidFill>
                  <a:srgbClr val="4C4E4E"/>
                </a:solidFill>
              </a:rPr>
              <a:t> sui </a:t>
            </a:r>
            <a:r>
              <a:rPr lang="en-US" sz="1200" dirty="0" err="1">
                <a:solidFill>
                  <a:srgbClr val="4C4E4E"/>
                </a:solidFill>
              </a:rPr>
              <a:t>sinistri</a:t>
            </a:r>
            <a:r>
              <a:rPr lang="en-US" sz="1200" dirty="0">
                <a:solidFill>
                  <a:srgbClr val="4C4E4E"/>
                </a:solidFill>
              </a:rPr>
              <a:t> </a:t>
            </a:r>
            <a:r>
              <a:rPr lang="en-US" sz="1200" dirty="0" err="1">
                <a:solidFill>
                  <a:srgbClr val="4C4E4E"/>
                </a:solidFill>
              </a:rPr>
              <a:t>navali</a:t>
            </a:r>
            <a:r>
              <a:rPr lang="en-US" sz="1200" dirty="0">
                <a:solidFill>
                  <a:srgbClr val="4C4E4E"/>
                </a:solidFill>
              </a:rPr>
              <a:t>, 2019 - </a:t>
            </a:r>
            <a:r>
              <a:rPr lang="en-US" sz="1200" dirty="0" err="1">
                <a:solidFill>
                  <a:srgbClr val="4C4E4E"/>
                </a:solidFill>
              </a:rPr>
              <a:t>Ministro</a:t>
            </a:r>
            <a:r>
              <a:rPr lang="en-US" sz="1200" dirty="0">
                <a:solidFill>
                  <a:srgbClr val="4C4E4E"/>
                </a:solidFill>
              </a:rPr>
              <a:t> </a:t>
            </a:r>
            <a:r>
              <a:rPr lang="en-US" sz="1200" dirty="0" err="1">
                <a:solidFill>
                  <a:srgbClr val="4C4E4E"/>
                </a:solidFill>
              </a:rPr>
              <a:t>Infrastrutture</a:t>
            </a:r>
            <a:r>
              <a:rPr lang="en-US" sz="1200" dirty="0">
                <a:solidFill>
                  <a:srgbClr val="4C4E4E"/>
                </a:solidFill>
              </a:rPr>
              <a:t> e </a:t>
            </a:r>
            <a:r>
              <a:rPr lang="en-US" sz="1200" dirty="0" err="1">
                <a:solidFill>
                  <a:srgbClr val="4C4E4E"/>
                </a:solidFill>
              </a:rPr>
              <a:t>Trasporti</a:t>
            </a:r>
            <a:endParaRPr lang="en-US" sz="1200" dirty="0">
              <a:solidFill>
                <a:srgbClr val="4C4E4E"/>
              </a:solidFill>
            </a:endParaRPr>
          </a:p>
        </p:txBody>
      </p:sp>
      <p:pic>
        <p:nvPicPr>
          <p:cNvPr id="2" name="Picture 1" descr="Naples Shipping Week">
            <a:extLst>
              <a:ext uri="{FF2B5EF4-FFF2-40B4-BE49-F238E27FC236}">
                <a16:creationId xmlns:a16="http://schemas.microsoft.com/office/drawing/2014/main" id="{A5EEFA66-E3A8-5814-E794-F607376BF0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259"/>
          <a:stretch/>
        </p:blipFill>
        <p:spPr bwMode="auto">
          <a:xfrm>
            <a:off x="8907225" y="648538"/>
            <a:ext cx="1365664" cy="4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21060"/>
      </p:ext>
    </p:extLst>
  </p:cSld>
  <p:clrMapOvr>
    <a:masterClrMapping/>
  </p:clrMapOvr>
  <p:transition spd="slow">
    <p:wipe/>
  </p:transition>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3131</Words>
  <Application>Microsoft Office PowerPoint</Application>
  <PresentationFormat>Widescreen</PresentationFormat>
  <Paragraphs>382</Paragraphs>
  <Slides>24</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Cambria Math</vt:lpstr>
      <vt:lpstr>Roboto</vt:lpstr>
      <vt:lpstr>Verdana</vt:lpstr>
      <vt:lpstr>Wingdings</vt:lpstr>
      <vt:lpstr>1_Tema di Office</vt:lpstr>
      <vt:lpstr>2_Tema di Office</vt:lpstr>
      <vt:lpstr>3_Tema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Benedetta D'AMATO</dc:creator>
  <cp:lastModifiedBy>Eugenio PUGLIESE CARRATELLI</cp:lastModifiedBy>
  <cp:revision>102</cp:revision>
  <dcterms:created xsi:type="dcterms:W3CDTF">2022-09-01T15:57:37Z</dcterms:created>
  <dcterms:modified xsi:type="dcterms:W3CDTF">2022-09-29T21:01:10Z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6175487-42af-4492-84fe-2b4054e011bd_Enabled">
    <vt:lpwstr>true</vt:lpwstr>
  </property>
  <property fmtid="{D5CDD505-2E9C-101B-9397-08002B2CF9AE}" pid="3" name="MSIP_Label_a6175487-42af-4492-84fe-2b4054e011bd_SetDate">
    <vt:lpwstr>2022-09-05T06:32:11Z</vt:lpwstr>
  </property>
  <property fmtid="{D5CDD505-2E9C-101B-9397-08002B2CF9AE}" pid="4" name="MSIP_Label_a6175487-42af-4492-84fe-2b4054e011bd_Method">
    <vt:lpwstr>Privileged</vt:lpwstr>
  </property>
  <property fmtid="{D5CDD505-2E9C-101B-9397-08002B2CF9AE}" pid="5" name="MSIP_Label_a6175487-42af-4492-84fe-2b4054e011bd_Name">
    <vt:lpwstr>Public</vt:lpwstr>
  </property>
  <property fmtid="{D5CDD505-2E9C-101B-9397-08002B2CF9AE}" pid="6" name="MSIP_Label_a6175487-42af-4492-84fe-2b4054e011bd_SiteId">
    <vt:lpwstr>76e3e3ff-fce0-45ec-a946-bc44d69a9b7e</vt:lpwstr>
  </property>
  <property fmtid="{D5CDD505-2E9C-101B-9397-08002B2CF9AE}" pid="7" name="MSIP_Label_a6175487-42af-4492-84fe-2b4054e011bd_ActionId">
    <vt:lpwstr>54432de1-88d0-4e8a-920e-17f02606eea4</vt:lpwstr>
  </property>
  <property fmtid="{D5CDD505-2E9C-101B-9397-08002B2CF9AE}" pid="8" name="MSIP_Label_a6175487-42af-4492-84fe-2b4054e011bd_ContentBits">
    <vt:lpwstr>0</vt:lpwstr>
  </property>
</Properties>
</file>