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087" r:id="rId2"/>
    <p:sldId id="534" r:id="rId3"/>
    <p:sldId id="533" r:id="rId4"/>
    <p:sldId id="1191" r:id="rId5"/>
    <p:sldId id="1188" r:id="rId6"/>
    <p:sldId id="1066" r:id="rId7"/>
    <p:sldId id="581" r:id="rId8"/>
    <p:sldId id="1192" r:id="rId9"/>
    <p:sldId id="582" r:id="rId10"/>
    <p:sldId id="1065" r:id="rId11"/>
    <p:sldId id="271" r:id="rId12"/>
    <p:sldId id="1214" r:id="rId13"/>
    <p:sldId id="1194" r:id="rId14"/>
    <p:sldId id="1199" r:id="rId15"/>
    <p:sldId id="1079" r:id="rId16"/>
    <p:sldId id="1217" r:id="rId17"/>
    <p:sldId id="1193" r:id="rId18"/>
    <p:sldId id="1216" r:id="rId19"/>
    <p:sldId id="1215" r:id="rId20"/>
    <p:sldId id="1241" r:id="rId21"/>
    <p:sldId id="12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C17B-4912-4302-9AEE-44E8E96C127D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EFAE7-C389-4165-9C49-F30539134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43CCEE92-7028-2D9C-9CE0-6C76472F0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BACCBD-1CDD-400E-AD9E-8892818FC330}" type="slidenum">
              <a:rPr lang="en-US" altLang="en-US"/>
              <a:pPr eaLnBrk="1" hangingPunct="1"/>
              <a:t>2</a:t>
            </a:fld>
            <a:endParaRPr lang="it-IT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8175B02B-DFB0-63DE-48FD-6081B3D49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F108C72-5B6C-BB0A-D15F-7F1EC3468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41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7481B84-31BC-B502-88DF-A59E0EE39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B2519B-762B-40E3-B5C3-C9ABE2B3BC36}" type="slidenum">
              <a:rPr lang="en-US" altLang="en-US"/>
              <a:pPr eaLnBrk="1" hangingPunct="1"/>
              <a:t>3</a:t>
            </a:fld>
            <a:endParaRPr lang="it-IT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E8C2D74-FC66-D3AA-4B27-7664F6A0E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FF6901-B99B-16A5-D2C4-4342BDDD5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7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3D695FE-106F-2B5E-01A4-8D96608B8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9B5291-1396-4964-84C5-2287293A3D8F}" type="slidenum">
              <a:rPr lang="en-US" altLang="en-US"/>
              <a:pPr eaLnBrk="1" hangingPunct="1"/>
              <a:t>4</a:t>
            </a:fld>
            <a:endParaRPr lang="it-IT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B092E64-76B9-98B1-F879-897D93D4A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AB38F7-7795-F7DE-33B4-29879AE92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D6BD-6D3A-A334-A17B-E78B068A4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ABD11-AD03-D61B-4359-E52FEEBA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1A6D-CBFD-54F6-E54A-102F322E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4E7E-0E10-9D99-C6DD-CBA6DF35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513E-086B-C44A-7424-0FE5B777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0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6AEF-67D9-FD33-16CE-76C34779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F448-0773-5DED-3D23-C90635A1D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B0D5-F02D-9B46-1024-8F8D142A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B03FF-7DE8-6774-E7F7-F3D7C64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9065-B17C-6832-F663-F27ECE8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DE292-F8D7-4A8F-2171-30568A6D8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730BC-7C42-AE72-F607-7B1BA427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C272-6DF8-5057-95FC-882A091A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8C22-2AE2-1851-ECE6-ECEE2E60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8D0D-48FA-04D1-4C4A-76CA35EA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C351-DCB2-C365-F836-E3CB07DF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43E0-C64E-CDB6-0ACD-C1135C713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6B8A-470A-155B-76D4-DA8C0655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87C5-CFD6-512E-6AAA-53BBB156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CA32-E791-D6C6-668C-FC7E5644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6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4E4B-4118-5944-ADD1-BCBC5BFC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0DD4-AF2A-3B6D-8B8A-25A71E9D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05CE-B536-7117-F78A-CB19A4D2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DF52-E522-730E-1DC1-9162D5E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63F-4A22-F8A2-F552-2ED0562D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3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DA9B-DD21-F279-4818-D8346E81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3292-151D-BD48-8B00-6DE1F6C64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3599E-6C3C-63C8-10E7-3639C436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6463-566B-7E96-94F6-DAE6C787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1F3CD-3050-7C92-360F-82C046CD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1018-B75C-D3DA-CD61-DFC60CFB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1A88-8DA3-4CEF-53C5-211568FB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89D58-CC35-3CCC-5F0D-26010EE9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CE0A-75CB-3876-63D7-4FB68B9CF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34683-F392-561B-8B91-55C97480E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0FD7C-0354-3B40-5C2F-FB6598DBD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0CC-3C86-EB22-F4C8-C55C160F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51BD6-13F0-899C-F04F-7E170057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40983-BC8A-47CB-1780-1AEDEF6C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6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5D40-848D-F046-F99F-9B5A24B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B08A4-E67C-1896-CE16-8D415B7B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AF2B-A0C7-527A-212F-4249C6A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008C4-73A0-54A1-F73D-2CCFB7BE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93F8A-0847-7466-6BF0-F4E6B551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13B64-4CB6-A140-D50D-6777F0D5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38CE9-D76F-1996-6E0D-B3DE7E25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0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4C4D-AFD1-D278-2027-3334A435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5821-C098-018A-5736-DE65CC7B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FFBD-3F9D-F5BE-E42C-74F3A2106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AFF9E-1D21-4903-BF73-8C6CD1B9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83D1C-3BC0-4EBE-2877-346CB2E8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404D2-B5AD-E66C-E5AA-6B08CBAC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5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CC36-865A-F592-119E-6CCC57F2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36F10-36C9-9053-11F0-FE0C309EE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B7451-8B79-85F5-99AF-D450AB86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FFF5B-8859-EF81-B9E0-441F8AE8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D14F-6EC5-8910-E446-35F4CAA9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557AE-C662-C1D8-E304-8C3CB3F4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69827-418F-BE91-26AC-254B548A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5677-3BE2-A3E3-D71A-8408DB11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F960-7315-0FBD-39B0-0E398E0C1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1556-0397-4A86-AABB-5F4F7B610F43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8E10-0510-D643-E5F3-C9F9F478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AECFF-778A-546D-E901-EAC1ADD1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5A05-06C2-497B-9189-BE9C789F4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DE546-FB17-B2DD-51A5-A17FCC618C0B}"/>
              </a:ext>
            </a:extLst>
          </p:cNvPr>
          <p:cNvSpPr txBox="1"/>
          <p:nvPr/>
        </p:nvSpPr>
        <p:spPr>
          <a:xfrm>
            <a:off x="3516553" y="2445223"/>
            <a:ext cx="5560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Microwave</a:t>
            </a:r>
            <a:r>
              <a:rPr lang="it-IT" sz="1600" b="1" dirty="0"/>
              <a:t> Systems</a:t>
            </a:r>
          </a:p>
          <a:p>
            <a:r>
              <a:rPr lang="it-IT" sz="2400" b="1" dirty="0"/>
              <a:t>High  </a:t>
            </a:r>
            <a:r>
              <a:rPr lang="it-IT" sz="2400" b="1" dirty="0" err="1"/>
              <a:t>incidence</a:t>
            </a:r>
            <a:r>
              <a:rPr lang="it-IT" sz="2400" b="1" dirty="0"/>
              <a:t> angle:</a:t>
            </a:r>
          </a:p>
          <a:p>
            <a:r>
              <a:rPr lang="it-IT" sz="2400" b="1" dirty="0"/>
              <a:t>Satellite </a:t>
            </a:r>
            <a:r>
              <a:rPr lang="it-IT" sz="2400" b="1" dirty="0" err="1"/>
              <a:t>altimetry</a:t>
            </a:r>
            <a:endParaRPr lang="it-IT" sz="24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9289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6E390-9F2F-DF30-099C-5815CD9C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5194" r="30413" b="5682"/>
          <a:stretch/>
        </p:blipFill>
        <p:spPr>
          <a:xfrm>
            <a:off x="0" y="388504"/>
            <a:ext cx="7176858" cy="5331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81DBA-3B4B-808E-F636-D77F1DA0C7C2}"/>
              </a:ext>
            </a:extLst>
          </p:cNvPr>
          <p:cNvSpPr txBox="1"/>
          <p:nvPr/>
        </p:nvSpPr>
        <p:spPr>
          <a:xfrm>
            <a:off x="3738187" y="6195613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Reale</a:t>
            </a:r>
            <a:r>
              <a:rPr lang="en-GB" sz="1200" dirty="0"/>
              <a:t>, F., </a:t>
            </a:r>
            <a:r>
              <a:rPr lang="en-GB" sz="1200" dirty="0" err="1"/>
              <a:t>Carratelli</a:t>
            </a:r>
            <a:r>
              <a:rPr lang="en-GB" sz="1200" dirty="0"/>
              <a:t>, E.P., Di Leo, A., </a:t>
            </a:r>
            <a:r>
              <a:rPr lang="en-GB" sz="1200" dirty="0" err="1"/>
              <a:t>Dentale</a:t>
            </a:r>
            <a:r>
              <a:rPr lang="en-GB" sz="1200" dirty="0"/>
              <a:t>, F. Wave orbital velocity effects on radar Doppler altimeter for sea monitoring (2020) Journal of Marine Science and Engineering, 8  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7489D92E-E3E5-EAC6-5B79-22A0CC03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2418387"/>
            <a:ext cx="5310799" cy="28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ffatorestilizzato">
            <a:extLst>
              <a:ext uri="{FF2B5EF4-FFF2-40B4-BE49-F238E27FC236}">
                <a16:creationId xmlns:a16="http://schemas.microsoft.com/office/drawing/2014/main" id="{8157F5B7-9CF9-6D5F-427A-D1C49D4C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7" y="784320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BCCEC-2749-27DF-8E9E-BF4D5F7499C5}"/>
              </a:ext>
            </a:extLst>
          </p:cNvPr>
          <p:cNvSpPr txBox="1"/>
          <p:nvPr/>
        </p:nvSpPr>
        <p:spPr>
          <a:xfrm>
            <a:off x="8118892" y="1403445"/>
            <a:ext cx="292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Real life can be </a:t>
            </a:r>
            <a:r>
              <a:rPr lang="it-IT" dirty="0" err="1"/>
              <a:t>tricky</a:t>
            </a:r>
            <a:r>
              <a:rPr lang="it-IT" dirty="0"/>
              <a:t>.</a:t>
            </a:r>
          </a:p>
          <a:p>
            <a:r>
              <a:rPr lang="it-IT" dirty="0" err="1"/>
              <a:t>That’s</a:t>
            </a:r>
            <a:r>
              <a:rPr lang="it-IT" dirty="0"/>
              <a:t>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  </a:t>
            </a:r>
            <a:r>
              <a:rPr lang="it-IT" dirty="0" err="1"/>
              <a:t>many</a:t>
            </a:r>
            <a:endParaRPr lang="it-IT" dirty="0"/>
          </a:p>
          <a:p>
            <a:r>
              <a:rPr lang="it-IT" dirty="0" err="1"/>
              <a:t>waveforms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7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93CCD9C4-3523-40DF-37F6-75ADEB42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11" y="664130"/>
            <a:ext cx="7914927" cy="445168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43EDA6-B9FB-11C7-9829-B13662F9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4" y="1742409"/>
            <a:ext cx="5067300" cy="3137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8ECB6A-731A-0E50-3A0D-AB9E0D165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9" t="71141" r="22279" b="22119"/>
          <a:stretch/>
        </p:blipFill>
        <p:spPr>
          <a:xfrm>
            <a:off x="4337539" y="6199833"/>
            <a:ext cx="6166884" cy="462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07381-1166-6C0B-21FC-A471FF5F42CF}"/>
              </a:ext>
            </a:extLst>
          </p:cNvPr>
          <p:cNvSpPr txBox="1"/>
          <p:nvPr/>
        </p:nvSpPr>
        <p:spPr>
          <a:xfrm>
            <a:off x="4645743" y="1373077"/>
            <a:ext cx="14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Distance</a:t>
            </a:r>
            <a:r>
              <a:rPr lang="it-IT" dirty="0"/>
              <a:t> rings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412D-A7BB-9F13-9252-3E58EF16AB23}"/>
              </a:ext>
            </a:extLst>
          </p:cNvPr>
          <p:cNvSpPr txBox="1"/>
          <p:nvPr/>
        </p:nvSpPr>
        <p:spPr>
          <a:xfrm>
            <a:off x="9118935" y="2128378"/>
            <a:ext cx="179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Velocity</a:t>
            </a:r>
            <a:r>
              <a:rPr lang="it-IT" dirty="0"/>
              <a:t>/</a:t>
            </a:r>
            <a:r>
              <a:rPr lang="it-IT" dirty="0" err="1"/>
              <a:t>distance</a:t>
            </a:r>
            <a:endParaRPr lang="it-IT" dirty="0"/>
          </a:p>
          <a:p>
            <a:r>
              <a:rPr lang="it-IT" dirty="0"/>
              <a:t>Strips (380 m)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3C6F7-6064-78D7-94CB-4AB0F8C32392}"/>
              </a:ext>
            </a:extLst>
          </p:cNvPr>
          <p:cNvSpPr txBox="1"/>
          <p:nvPr/>
        </p:nvSpPr>
        <p:spPr>
          <a:xfrm>
            <a:off x="4574634" y="318330"/>
            <a:ext cx="315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refinment</a:t>
            </a:r>
            <a:r>
              <a:rPr lang="it-IT" dirty="0"/>
              <a:t> </a:t>
            </a:r>
          </a:p>
          <a:p>
            <a:r>
              <a:rPr lang="it-IT" dirty="0"/>
              <a:t>Doppler </a:t>
            </a:r>
            <a:r>
              <a:rPr lang="it-IT" dirty="0" err="1"/>
              <a:t>altimeter</a:t>
            </a:r>
            <a:r>
              <a:rPr lang="it-IT" dirty="0"/>
              <a:t>. A </a:t>
            </a:r>
            <a:r>
              <a:rPr lang="it-IT" dirty="0" err="1"/>
              <a:t>clever</a:t>
            </a:r>
            <a:r>
              <a:rPr lang="it-IT" dirty="0"/>
              <a:t> </a:t>
            </a:r>
            <a:r>
              <a:rPr lang="it-IT" dirty="0" err="1"/>
              <a:t>trick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A243A-FCE2-32B2-7F30-C8260A4A12CB}"/>
              </a:ext>
            </a:extLst>
          </p:cNvPr>
          <p:cNvSpPr txBox="1"/>
          <p:nvPr/>
        </p:nvSpPr>
        <p:spPr>
          <a:xfrm>
            <a:off x="9555982" y="5023258"/>
            <a:ext cx="2610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But 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really</a:t>
            </a:r>
            <a:r>
              <a:rPr lang="it-IT" dirty="0"/>
              <a:t> </a:t>
            </a:r>
            <a:r>
              <a:rPr lang="it-IT" dirty="0" err="1"/>
              <a:t>need</a:t>
            </a:r>
            <a:endParaRPr lang="it-IT" dirty="0"/>
          </a:p>
          <a:p>
            <a:r>
              <a:rPr lang="it-IT" dirty="0"/>
              <a:t>a </a:t>
            </a:r>
            <a:r>
              <a:rPr lang="it-IT" dirty="0" err="1"/>
              <a:t>resolution</a:t>
            </a:r>
            <a:r>
              <a:rPr lang="it-IT" dirty="0"/>
              <a:t> (</a:t>
            </a:r>
            <a:r>
              <a:rPr lang="it-IT" dirty="0" err="1"/>
              <a:t>azimuth</a:t>
            </a:r>
            <a:r>
              <a:rPr lang="it-IT" dirty="0"/>
              <a:t>) </a:t>
            </a:r>
          </a:p>
          <a:p>
            <a:r>
              <a:rPr lang="it-IT" dirty="0"/>
              <a:t>of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hundred</a:t>
            </a:r>
            <a:r>
              <a:rPr lang="it-IT" dirty="0"/>
              <a:t> </a:t>
            </a:r>
            <a:r>
              <a:rPr lang="it-IT" dirty="0" err="1"/>
              <a:t>metres</a:t>
            </a:r>
            <a:r>
              <a:rPr lang="it-IT" dirty="0"/>
              <a:t>?</a:t>
            </a:r>
            <a:endParaRPr lang="en-GB" dirty="0"/>
          </a:p>
        </p:txBody>
      </p:sp>
      <p:pic>
        <p:nvPicPr>
          <p:cNvPr id="9" name="Picture 5" descr="tuffatorestilizzato">
            <a:extLst>
              <a:ext uri="{FF2B5EF4-FFF2-40B4-BE49-F238E27FC236}">
                <a16:creationId xmlns:a16="http://schemas.microsoft.com/office/drawing/2014/main" id="{196F736D-CDAA-AF4F-0CF7-75D9E851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15" y="4496688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1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9AC2D0B-ABB4-DAA3-219D-7B95D710C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9412" r="16968"/>
          <a:stretch/>
        </p:blipFill>
        <p:spPr bwMode="auto">
          <a:xfrm>
            <a:off x="6423163" y="2226084"/>
            <a:ext cx="5292655" cy="264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74D9F-66C8-50E0-EA8D-9D6E91BDD3A6}"/>
              </a:ext>
            </a:extLst>
          </p:cNvPr>
          <p:cNvSpPr txBox="1"/>
          <p:nvPr/>
        </p:nvSpPr>
        <p:spPr>
          <a:xfrm>
            <a:off x="135572" y="1099131"/>
            <a:ext cx="11691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Altimeter</a:t>
            </a:r>
            <a:r>
              <a:rPr lang="it-IT" dirty="0"/>
              <a:t> </a:t>
            </a:r>
            <a:r>
              <a:rPr lang="it-IT" dirty="0" err="1"/>
              <a:t>satellites</a:t>
            </a:r>
            <a:r>
              <a:rPr lang="it-IT" dirty="0"/>
              <a:t> </a:t>
            </a:r>
            <a:r>
              <a:rPr lang="it-IT" dirty="0" err="1"/>
              <a:t>fly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</a:t>
            </a:r>
            <a:r>
              <a:rPr lang="it-IT" dirty="0" err="1"/>
              <a:t>earth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height</a:t>
            </a:r>
            <a:r>
              <a:rPr lang="it-IT" dirty="0"/>
              <a:t> of </a:t>
            </a:r>
            <a:r>
              <a:rPr lang="it-IT" dirty="0" err="1"/>
              <a:t>about</a:t>
            </a:r>
            <a:r>
              <a:rPr lang="it-IT" dirty="0"/>
              <a:t> 900 km, a ground speed of 7 km/h. The </a:t>
            </a:r>
            <a:r>
              <a:rPr lang="it-IT" dirty="0" err="1"/>
              <a:t>orbits</a:t>
            </a:r>
            <a:r>
              <a:rPr lang="it-IT" dirty="0"/>
              <a:t> last </a:t>
            </a:r>
            <a:r>
              <a:rPr lang="it-IT" dirty="0" err="1"/>
              <a:t>about</a:t>
            </a:r>
            <a:r>
              <a:rPr lang="it-IT" dirty="0"/>
              <a:t> 1.5 h</a:t>
            </a:r>
          </a:p>
          <a:p>
            <a:r>
              <a:rPr lang="it-IT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So, while the resolution, as described before is of the order of a few km</a:t>
            </a:r>
            <a:r>
              <a:rPr lang="en-GB" baseline="30000" dirty="0"/>
              <a:t>2</a:t>
            </a:r>
            <a:endParaRPr lang="it-IT" baseline="30000" dirty="0"/>
          </a:p>
          <a:p>
            <a:r>
              <a:rPr lang="it-IT" dirty="0"/>
              <a:t>the  </a:t>
            </a: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 err="1"/>
              <a:t>availability</a:t>
            </a:r>
            <a:r>
              <a:rPr lang="it-IT" dirty="0"/>
              <a:t> of data </a:t>
            </a:r>
            <a:r>
              <a:rPr lang="it-IT" dirty="0" err="1"/>
              <a:t>is</a:t>
            </a:r>
            <a:r>
              <a:rPr lang="it-IT" dirty="0"/>
              <a:t> limited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99CD96-F94C-0E0A-409C-5BA23870A46E}"/>
              </a:ext>
            </a:extLst>
          </p:cNvPr>
          <p:cNvSpPr txBox="1"/>
          <p:nvPr/>
        </p:nvSpPr>
        <p:spPr>
          <a:xfrm>
            <a:off x="7516838" y="4765261"/>
            <a:ext cx="242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sample x second</a:t>
            </a:r>
          </a:p>
          <a:p>
            <a:r>
              <a:rPr lang="it-IT" dirty="0"/>
              <a:t>Ground </a:t>
            </a:r>
            <a:r>
              <a:rPr lang="it-IT" dirty="0" err="1"/>
              <a:t>resolution</a:t>
            </a:r>
            <a:r>
              <a:rPr lang="it-IT" dirty="0"/>
              <a:t>: 7km</a:t>
            </a:r>
            <a:endParaRPr lang="en-GB" dirty="0"/>
          </a:p>
        </p:txBody>
      </p:sp>
      <p:pic>
        <p:nvPicPr>
          <p:cNvPr id="8" name="Picture 7" descr="tuffatorestilizzato">
            <a:extLst>
              <a:ext uri="{FF2B5EF4-FFF2-40B4-BE49-F238E27FC236}">
                <a16:creationId xmlns:a16="http://schemas.microsoft.com/office/drawing/2014/main" id="{7EA7828B-6833-4895-FAF5-66BDA815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8" y="4464160"/>
            <a:ext cx="562764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DB016-5D57-BABA-E344-EE819DE0D0C1}"/>
              </a:ext>
            </a:extLst>
          </p:cNvPr>
          <p:cNvSpPr txBox="1"/>
          <p:nvPr/>
        </p:nvSpPr>
        <p:spPr>
          <a:xfrm>
            <a:off x="5637125" y="2974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D2C036F-4A19-B454-9DFA-BAEB17ABE13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30480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232272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0925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6612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53066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938121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25.24675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2805.195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1558.442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870708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interval in degr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int in km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int miglia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562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equatore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003778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7AA2FFC-A510-8068-C904-5B19955E4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53" t="22419" r="46297" b="60336"/>
          <a:stretch/>
        </p:blipFill>
        <p:spPr>
          <a:xfrm>
            <a:off x="591178" y="3450546"/>
            <a:ext cx="4913643" cy="3275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2D2814-A426-7494-1CA4-BC06EC982D6B}"/>
              </a:ext>
            </a:extLst>
          </p:cNvPr>
          <p:cNvSpPr txBox="1"/>
          <p:nvPr/>
        </p:nvSpPr>
        <p:spPr>
          <a:xfrm>
            <a:off x="5637125" y="5724544"/>
            <a:ext cx="375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Measurement</a:t>
            </a:r>
            <a:r>
              <a:rPr lang="it-IT" dirty="0"/>
              <a:t> </a:t>
            </a:r>
            <a:r>
              <a:rPr lang="it-IT" dirty="0" err="1"/>
              <a:t>collected</a:t>
            </a:r>
            <a:r>
              <a:rPr lang="it-IT" dirty="0"/>
              <a:t> in a 6h </a:t>
            </a:r>
            <a:r>
              <a:rPr lang="it-IT" dirty="0" err="1"/>
              <a:t>period</a:t>
            </a:r>
            <a:endParaRPr lang="it-IT" dirty="0"/>
          </a:p>
          <a:p>
            <a:r>
              <a:rPr lang="it-IT" dirty="0"/>
              <a:t>By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satellites</a:t>
            </a:r>
            <a:r>
              <a:rPr lang="it-IT" dirty="0"/>
              <a:t> (ENVISAT, Jason)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E4511-3B2E-C82C-E093-444AD9953AAB}"/>
              </a:ext>
            </a:extLst>
          </p:cNvPr>
          <p:cNvSpPr txBox="1"/>
          <p:nvPr/>
        </p:nvSpPr>
        <p:spPr>
          <a:xfrm>
            <a:off x="4205530" y="358096"/>
            <a:ext cx="478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So, </a:t>
            </a:r>
            <a:r>
              <a:rPr lang="it-IT" b="1" dirty="0" err="1"/>
              <a:t>what</a:t>
            </a:r>
            <a:r>
              <a:rPr lang="it-IT" b="1" dirty="0"/>
              <a:t> do </a:t>
            </a:r>
            <a:r>
              <a:rPr lang="it-IT" b="1" dirty="0" err="1"/>
              <a:t>these</a:t>
            </a:r>
            <a:r>
              <a:rPr lang="it-IT" b="1" dirty="0"/>
              <a:t> satellite </a:t>
            </a:r>
            <a:r>
              <a:rPr lang="it-IT" b="1" dirty="0" err="1"/>
              <a:t>altimeters</a:t>
            </a:r>
            <a:r>
              <a:rPr lang="it-IT" b="1" dirty="0"/>
              <a:t> do for </a:t>
            </a:r>
            <a:r>
              <a:rPr lang="it-IT" b="1" dirty="0" err="1"/>
              <a:t>us</a:t>
            </a:r>
            <a:r>
              <a:rPr lang="it-IT" b="1" dirty="0"/>
              <a:t>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032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F64343-9B91-AD1C-2DA9-8F3AED4B2DB7}"/>
              </a:ext>
            </a:extLst>
          </p:cNvPr>
          <p:cNvSpPr txBox="1"/>
          <p:nvPr/>
        </p:nvSpPr>
        <p:spPr>
          <a:xfrm>
            <a:off x="411984" y="754581"/>
            <a:ext cx="111553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Repeat cycle 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is the  time taken for the satellite to go over the same geographical point on the ground.</a:t>
            </a:r>
            <a:endParaRPr lang="en-GB" b="1" dirty="0">
              <a:solidFill>
                <a:srgbClr val="212529"/>
              </a:solidFill>
              <a:latin typeface="-apple-system"/>
            </a:endParaRPr>
          </a:p>
          <a:p>
            <a:pPr algn="l"/>
            <a:r>
              <a:rPr lang="en-GB" b="1" dirty="0">
                <a:solidFill>
                  <a:srgbClr val="212529"/>
                </a:solidFill>
                <a:latin typeface="-apple-system"/>
              </a:rPr>
              <a:t>C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ycle is 27 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days (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14+7/27 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orbits per day=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14.26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, 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385 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orbits per cycle)</a:t>
            </a:r>
          </a:p>
          <a:p>
            <a:pPr algn="l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</a:p>
          <a:p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Time between passages at the equator </a:t>
            </a:r>
            <a:r>
              <a:rPr lang="en-GB" sz="1200" b="0" i="0" dirty="0">
                <a:solidFill>
                  <a:srgbClr val="212529"/>
                </a:solidFill>
                <a:effectLst/>
                <a:latin typeface="-apple-system"/>
              </a:rPr>
              <a:t>(at any latitude) </a:t>
            </a:r>
            <a:r>
              <a:rPr lang="it-IT" sz="12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it-IT" dirty="0"/>
              <a:t>24/14.25 = </a:t>
            </a:r>
            <a:r>
              <a:rPr lang="it-IT" b="1" dirty="0"/>
              <a:t>1.683 h</a:t>
            </a:r>
          </a:p>
          <a:p>
            <a:pPr algn="l"/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Daily intervals (degrees) between passages at the equator </a:t>
            </a:r>
            <a:r>
              <a:rPr lang="en-GB" sz="1200" b="0" i="0" dirty="0">
                <a:solidFill>
                  <a:srgbClr val="212529"/>
                </a:solidFill>
                <a:effectLst/>
                <a:latin typeface="-apple-system"/>
              </a:rPr>
              <a:t>(at any latitude) =</a:t>
            </a:r>
            <a:r>
              <a:rPr lang="it-IT" dirty="0"/>
              <a:t> 360/14.25 = </a:t>
            </a:r>
            <a:r>
              <a:rPr lang="it-IT" b="1" dirty="0"/>
              <a:t>25.25°</a:t>
            </a:r>
            <a:r>
              <a:rPr lang="it-IT" dirty="0"/>
              <a:t> </a:t>
            </a:r>
          </a:p>
          <a:p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intervals</a:t>
            </a:r>
            <a:r>
              <a:rPr lang="it-IT" dirty="0"/>
              <a:t> (km)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equator</a:t>
            </a:r>
            <a:r>
              <a:rPr lang="it-IT" dirty="0"/>
              <a:t> 40000/14.25=</a:t>
            </a:r>
            <a:r>
              <a:rPr lang="it-IT" b="1" dirty="0"/>
              <a:t>2800km;</a:t>
            </a:r>
          </a:p>
          <a:p>
            <a:r>
              <a:rPr lang="en-GB" dirty="0"/>
              <a:t>Every day shifts  = </a:t>
            </a:r>
            <a:r>
              <a:rPr lang="en-GB" b="1" dirty="0"/>
              <a:t>2080 </a:t>
            </a:r>
            <a:r>
              <a:rPr lang="en-GB" dirty="0"/>
              <a:t>km (at the equator)</a:t>
            </a:r>
          </a:p>
          <a:p>
            <a:pPr algn="l"/>
            <a:endParaRPr lang="en-GB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26445-1B1C-D22E-C8B2-7D91B30CE453}"/>
              </a:ext>
            </a:extLst>
          </p:cNvPr>
          <p:cNvSpPr txBox="1"/>
          <p:nvPr/>
        </p:nvSpPr>
        <p:spPr>
          <a:xfrm>
            <a:off x="233627" y="242337"/>
            <a:ext cx="29759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rgbClr val="212529"/>
                </a:solidFill>
                <a:effectLst/>
                <a:latin typeface="-apple-system"/>
              </a:rPr>
              <a:t>Height 835 orbit inclination 98.65 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E02D3-39FA-4B35-F24A-44A87A06D268}"/>
              </a:ext>
            </a:extLst>
          </p:cNvPr>
          <p:cNvSpPr txBox="1"/>
          <p:nvPr/>
        </p:nvSpPr>
        <p:spPr>
          <a:xfrm>
            <a:off x="5858189" y="360740"/>
            <a:ext cx="2740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Sentinel-3 (A and B)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45324-2A30-51E2-6783-B40C52FE0244}"/>
              </a:ext>
            </a:extLst>
          </p:cNvPr>
          <p:cNvSpPr txBox="1"/>
          <p:nvPr/>
        </p:nvSpPr>
        <p:spPr>
          <a:xfrm>
            <a:off x="5524081" y="4447174"/>
            <a:ext cx="6149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,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C80BB-8B7D-DFF9-07F4-9D67A69C0AD1}"/>
              </a:ext>
            </a:extLst>
          </p:cNvPr>
          <p:cNvSpPr txBox="1"/>
          <p:nvPr/>
        </p:nvSpPr>
        <p:spPr>
          <a:xfrm>
            <a:off x="874206" y="5380672"/>
            <a:ext cx="379827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CryoSat’s</a:t>
            </a:r>
            <a:r>
              <a:rPr lang="en-GB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slightly different </a:t>
            </a:r>
          </a:p>
          <a:p>
            <a:pPr algn="l"/>
            <a:r>
              <a:rPr lang="en-GB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has a </a:t>
            </a:r>
            <a:r>
              <a:rPr lang="en-GB" sz="1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369 day repeat cycle (with a 30 day sub-cycle</a:t>
            </a: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b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BD47B-40B9-3EB9-C117-F52571844B9E}"/>
              </a:ext>
            </a:extLst>
          </p:cNvPr>
          <p:cNvSpPr txBox="1"/>
          <p:nvPr/>
        </p:nvSpPr>
        <p:spPr>
          <a:xfrm>
            <a:off x="3537020" y="196171"/>
            <a:ext cx="245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For </a:t>
            </a:r>
            <a:r>
              <a:rPr lang="it-IT" sz="2400" b="1" dirty="0" err="1"/>
              <a:t>instance</a:t>
            </a:r>
            <a:endParaRPr lang="en-GB" sz="24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B2FB88-8E43-3AF4-A234-FCF5B25B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31" y="2693573"/>
            <a:ext cx="6946969" cy="42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A9F1B9-D926-68A9-33E4-DFC682B4CA35}"/>
              </a:ext>
            </a:extLst>
          </p:cNvPr>
          <p:cNvCxnSpPr>
            <a:cxnSpLocks/>
          </p:cNvCxnSpPr>
          <p:nvPr/>
        </p:nvCxnSpPr>
        <p:spPr>
          <a:xfrm>
            <a:off x="6722346" y="6254114"/>
            <a:ext cx="633047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E38C56-329C-3065-F353-F1A1CAFB7FED}"/>
              </a:ext>
            </a:extLst>
          </p:cNvPr>
          <p:cNvSpPr txBox="1"/>
          <p:nvPr/>
        </p:nvSpPr>
        <p:spPr>
          <a:xfrm>
            <a:off x="0" y="3244334"/>
            <a:ext cx="517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Interval</a:t>
            </a:r>
            <a:r>
              <a:rPr lang="it-IT" dirty="0"/>
              <a:t> (degrees) in a </a:t>
            </a:r>
            <a:r>
              <a:rPr lang="it-IT" dirty="0" err="1"/>
              <a:t>cycle</a:t>
            </a:r>
            <a:r>
              <a:rPr lang="it-IT" dirty="0"/>
              <a:t> (27 days)=360/385=</a:t>
            </a:r>
            <a:r>
              <a:rPr lang="it-IT" b="1" dirty="0"/>
              <a:t>0.93°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D739A-9F68-55DD-5AFE-027457F2513E}"/>
              </a:ext>
            </a:extLst>
          </p:cNvPr>
          <p:cNvSpPr txBox="1"/>
          <p:nvPr/>
        </p:nvSpPr>
        <p:spPr>
          <a:xfrm>
            <a:off x="-18837" y="3715608"/>
            <a:ext cx="551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Interval</a:t>
            </a:r>
            <a:r>
              <a:rPr lang="it-IT" dirty="0"/>
              <a:t> km in a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equator</a:t>
            </a:r>
            <a:r>
              <a:rPr lang="it-IT" dirty="0"/>
              <a:t> = 40000/385=</a:t>
            </a:r>
            <a:r>
              <a:rPr lang="it-IT" b="1" dirty="0"/>
              <a:t>103km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9DD12-9C4F-FF2D-1DC7-2FBDCAFD62FF}"/>
              </a:ext>
            </a:extLst>
          </p:cNvPr>
          <p:cNvSpPr txBox="1"/>
          <p:nvPr/>
        </p:nvSpPr>
        <p:spPr>
          <a:xfrm>
            <a:off x="0" y="4068792"/>
            <a:ext cx="488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Interval</a:t>
            </a:r>
            <a:r>
              <a:rPr lang="it-IT" dirty="0"/>
              <a:t> km in a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lat</a:t>
            </a:r>
            <a:r>
              <a:rPr lang="it-IT" dirty="0"/>
              <a:t> 38°= 40000/385=</a:t>
            </a:r>
            <a:r>
              <a:rPr lang="it-IT" b="1" dirty="0"/>
              <a:t>81km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D38BB-70AD-1F9E-C551-8B5E95A63C89}"/>
              </a:ext>
            </a:extLst>
          </p:cNvPr>
          <p:cNvSpPr txBox="1"/>
          <p:nvPr/>
        </p:nvSpPr>
        <p:spPr>
          <a:xfrm>
            <a:off x="9861410" y="1308579"/>
            <a:ext cx="17059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If</a:t>
            </a:r>
            <a:r>
              <a:rPr lang="it-IT" sz="1100" dirty="0"/>
              <a:t> </a:t>
            </a:r>
            <a:r>
              <a:rPr lang="it-IT" sz="1100" dirty="0" err="1"/>
              <a:t>it</a:t>
            </a:r>
            <a:r>
              <a:rPr lang="it-IT" sz="1100" dirty="0"/>
              <a:t> </a:t>
            </a:r>
            <a:r>
              <a:rPr lang="it-IT" sz="1100" dirty="0" err="1"/>
              <a:t>were</a:t>
            </a:r>
            <a:r>
              <a:rPr lang="it-IT" sz="1100" dirty="0"/>
              <a:t> an </a:t>
            </a:r>
            <a:r>
              <a:rPr lang="it-IT" sz="1100" dirty="0" err="1"/>
              <a:t>integer</a:t>
            </a:r>
            <a:r>
              <a:rPr lang="it-IT" sz="1100" dirty="0"/>
              <a:t>,</a:t>
            </a:r>
          </a:p>
          <a:p>
            <a:r>
              <a:rPr lang="it-IT" sz="1100" dirty="0" err="1"/>
              <a:t>It</a:t>
            </a:r>
            <a:r>
              <a:rPr lang="it-IT" sz="1100" dirty="0"/>
              <a:t> </a:t>
            </a:r>
            <a:r>
              <a:rPr lang="it-IT" sz="1100" dirty="0" err="1"/>
              <a:t>would</a:t>
            </a:r>
            <a:r>
              <a:rPr lang="it-IT" sz="1100" dirty="0"/>
              <a:t> go over the </a:t>
            </a:r>
            <a:r>
              <a:rPr lang="it-IT" sz="1100" dirty="0" err="1"/>
              <a:t>same</a:t>
            </a:r>
            <a:r>
              <a:rPr lang="it-IT" sz="1100" dirty="0"/>
              <a:t> </a:t>
            </a:r>
          </a:p>
          <a:p>
            <a:r>
              <a:rPr lang="it-IT" sz="1100" dirty="0"/>
              <a:t>place </a:t>
            </a:r>
            <a:r>
              <a:rPr lang="it-IT" sz="1100" dirty="0" err="1"/>
              <a:t>every</a:t>
            </a:r>
            <a:r>
              <a:rPr lang="it-IT" sz="1100" dirty="0"/>
              <a:t> day</a:t>
            </a:r>
            <a:endParaRPr lang="en-GB" sz="1100" dirty="0"/>
          </a:p>
        </p:txBody>
      </p:sp>
      <p:pic>
        <p:nvPicPr>
          <p:cNvPr id="10" name="Picture 5" descr="tuffatorestilizzato">
            <a:extLst>
              <a:ext uri="{FF2B5EF4-FFF2-40B4-BE49-F238E27FC236}">
                <a16:creationId xmlns:a16="http://schemas.microsoft.com/office/drawing/2014/main" id="{5FC1E5BB-F1F3-33BB-7861-D9CE365E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66" y="1834425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293C44-1A17-CD61-710A-7BAC2D2ADAC2}"/>
              </a:ext>
            </a:extLst>
          </p:cNvPr>
          <p:cNvCxnSpPr>
            <a:cxnSpLocks/>
          </p:cNvCxnSpPr>
          <p:nvPr/>
        </p:nvCxnSpPr>
        <p:spPr>
          <a:xfrm>
            <a:off x="3305908" y="1308579"/>
            <a:ext cx="6119446" cy="30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5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48A8A-D6B1-E08B-4DA3-9A299E97A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77" y="2498242"/>
            <a:ext cx="7774958" cy="377192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1824D-101C-5BA4-0E27-457DAC7B93D7}"/>
              </a:ext>
            </a:extLst>
          </p:cNvPr>
          <p:cNvSpPr txBox="1"/>
          <p:nvPr/>
        </p:nvSpPr>
        <p:spPr>
          <a:xfrm>
            <a:off x="1145511" y="1165609"/>
            <a:ext cx="4714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             Shift</a:t>
            </a:r>
          </a:p>
          <a:p>
            <a:r>
              <a:rPr lang="it-IT" dirty="0"/>
              <a:t>A </a:t>
            </a:r>
            <a:r>
              <a:rPr lang="it-IT" dirty="0" err="1"/>
              <a:t>passage</a:t>
            </a:r>
            <a:r>
              <a:rPr lang="it-IT" dirty="0"/>
              <a:t> over the </a:t>
            </a:r>
            <a:r>
              <a:rPr lang="it-IT" dirty="0" err="1"/>
              <a:t>same</a:t>
            </a:r>
            <a:r>
              <a:rPr lang="it-IT" dirty="0"/>
              <a:t> spot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</a:p>
          <a:p>
            <a:r>
              <a:rPr lang="it-IT" dirty="0"/>
              <a:t>and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passages</a:t>
            </a:r>
            <a:r>
              <a:rPr lang="it-IT" dirty="0"/>
              <a:t> over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genral</a:t>
            </a:r>
            <a:r>
              <a:rPr lang="it-IT" dirty="0"/>
              <a:t> </a:t>
            </a:r>
          </a:p>
          <a:p>
            <a:r>
              <a:rPr lang="it-IT" dirty="0"/>
              <a:t>area (e.g. over 500 km </a:t>
            </a:r>
            <a:r>
              <a:rPr lang="it-IT" dirty="0" err="1"/>
              <a:t>about</a:t>
            </a:r>
            <a:r>
              <a:rPr lang="it-IT" dirty="0"/>
              <a:t> 10 </a:t>
            </a:r>
            <a:r>
              <a:rPr lang="it-IT" dirty="0" err="1"/>
              <a:t>passes</a:t>
            </a:r>
            <a:r>
              <a:rPr lang="it-IT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C905A-7C86-7840-A829-DD9312A44843}"/>
              </a:ext>
            </a:extLst>
          </p:cNvPr>
          <p:cNvSpPr txBox="1"/>
          <p:nvPr/>
        </p:nvSpPr>
        <p:spPr>
          <a:xfrm>
            <a:off x="6020637" y="1225903"/>
            <a:ext cx="502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passage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day (for </a:t>
            </a:r>
            <a:r>
              <a:rPr lang="it-IT" dirty="0" err="1"/>
              <a:t>instance</a:t>
            </a:r>
            <a:r>
              <a:rPr lang="it-IT" dirty="0"/>
              <a:t>)</a:t>
            </a:r>
          </a:p>
          <a:p>
            <a:r>
              <a:rPr lang="it-IT" dirty="0"/>
              <a:t>over the </a:t>
            </a:r>
            <a:r>
              <a:rPr lang="it-IT" dirty="0" err="1"/>
              <a:t>same</a:t>
            </a:r>
            <a:r>
              <a:rPr lang="it-IT" dirty="0"/>
              <a:t> spot, </a:t>
            </a:r>
            <a:r>
              <a:rPr lang="it-IT" dirty="0" err="1"/>
              <a:t>but</a:t>
            </a:r>
            <a:r>
              <a:rPr lang="it-IT" dirty="0"/>
              <a:t> no information on the</a:t>
            </a:r>
          </a:p>
          <a:p>
            <a:r>
              <a:rPr lang="it-IT" dirty="0"/>
              <a:t>area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orbits</a:t>
            </a:r>
            <a:r>
              <a:rPr lang="it-IT" dirty="0"/>
              <a:t> 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A61DC5-6A87-9B53-B658-AA74D8BF193E}"/>
              </a:ext>
            </a:extLst>
          </p:cNvPr>
          <p:cNvCxnSpPr>
            <a:cxnSpLocks/>
          </p:cNvCxnSpPr>
          <p:nvPr/>
        </p:nvCxnSpPr>
        <p:spPr>
          <a:xfrm>
            <a:off x="6832879" y="4662436"/>
            <a:ext cx="149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BB9E7A-B34B-80F0-6BF5-4C7837066413}"/>
              </a:ext>
            </a:extLst>
          </p:cNvPr>
          <p:cNvSpPr txBox="1"/>
          <p:nvPr/>
        </p:nvSpPr>
        <p:spPr>
          <a:xfrm>
            <a:off x="6020637" y="561109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Influence</a:t>
            </a:r>
            <a:r>
              <a:rPr lang="it-IT" dirty="0"/>
              <a:t> of shift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312A3-9EF0-0E52-3FFD-706BA8F7DAE4}"/>
              </a:ext>
            </a:extLst>
          </p:cNvPr>
          <p:cNvSpPr txBox="1"/>
          <p:nvPr/>
        </p:nvSpPr>
        <p:spPr>
          <a:xfrm>
            <a:off x="455404" y="190255"/>
            <a:ext cx="3887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See for instance </a:t>
            </a:r>
          </a:p>
          <a:p>
            <a:r>
              <a:rPr lang="en-GB" sz="1200" dirty="0" err="1"/>
              <a:t>J.Aublanc</a:t>
            </a:r>
            <a:r>
              <a:rPr lang="en-GB" sz="1200" dirty="0"/>
              <a:t>&amp; &amp; </a:t>
            </a:r>
            <a:r>
              <a:rPr lang="en-GB" sz="1200" dirty="0" err="1"/>
              <a:t>P.ThibautP.Thibaut</a:t>
            </a:r>
            <a:r>
              <a:rPr lang="en-GB" sz="1200" dirty="0"/>
              <a:t>(CLS)(CLS)</a:t>
            </a:r>
          </a:p>
          <a:p>
            <a:r>
              <a:rPr lang="en-GB" sz="1200" dirty="0" err="1"/>
              <a:t>M.McMillan</a:t>
            </a:r>
            <a:r>
              <a:rPr lang="en-GB" sz="1200" dirty="0"/>
              <a:t>(Lancaster University) (Lancaster University)</a:t>
            </a:r>
          </a:p>
          <a:p>
            <a:r>
              <a:rPr lang="en-GB" sz="1200" dirty="0" err="1"/>
              <a:t>E.Rinne</a:t>
            </a:r>
            <a:r>
              <a:rPr lang="en-GB" sz="1200" dirty="0"/>
              <a:t> 2020 ESA</a:t>
            </a:r>
          </a:p>
        </p:txBody>
      </p:sp>
    </p:spTree>
    <p:extLst>
      <p:ext uri="{BB962C8B-B14F-4D97-AF65-F5344CB8AC3E}">
        <p14:creationId xmlns:p14="http://schemas.microsoft.com/office/powerpoint/2010/main" val="20073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6BF5C6-3852-36D0-0F69-C039C9CE3F15}"/>
              </a:ext>
            </a:extLst>
          </p:cNvPr>
          <p:cNvSpPr txBox="1"/>
          <p:nvPr/>
        </p:nvSpPr>
        <p:spPr>
          <a:xfrm>
            <a:off x="4431323" y="6040821"/>
            <a:ext cx="8641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https://sentinels.copernicus.eu/documents/247904/351187/S3_SP-1322_3.pdf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BBBAE-AC84-D770-5DFF-6AB434D803F4}"/>
              </a:ext>
            </a:extLst>
          </p:cNvPr>
          <p:cNvSpPr txBox="1"/>
          <p:nvPr/>
        </p:nvSpPr>
        <p:spPr>
          <a:xfrm>
            <a:off x="6743223" y="5580087"/>
            <a:ext cx="450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http://rads.tudelft.nl/rads/rads.shtml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C6813-5A40-E769-88E0-2018E69E8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1" t="33802" r="26950" b="7414"/>
          <a:stretch/>
        </p:blipFill>
        <p:spPr>
          <a:xfrm>
            <a:off x="0" y="447847"/>
            <a:ext cx="7249314" cy="4794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2F229-0D6E-0F0D-CFA8-48922A5A8059}"/>
              </a:ext>
            </a:extLst>
          </p:cNvPr>
          <p:cNvSpPr txBox="1"/>
          <p:nvPr/>
        </p:nvSpPr>
        <p:spPr>
          <a:xfrm>
            <a:off x="2098508" y="5304018"/>
            <a:ext cx="2969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situation in 2019</a:t>
            </a:r>
          </a:p>
          <a:p>
            <a:r>
              <a:rPr lang="it-IT" sz="1200" dirty="0" err="1"/>
              <a:t>Ribald</a:t>
            </a:r>
            <a:r>
              <a:rPr lang="it-IT" sz="1200" dirty="0"/>
              <a:t> and Young nature 2019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2D7BC-9C71-97CF-C236-D8C493022B78}"/>
              </a:ext>
            </a:extLst>
          </p:cNvPr>
          <p:cNvSpPr txBox="1"/>
          <p:nvPr/>
        </p:nvSpPr>
        <p:spPr>
          <a:xfrm>
            <a:off x="4280598" y="108847"/>
            <a:ext cx="494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Who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flying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given</a:t>
            </a:r>
            <a:r>
              <a:rPr lang="it-IT" dirty="0"/>
              <a:t> moment :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4B87C-A042-A6E9-9C66-21DC186C9B1D}"/>
              </a:ext>
            </a:extLst>
          </p:cNvPr>
          <p:cNvSpPr txBox="1"/>
          <p:nvPr/>
        </p:nvSpPr>
        <p:spPr>
          <a:xfrm>
            <a:off x="7861528" y="5165054"/>
            <a:ext cx="27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where</a:t>
            </a:r>
            <a:r>
              <a:rPr lang="it-IT" dirty="0"/>
              <a:t> can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get</a:t>
            </a:r>
            <a:r>
              <a:rPr lang="it-IT" dirty="0"/>
              <a:t> the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80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1A1DD885-9791-75A8-00FB-DF0BBA450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6" y="672662"/>
            <a:ext cx="8608078" cy="564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5A1F0-C40D-92B2-9691-46D3A883223F}"/>
              </a:ext>
            </a:extLst>
          </p:cNvPr>
          <p:cNvSpPr txBox="1"/>
          <p:nvPr/>
        </p:nvSpPr>
        <p:spPr>
          <a:xfrm>
            <a:off x="4280598" y="108847"/>
            <a:ext cx="321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flew</a:t>
            </a:r>
            <a:r>
              <a:rPr lang="it-IT" dirty="0"/>
              <a:t> in the </a:t>
            </a:r>
            <a:r>
              <a:rPr lang="it-IT" dirty="0" err="1"/>
              <a:t>past</a:t>
            </a:r>
            <a:r>
              <a:rPr lang="it-IT" dirty="0"/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3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B8204-1213-F19D-CB54-9B7216A27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7" t="20996" r="18707" b="24138"/>
          <a:stretch/>
        </p:blipFill>
        <p:spPr>
          <a:xfrm>
            <a:off x="697957" y="-110129"/>
            <a:ext cx="7389119" cy="3762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44FAB-73B4-1918-3F3E-6C0095BC3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5" t="39560" r="37445" b="16191"/>
          <a:stretch/>
        </p:blipFill>
        <p:spPr>
          <a:xfrm>
            <a:off x="1060274" y="3652575"/>
            <a:ext cx="5526595" cy="3034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C0B0B-26DC-EC20-6E78-0DD40E452F5C}"/>
              </a:ext>
            </a:extLst>
          </p:cNvPr>
          <p:cNvSpPr txBox="1"/>
          <p:nvPr/>
        </p:nvSpPr>
        <p:spPr>
          <a:xfrm>
            <a:off x="7153590" y="3913832"/>
            <a:ext cx="32464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Ribal</a:t>
            </a:r>
            <a:r>
              <a:rPr lang="en-GB" sz="1200" dirty="0"/>
              <a:t>, </a:t>
            </a:r>
            <a:r>
              <a:rPr lang="en-GB" sz="1200" dirty="0" err="1"/>
              <a:t>AgustinusAU</a:t>
            </a:r>
            <a:r>
              <a:rPr lang="en-GB" sz="1200" dirty="0"/>
              <a:t>  - Young, Ian R.PY  - 2019DA  - 2019/05/29TI  </a:t>
            </a:r>
            <a:r>
              <a:rPr lang="en-GB" dirty="0"/>
              <a:t>-</a:t>
            </a:r>
          </a:p>
          <a:p>
            <a:r>
              <a:rPr lang="en-GB" dirty="0"/>
              <a:t> 33 years of globally calibrated wave height and wind speed data based on altimeter </a:t>
            </a:r>
            <a:r>
              <a:rPr lang="en-GB" dirty="0" err="1"/>
              <a:t>observationsJO</a:t>
            </a:r>
            <a:r>
              <a:rPr lang="en-GB" dirty="0"/>
              <a:t>  - Scientific </a:t>
            </a:r>
            <a:r>
              <a:rPr lang="en-GB" dirty="0" err="1"/>
              <a:t>DataSP</a:t>
            </a:r>
            <a:r>
              <a:rPr lang="en-GB" dirty="0"/>
              <a:t>  - 77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889A8-DF4A-DB67-09FE-E1DAF8E20DB2}"/>
              </a:ext>
            </a:extLst>
          </p:cNvPr>
          <p:cNvSpPr txBox="1"/>
          <p:nvPr/>
        </p:nvSpPr>
        <p:spPr>
          <a:xfrm>
            <a:off x="8551147" y="693336"/>
            <a:ext cx="364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Data can be </a:t>
            </a:r>
            <a:r>
              <a:rPr lang="it-IT" dirty="0" err="1"/>
              <a:t>merged</a:t>
            </a:r>
            <a:r>
              <a:rPr lang="it-IT" dirty="0"/>
              <a:t> to </a:t>
            </a:r>
            <a:r>
              <a:rPr lang="it-IT" dirty="0" err="1"/>
              <a:t>obtain</a:t>
            </a:r>
            <a:r>
              <a:rPr lang="it-IT" dirty="0"/>
              <a:t> global </a:t>
            </a:r>
          </a:p>
          <a:p>
            <a:r>
              <a:rPr lang="it-IT" dirty="0" err="1"/>
              <a:t>Statistics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9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7755714" y="2127738"/>
            <a:ext cx="659155" cy="369332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it-IT" b="1" dirty="0" err="1"/>
              <a:t>wind</a:t>
            </a:r>
            <a:endParaRPr lang="it-IT" b="1" dirty="0"/>
          </a:p>
        </p:txBody>
      </p:sp>
      <p:cxnSp>
        <p:nvCxnSpPr>
          <p:cNvPr id="32" name="Connettore 2 31"/>
          <p:cNvCxnSpPr>
            <a:stCxn id="24" idx="3"/>
          </p:cNvCxnSpPr>
          <p:nvPr/>
        </p:nvCxnSpPr>
        <p:spPr>
          <a:xfrm>
            <a:off x="4084105" y="3530453"/>
            <a:ext cx="1175692" cy="15688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cxnSpLocks/>
          </p:cNvCxnSpPr>
          <p:nvPr/>
        </p:nvCxnSpPr>
        <p:spPr>
          <a:xfrm flipV="1">
            <a:off x="7213112" y="3429000"/>
            <a:ext cx="872178" cy="321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161168" y="531350"/>
            <a:ext cx="2163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Assimilation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(Wind, Temperature,</a:t>
            </a:r>
          </a:p>
          <a:p>
            <a:r>
              <a:rPr lang="it-IT" b="1" dirty="0">
                <a:solidFill>
                  <a:srgbClr val="0070C0"/>
                </a:solidFill>
              </a:rPr>
              <a:t>Pressure </a:t>
            </a:r>
            <a:r>
              <a:rPr lang="it-IT" b="1" dirty="0" err="1">
                <a:solidFill>
                  <a:srgbClr val="0070C0"/>
                </a:solidFill>
              </a:rPr>
              <a:t>etc</a:t>
            </a:r>
            <a:r>
              <a:rPr lang="it-IT" b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2" name="Connettore 2 41"/>
          <p:cNvCxnSpPr>
            <a:cxnSpLocks/>
            <a:endCxn id="47" idx="1"/>
          </p:cNvCxnSpPr>
          <p:nvPr/>
        </p:nvCxnSpPr>
        <p:spPr>
          <a:xfrm flipV="1">
            <a:off x="4263544" y="1057047"/>
            <a:ext cx="867173" cy="7701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2146232" y="2763152"/>
            <a:ext cx="2424186" cy="17278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/>
          <p:cNvCxnSpPr>
            <a:cxnSpLocks/>
          </p:cNvCxnSpPr>
          <p:nvPr/>
        </p:nvCxnSpPr>
        <p:spPr>
          <a:xfrm flipH="1">
            <a:off x="7303054" y="1280036"/>
            <a:ext cx="1575705" cy="16779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4311630" y="58247"/>
            <a:ext cx="410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HOW IS WAVE FORECAST CARRIED OUT ?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8540370" y="699992"/>
            <a:ext cx="1067215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</a:t>
            </a:r>
          </a:p>
        </p:txBody>
      </p:sp>
      <p:cxnSp>
        <p:nvCxnSpPr>
          <p:cNvPr id="57" name="Connettore 2 56"/>
          <p:cNvCxnSpPr>
            <a:cxnSpLocks/>
          </p:cNvCxnSpPr>
          <p:nvPr/>
        </p:nvCxnSpPr>
        <p:spPr>
          <a:xfrm>
            <a:off x="7204013" y="1091124"/>
            <a:ext cx="1188420" cy="3760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o 5">
            <a:extLst>
              <a:ext uri="{FF2B5EF4-FFF2-40B4-BE49-F238E27FC236}">
                <a16:creationId xmlns:a16="http://schemas.microsoft.com/office/drawing/2014/main" id="{2B6BFA36-CA58-4D2F-82E3-E252EBD16F7F}"/>
              </a:ext>
            </a:extLst>
          </p:cNvPr>
          <p:cNvGrpSpPr/>
          <p:nvPr/>
        </p:nvGrpSpPr>
        <p:grpSpPr>
          <a:xfrm>
            <a:off x="5130716" y="526416"/>
            <a:ext cx="2239524" cy="1236677"/>
            <a:chOff x="1519300" y="2348880"/>
            <a:chExt cx="2000952" cy="972688"/>
          </a:xfrm>
        </p:grpSpPr>
        <p:sp>
          <p:nvSpPr>
            <p:cNvPr id="44" name="Elaborazione alternativa 3">
              <a:extLst>
                <a:ext uri="{FF2B5EF4-FFF2-40B4-BE49-F238E27FC236}">
                  <a16:creationId xmlns:a16="http://schemas.microsoft.com/office/drawing/2014/main" id="{7C826D57-C598-47CA-9D51-3B4519546C5E}"/>
                </a:ext>
              </a:extLst>
            </p:cNvPr>
            <p:cNvSpPr/>
            <p:nvPr/>
          </p:nvSpPr>
          <p:spPr>
            <a:xfrm>
              <a:off x="1547664" y="2348880"/>
              <a:ext cx="1944216" cy="97268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4">
              <a:extLst>
                <a:ext uri="{FF2B5EF4-FFF2-40B4-BE49-F238E27FC236}">
                  <a16:creationId xmlns:a16="http://schemas.microsoft.com/office/drawing/2014/main" id="{CA799BBD-6327-4A18-83FB-9DE6F5A26A5F}"/>
                </a:ext>
              </a:extLst>
            </p:cNvPr>
            <p:cNvSpPr txBox="1"/>
            <p:nvPr/>
          </p:nvSpPr>
          <p:spPr>
            <a:xfrm>
              <a:off x="1519300" y="2512059"/>
              <a:ext cx="2000952" cy="508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Weather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Model(s)</a:t>
              </a:r>
            </a:p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(Global and </a:t>
              </a: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</p:grpSp>
      <p:sp>
        <p:nvSpPr>
          <p:cNvPr id="50" name="Flowchart: Sequential Access Storage 49">
            <a:extLst>
              <a:ext uri="{FF2B5EF4-FFF2-40B4-BE49-F238E27FC236}">
                <a16:creationId xmlns:a16="http://schemas.microsoft.com/office/drawing/2014/main" id="{87CA9B75-122C-41F3-B1F1-14B7E0DC9524}"/>
              </a:ext>
            </a:extLst>
          </p:cNvPr>
          <p:cNvSpPr/>
          <p:nvPr/>
        </p:nvSpPr>
        <p:spPr>
          <a:xfrm>
            <a:off x="8237414" y="567467"/>
            <a:ext cx="1789562" cy="1006136"/>
          </a:xfrm>
          <a:prstGeom prst="flowChartMagneticTap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e 45">
            <a:extLst>
              <a:ext uri="{FF2B5EF4-FFF2-40B4-BE49-F238E27FC236}">
                <a16:creationId xmlns:a16="http://schemas.microsoft.com/office/drawing/2014/main" id="{E3CCA974-F8D6-4AEF-B360-3A72A5B090B2}"/>
              </a:ext>
            </a:extLst>
          </p:cNvPr>
          <p:cNvSpPr/>
          <p:nvPr/>
        </p:nvSpPr>
        <p:spPr>
          <a:xfrm>
            <a:off x="1984032" y="251550"/>
            <a:ext cx="2448040" cy="158417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39">
            <a:extLst>
              <a:ext uri="{FF2B5EF4-FFF2-40B4-BE49-F238E27FC236}">
                <a16:creationId xmlns:a16="http://schemas.microsoft.com/office/drawing/2014/main" id="{D9B51F7D-0B18-4ACA-9882-B64DEDAA0F60}"/>
              </a:ext>
            </a:extLst>
          </p:cNvPr>
          <p:cNvSpPr txBox="1"/>
          <p:nvPr/>
        </p:nvSpPr>
        <p:spPr>
          <a:xfrm>
            <a:off x="2339537" y="3003447"/>
            <a:ext cx="2228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</a:rPr>
              <a:t>Assimilation</a:t>
            </a:r>
            <a:endParaRPr lang="it-IT" b="1" dirty="0">
              <a:solidFill>
                <a:srgbClr val="00B050"/>
              </a:solidFill>
            </a:endParaRPr>
          </a:p>
          <a:p>
            <a:r>
              <a:rPr lang="it-IT" b="1" dirty="0">
                <a:solidFill>
                  <a:srgbClr val="00B050"/>
                </a:solidFill>
              </a:rPr>
              <a:t>(</a:t>
            </a:r>
            <a:r>
              <a:rPr lang="it-IT" b="1" dirty="0" err="1">
                <a:solidFill>
                  <a:srgbClr val="00B050"/>
                </a:solidFill>
              </a:rPr>
              <a:t>Wave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height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</a:p>
          <a:p>
            <a:r>
              <a:rPr lang="it-IT" b="1" dirty="0" err="1">
                <a:solidFill>
                  <a:srgbClr val="00B050"/>
                </a:solidFill>
              </a:rPr>
              <a:t>Period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spectrum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etc</a:t>
            </a:r>
            <a:r>
              <a:rPr lang="it-IT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66" name="Flowchart: Sequential Access Storage 65">
            <a:extLst>
              <a:ext uri="{FF2B5EF4-FFF2-40B4-BE49-F238E27FC236}">
                <a16:creationId xmlns:a16="http://schemas.microsoft.com/office/drawing/2014/main" id="{654FECEB-8A98-4AF2-8815-D7D10F386AE1}"/>
              </a:ext>
            </a:extLst>
          </p:cNvPr>
          <p:cNvSpPr/>
          <p:nvPr/>
        </p:nvSpPr>
        <p:spPr>
          <a:xfrm>
            <a:off x="8062901" y="3048848"/>
            <a:ext cx="1789562" cy="1006136"/>
          </a:xfrm>
          <a:prstGeom prst="flowChartMagneticTape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Wave</a:t>
            </a:r>
            <a:r>
              <a:rPr lang="it-IT" dirty="0">
                <a:solidFill>
                  <a:schemeClr val="tx1"/>
                </a:solidFill>
              </a:rPr>
              <a:t> forecast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0" name="Connettore 2 47">
            <a:extLst>
              <a:ext uri="{FF2B5EF4-FFF2-40B4-BE49-F238E27FC236}">
                <a16:creationId xmlns:a16="http://schemas.microsoft.com/office/drawing/2014/main" id="{88EC6BAD-C4BA-4C14-9E92-C28B6F42AF69}"/>
              </a:ext>
            </a:extLst>
          </p:cNvPr>
          <p:cNvCxnSpPr>
            <a:cxnSpLocks/>
          </p:cNvCxnSpPr>
          <p:nvPr/>
        </p:nvCxnSpPr>
        <p:spPr>
          <a:xfrm flipH="1">
            <a:off x="6997645" y="4054985"/>
            <a:ext cx="1202013" cy="90813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47">
            <a:extLst>
              <a:ext uri="{FF2B5EF4-FFF2-40B4-BE49-F238E27FC236}">
                <a16:creationId xmlns:a16="http://schemas.microsoft.com/office/drawing/2014/main" id="{B04D6572-D476-4881-B708-EEBE94A2B13F}"/>
              </a:ext>
            </a:extLst>
          </p:cNvPr>
          <p:cNvCxnSpPr>
            <a:cxnSpLocks/>
          </p:cNvCxnSpPr>
          <p:nvPr/>
        </p:nvCxnSpPr>
        <p:spPr>
          <a:xfrm>
            <a:off x="4432072" y="4159480"/>
            <a:ext cx="975198" cy="88748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aborazione alternativa 7">
            <a:extLst>
              <a:ext uri="{FF2B5EF4-FFF2-40B4-BE49-F238E27FC236}">
                <a16:creationId xmlns:a16="http://schemas.microsoft.com/office/drawing/2014/main" id="{FBCD3302-65EE-4994-A04C-D1C6B39734F0}"/>
              </a:ext>
            </a:extLst>
          </p:cNvPr>
          <p:cNvSpPr/>
          <p:nvPr/>
        </p:nvSpPr>
        <p:spPr>
          <a:xfrm>
            <a:off x="5272685" y="2891548"/>
            <a:ext cx="2014545" cy="129638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Model(s)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(Global, Ocean, </a:t>
            </a:r>
            <a:r>
              <a:rPr lang="it-IT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D13DAFB-5E83-4505-8D56-C96A9BE97E9F}"/>
              </a:ext>
            </a:extLst>
          </p:cNvPr>
          <p:cNvSpPr/>
          <p:nvPr/>
        </p:nvSpPr>
        <p:spPr>
          <a:xfrm>
            <a:off x="5375298" y="4255666"/>
            <a:ext cx="2020982" cy="1448848"/>
          </a:xfrm>
          <a:prstGeom prst="triangle">
            <a:avLst>
              <a:gd name="adj" fmla="val 481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Analysis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Re-Analysis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4" name="Flowchart: Sequential Access Storage 83">
            <a:extLst>
              <a:ext uri="{FF2B5EF4-FFF2-40B4-BE49-F238E27FC236}">
                <a16:creationId xmlns:a16="http://schemas.microsoft.com/office/drawing/2014/main" id="{953BDFE9-1302-424D-8AA3-15250E9B430B}"/>
              </a:ext>
            </a:extLst>
          </p:cNvPr>
          <p:cNvSpPr/>
          <p:nvPr/>
        </p:nvSpPr>
        <p:spPr>
          <a:xfrm>
            <a:off x="5403003" y="5853189"/>
            <a:ext cx="1789562" cy="908134"/>
          </a:xfrm>
          <a:prstGeom prst="flowChartMagneticTape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Wave</a:t>
            </a:r>
            <a:r>
              <a:rPr lang="it-IT" dirty="0">
                <a:solidFill>
                  <a:schemeClr val="tx1"/>
                </a:solidFill>
              </a:rPr>
              <a:t> Archives 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5B08F58-24D3-4C38-B0A2-D2C4A3B32E7F}"/>
              </a:ext>
            </a:extLst>
          </p:cNvPr>
          <p:cNvCxnSpPr>
            <a:cxnSpLocks/>
          </p:cNvCxnSpPr>
          <p:nvPr/>
        </p:nvCxnSpPr>
        <p:spPr>
          <a:xfrm>
            <a:off x="1524000" y="2243580"/>
            <a:ext cx="9144000" cy="68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640287C-5C52-4954-BAFB-4F65D4395834}"/>
              </a:ext>
            </a:extLst>
          </p:cNvPr>
          <p:cNvSpPr txBox="1"/>
          <p:nvPr/>
        </p:nvSpPr>
        <p:spPr>
          <a:xfrm>
            <a:off x="4936082" y="1875351"/>
            <a:ext cx="264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METEO (</a:t>
            </a:r>
            <a:r>
              <a:rPr lang="it-IT" b="1" dirty="0"/>
              <a:t>VERY </a:t>
            </a:r>
            <a:r>
              <a:rPr lang="it-IT" dirty="0"/>
              <a:t>SIMPLIFIED)</a:t>
            </a:r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55774C-20C6-4E1E-ABF4-EF5655D35DC9}"/>
              </a:ext>
            </a:extLst>
          </p:cNvPr>
          <p:cNvSpPr txBox="1"/>
          <p:nvPr/>
        </p:nvSpPr>
        <p:spPr>
          <a:xfrm>
            <a:off x="2300812" y="5968792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WAVE(SIMPLIFIED)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6D57D-BCC4-4A1F-DB3B-8C5553FF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2507306" y="220712"/>
            <a:ext cx="763675" cy="54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8A7C95-5B76-A04C-9B21-10D243340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2650835" y="1456818"/>
            <a:ext cx="763675" cy="545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CAE77-1E9F-34D4-5C32-8AC1C01C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1748570" y="2883876"/>
            <a:ext cx="763675" cy="54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3CDE4-BFA5-AEFF-18A3-DB948CF45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2034347" y="4041341"/>
            <a:ext cx="763675" cy="5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flipV="1">
            <a:off x="1727598" y="2175273"/>
            <a:ext cx="8261747" cy="5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690765" y="1889185"/>
            <a:ext cx="0" cy="31287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727598" y="2228850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01442" y="2234293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001442" y="2228850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342130" y="2234293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682818" y="2234293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031454" y="2239736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009389" y="2234293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350077" y="2228850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690766" y="2228850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4372142" y="2234293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712830" y="2217964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394207" y="2217964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053519" y="2202061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734895" y="2217964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6707812" y="2239736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075583" y="2239736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644751" y="1926860"/>
            <a:ext cx="0" cy="31287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560637" y="1860841"/>
            <a:ext cx="0" cy="31287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ccia in giù 35"/>
          <p:cNvSpPr/>
          <p:nvPr/>
        </p:nvSpPr>
        <p:spPr>
          <a:xfrm flipH="1">
            <a:off x="2707837" y="1320745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Freccia in giù 37"/>
          <p:cNvSpPr/>
          <p:nvPr/>
        </p:nvSpPr>
        <p:spPr>
          <a:xfrm flipH="1">
            <a:off x="4361256" y="1320744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Freccia in giù 38"/>
          <p:cNvSpPr/>
          <p:nvPr/>
        </p:nvSpPr>
        <p:spPr>
          <a:xfrm flipH="1">
            <a:off x="4363482" y="1320744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Freccia in giù 39"/>
          <p:cNvSpPr/>
          <p:nvPr/>
        </p:nvSpPr>
        <p:spPr>
          <a:xfrm flipH="1">
            <a:off x="6165564" y="1326187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Freccia in giù 40"/>
          <p:cNvSpPr/>
          <p:nvPr/>
        </p:nvSpPr>
        <p:spPr>
          <a:xfrm flipH="1">
            <a:off x="8451579" y="1358419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Freccia in giù 41"/>
          <p:cNvSpPr/>
          <p:nvPr/>
        </p:nvSpPr>
        <p:spPr>
          <a:xfrm flipH="1">
            <a:off x="9521099" y="1464130"/>
            <a:ext cx="155106" cy="843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CasellaDiTesto 42"/>
          <p:cNvSpPr txBox="1"/>
          <p:nvPr/>
        </p:nvSpPr>
        <p:spPr>
          <a:xfrm>
            <a:off x="3009390" y="1464130"/>
            <a:ext cx="105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92D050"/>
                </a:solidFill>
              </a:rPr>
              <a:t>W</a:t>
            </a:r>
            <a:r>
              <a:rPr lang="en-GB" sz="1400" dirty="0" err="1">
                <a:solidFill>
                  <a:srgbClr val="92D050"/>
                </a:solidFill>
              </a:rPr>
              <a:t>ind</a:t>
            </a:r>
            <a:endParaRPr lang="en-GB" sz="1400" dirty="0">
              <a:solidFill>
                <a:srgbClr val="92D050"/>
              </a:solidFill>
            </a:endParaRPr>
          </a:p>
          <a:p>
            <a:r>
              <a:rPr lang="en-GB" sz="1400" dirty="0">
                <a:solidFill>
                  <a:srgbClr val="92D050"/>
                </a:solidFill>
              </a:rPr>
              <a:t>assimilation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748457" y="1871485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068286" y="188738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2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373791" y="189372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3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559125" y="2514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4509143" y="2455245"/>
            <a:ext cx="360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12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6075583" y="2431045"/>
            <a:ext cx="360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24</a:t>
            </a:r>
          </a:p>
        </p:txBody>
      </p:sp>
      <p:cxnSp>
        <p:nvCxnSpPr>
          <p:cNvPr id="52" name="Connettore 2 51"/>
          <p:cNvCxnSpPr/>
          <p:nvPr/>
        </p:nvCxnSpPr>
        <p:spPr>
          <a:xfrm>
            <a:off x="2248759" y="3182754"/>
            <a:ext cx="340688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3690765" y="2800497"/>
            <a:ext cx="0" cy="31287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1897942" y="2760173"/>
            <a:ext cx="1132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Previsione</a:t>
            </a:r>
            <a:r>
              <a:rPr lang="en-GB" sz="1350" dirty="0"/>
              <a:t> 1h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3839250" y="2820139"/>
            <a:ext cx="1074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Analysis(6 h)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4640612" y="4256678"/>
            <a:ext cx="184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Wave model 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244692" y="78928"/>
            <a:ext cx="29761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WIND – </a:t>
            </a:r>
            <a:r>
              <a:rPr lang="en-GB" sz="1350"/>
              <a:t>WAVE MODELLING DATA FLOW </a:t>
            </a:r>
            <a:endParaRPr lang="en-GB" sz="1350" dirty="0"/>
          </a:p>
          <a:p>
            <a:r>
              <a:rPr lang="en-GB" sz="1350" dirty="0"/>
              <a:t>A TYPICAL PROCEDURE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56CA9-649B-4B84-9D3D-6F9590E78513}"/>
              </a:ext>
            </a:extLst>
          </p:cNvPr>
          <p:cNvSpPr txBox="1"/>
          <p:nvPr/>
        </p:nvSpPr>
        <p:spPr>
          <a:xfrm>
            <a:off x="5064203" y="870801"/>
            <a:ext cx="8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Meteo</a:t>
            </a:r>
            <a:endParaRPr lang="en-GB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75B6CD-ABC5-4327-85A0-3A84BD99C91C}"/>
              </a:ext>
            </a:extLst>
          </p:cNvPr>
          <p:cNvCxnSpPr>
            <a:cxnSpLocks/>
          </p:cNvCxnSpPr>
          <p:nvPr/>
        </p:nvCxnSpPr>
        <p:spPr>
          <a:xfrm>
            <a:off x="1524000" y="4232076"/>
            <a:ext cx="9144000" cy="68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4F43799-9BAF-DEB0-F978-19539BC1E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8021220" y="1257197"/>
            <a:ext cx="763675" cy="54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1D76A-5E3C-080B-3CA9-B187C9E5E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4044917" y="1337075"/>
            <a:ext cx="763675" cy="545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08ED5-E457-F05C-C2E1-D60D4BC2D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5755912" y="1395942"/>
            <a:ext cx="763675" cy="545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7514F-F72E-F527-8D37-D02AB13A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2483889" y="906542"/>
            <a:ext cx="763675" cy="54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54F46-4E58-80F1-D76A-4DEDD1D98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9357932" y="1427955"/>
            <a:ext cx="763675" cy="5451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E0888-9DDD-D159-7C2B-8542536E1952}"/>
              </a:ext>
            </a:extLst>
          </p:cNvPr>
          <p:cNvCxnSpPr>
            <a:cxnSpLocks/>
          </p:cNvCxnSpPr>
          <p:nvPr/>
        </p:nvCxnSpPr>
        <p:spPr>
          <a:xfrm>
            <a:off x="3179733" y="3318960"/>
            <a:ext cx="0" cy="891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7EAFC-002B-556F-0401-36CDEDC5626D}"/>
              </a:ext>
            </a:extLst>
          </p:cNvPr>
          <p:cNvCxnSpPr>
            <a:cxnSpLocks/>
          </p:cNvCxnSpPr>
          <p:nvPr/>
        </p:nvCxnSpPr>
        <p:spPr>
          <a:xfrm>
            <a:off x="3839250" y="3318961"/>
            <a:ext cx="0" cy="891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1C824B-2064-F5A8-14F7-1CF741FE92F4}"/>
              </a:ext>
            </a:extLst>
          </p:cNvPr>
          <p:cNvCxnSpPr>
            <a:cxnSpLocks/>
          </p:cNvCxnSpPr>
          <p:nvPr/>
        </p:nvCxnSpPr>
        <p:spPr>
          <a:xfrm>
            <a:off x="4507330" y="3318959"/>
            <a:ext cx="0" cy="891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4261F1-725A-8F40-6ED7-6EC939E333E0}"/>
              </a:ext>
            </a:extLst>
          </p:cNvPr>
          <p:cNvCxnSpPr>
            <a:cxnSpLocks/>
          </p:cNvCxnSpPr>
          <p:nvPr/>
        </p:nvCxnSpPr>
        <p:spPr>
          <a:xfrm>
            <a:off x="8038945" y="3429000"/>
            <a:ext cx="0" cy="891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ccia in giù 35">
            <a:extLst>
              <a:ext uri="{FF2B5EF4-FFF2-40B4-BE49-F238E27FC236}">
                <a16:creationId xmlns:a16="http://schemas.microsoft.com/office/drawing/2014/main" id="{12D07027-9D2C-8DA3-ECC7-6FC8D50DAB93}"/>
              </a:ext>
            </a:extLst>
          </p:cNvPr>
          <p:cNvSpPr/>
          <p:nvPr/>
        </p:nvSpPr>
        <p:spPr>
          <a:xfrm rot="10800000" flipH="1">
            <a:off x="2646623" y="4562736"/>
            <a:ext cx="155106" cy="8436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Freccia in giù 35">
            <a:extLst>
              <a:ext uri="{FF2B5EF4-FFF2-40B4-BE49-F238E27FC236}">
                <a16:creationId xmlns:a16="http://schemas.microsoft.com/office/drawing/2014/main" id="{86820939-2D7C-412C-AEA8-40A1D14A373A}"/>
              </a:ext>
            </a:extLst>
          </p:cNvPr>
          <p:cNvSpPr/>
          <p:nvPr/>
        </p:nvSpPr>
        <p:spPr>
          <a:xfrm rot="10800000" flipH="1">
            <a:off x="4014692" y="4483589"/>
            <a:ext cx="155106" cy="8436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Freccia in giù 35">
            <a:extLst>
              <a:ext uri="{FF2B5EF4-FFF2-40B4-BE49-F238E27FC236}">
                <a16:creationId xmlns:a16="http://schemas.microsoft.com/office/drawing/2014/main" id="{395FF182-08B4-8B9D-7476-0E25E2601FBB}"/>
              </a:ext>
            </a:extLst>
          </p:cNvPr>
          <p:cNvSpPr/>
          <p:nvPr/>
        </p:nvSpPr>
        <p:spPr>
          <a:xfrm rot="10800000" flipH="1">
            <a:off x="9602798" y="4424320"/>
            <a:ext cx="155106" cy="8436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Freccia in giù 35">
            <a:extLst>
              <a:ext uri="{FF2B5EF4-FFF2-40B4-BE49-F238E27FC236}">
                <a16:creationId xmlns:a16="http://schemas.microsoft.com/office/drawing/2014/main" id="{61D9D6C4-5E3E-0772-A66F-33E11E95BAB9}"/>
              </a:ext>
            </a:extLst>
          </p:cNvPr>
          <p:cNvSpPr/>
          <p:nvPr/>
        </p:nvSpPr>
        <p:spPr>
          <a:xfrm rot="10800000" flipH="1">
            <a:off x="8563731" y="4321340"/>
            <a:ext cx="155106" cy="8436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AB8CE09-051F-D8D3-4806-1A499705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8336999" y="5184266"/>
            <a:ext cx="763675" cy="5451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14C67E0-C60D-9DBE-3CA6-319C65C71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0" t="42051" r="28296" b="50000"/>
          <a:stretch/>
        </p:blipFill>
        <p:spPr>
          <a:xfrm>
            <a:off x="2144498" y="4773239"/>
            <a:ext cx="763675" cy="54512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47EE62C-4BCB-F32B-4402-4346FD49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9357931" y="5305385"/>
            <a:ext cx="763675" cy="54512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AC7B32C-4881-406C-3EB2-B6654246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2051" r="48736" b="50000"/>
          <a:stretch/>
        </p:blipFill>
        <p:spPr>
          <a:xfrm>
            <a:off x="3839043" y="5457346"/>
            <a:ext cx="763675" cy="545124"/>
          </a:xfrm>
          <a:prstGeom prst="rect">
            <a:avLst/>
          </a:prstGeom>
        </p:spPr>
      </p:pic>
      <p:sp>
        <p:nvSpPr>
          <p:cNvPr id="66" name="CasellaDiTesto 42">
            <a:extLst>
              <a:ext uri="{FF2B5EF4-FFF2-40B4-BE49-F238E27FC236}">
                <a16:creationId xmlns:a16="http://schemas.microsoft.com/office/drawing/2014/main" id="{78EC6BFA-E2AB-0D34-A6A3-091FF68F679C}"/>
              </a:ext>
            </a:extLst>
          </p:cNvPr>
          <p:cNvSpPr txBox="1"/>
          <p:nvPr/>
        </p:nvSpPr>
        <p:spPr>
          <a:xfrm>
            <a:off x="4385265" y="5112560"/>
            <a:ext cx="1504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0070C0"/>
                </a:solidFill>
              </a:rPr>
              <a:t>Wave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assimilation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224E7743-1839-7BBF-0E3B-8B8F6F83B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394" y="3727938"/>
            <a:ext cx="5197043" cy="4171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3555" name="Freeform 3">
            <a:extLst>
              <a:ext uri="{FF2B5EF4-FFF2-40B4-BE49-F238E27FC236}">
                <a16:creationId xmlns:a16="http://schemas.microsoft.com/office/drawing/2014/main" id="{082C9C71-FE7B-4D90-1A8C-7FD2ADCECF99}"/>
              </a:ext>
            </a:extLst>
          </p:cNvPr>
          <p:cNvSpPr>
            <a:spLocks/>
          </p:cNvSpPr>
          <p:nvPr/>
        </p:nvSpPr>
        <p:spPr bwMode="auto">
          <a:xfrm>
            <a:off x="6732395" y="2708644"/>
            <a:ext cx="5375869" cy="1638300"/>
          </a:xfrm>
          <a:custGeom>
            <a:avLst/>
            <a:gdLst>
              <a:gd name="T0" fmla="*/ 46 w 4709"/>
              <a:gd name="T1" fmla="*/ 529 h 1032"/>
              <a:gd name="T2" fmla="*/ 219 w 4709"/>
              <a:gd name="T3" fmla="*/ 199 h 1032"/>
              <a:gd name="T4" fmla="*/ 302 w 4709"/>
              <a:gd name="T5" fmla="*/ 126 h 1032"/>
              <a:gd name="T6" fmla="*/ 466 w 4709"/>
              <a:gd name="T7" fmla="*/ 44 h 1032"/>
              <a:gd name="T8" fmla="*/ 658 w 4709"/>
              <a:gd name="T9" fmla="*/ 44 h 1032"/>
              <a:gd name="T10" fmla="*/ 731 w 4709"/>
              <a:gd name="T11" fmla="*/ 81 h 1032"/>
              <a:gd name="T12" fmla="*/ 832 w 4709"/>
              <a:gd name="T13" fmla="*/ 126 h 1032"/>
              <a:gd name="T14" fmla="*/ 942 w 4709"/>
              <a:gd name="T15" fmla="*/ 218 h 1032"/>
              <a:gd name="T16" fmla="*/ 1006 w 4709"/>
              <a:gd name="T17" fmla="*/ 291 h 1032"/>
              <a:gd name="T18" fmla="*/ 1079 w 4709"/>
              <a:gd name="T19" fmla="*/ 410 h 1032"/>
              <a:gd name="T20" fmla="*/ 1134 w 4709"/>
              <a:gd name="T21" fmla="*/ 519 h 1032"/>
              <a:gd name="T22" fmla="*/ 1189 w 4709"/>
              <a:gd name="T23" fmla="*/ 611 h 1032"/>
              <a:gd name="T24" fmla="*/ 1344 w 4709"/>
              <a:gd name="T25" fmla="*/ 849 h 1032"/>
              <a:gd name="T26" fmla="*/ 1490 w 4709"/>
              <a:gd name="T27" fmla="*/ 995 h 1032"/>
              <a:gd name="T28" fmla="*/ 1563 w 4709"/>
              <a:gd name="T29" fmla="*/ 1031 h 1032"/>
              <a:gd name="T30" fmla="*/ 1920 w 4709"/>
              <a:gd name="T31" fmla="*/ 913 h 1032"/>
              <a:gd name="T32" fmla="*/ 2094 w 4709"/>
              <a:gd name="T33" fmla="*/ 721 h 1032"/>
              <a:gd name="T34" fmla="*/ 2185 w 4709"/>
              <a:gd name="T35" fmla="*/ 574 h 1032"/>
              <a:gd name="T36" fmla="*/ 2222 w 4709"/>
              <a:gd name="T37" fmla="*/ 538 h 1032"/>
              <a:gd name="T38" fmla="*/ 2441 w 4709"/>
              <a:gd name="T39" fmla="*/ 391 h 1032"/>
              <a:gd name="T40" fmla="*/ 2624 w 4709"/>
              <a:gd name="T41" fmla="*/ 199 h 1032"/>
              <a:gd name="T42" fmla="*/ 3063 w 4709"/>
              <a:gd name="T43" fmla="*/ 282 h 1032"/>
              <a:gd name="T44" fmla="*/ 3118 w 4709"/>
              <a:gd name="T45" fmla="*/ 309 h 1032"/>
              <a:gd name="T46" fmla="*/ 3200 w 4709"/>
              <a:gd name="T47" fmla="*/ 382 h 1032"/>
              <a:gd name="T48" fmla="*/ 3237 w 4709"/>
              <a:gd name="T49" fmla="*/ 428 h 1032"/>
              <a:gd name="T50" fmla="*/ 3401 w 4709"/>
              <a:gd name="T51" fmla="*/ 620 h 1032"/>
              <a:gd name="T52" fmla="*/ 3639 w 4709"/>
              <a:gd name="T53" fmla="*/ 785 h 1032"/>
              <a:gd name="T54" fmla="*/ 3694 w 4709"/>
              <a:gd name="T55" fmla="*/ 803 h 1032"/>
              <a:gd name="T56" fmla="*/ 3904 w 4709"/>
              <a:gd name="T57" fmla="*/ 766 h 1032"/>
              <a:gd name="T58" fmla="*/ 3986 w 4709"/>
              <a:gd name="T59" fmla="*/ 657 h 1032"/>
              <a:gd name="T60" fmla="*/ 4023 w 4709"/>
              <a:gd name="T61" fmla="*/ 583 h 1032"/>
              <a:gd name="T62" fmla="*/ 4087 w 4709"/>
              <a:gd name="T63" fmla="*/ 519 h 1032"/>
              <a:gd name="T64" fmla="*/ 4242 w 4709"/>
              <a:gd name="T65" fmla="*/ 455 h 1032"/>
              <a:gd name="T66" fmla="*/ 4443 w 4709"/>
              <a:gd name="T67" fmla="*/ 602 h 1032"/>
              <a:gd name="T68" fmla="*/ 4535 w 4709"/>
              <a:gd name="T69" fmla="*/ 666 h 1032"/>
              <a:gd name="T70" fmla="*/ 4709 w 4709"/>
              <a:gd name="T71" fmla="*/ 730 h 10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709"/>
              <a:gd name="T109" fmla="*/ 0 h 1032"/>
              <a:gd name="T110" fmla="*/ 4709 w 4709"/>
              <a:gd name="T111" fmla="*/ 1032 h 10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709" h="1032">
                <a:moveTo>
                  <a:pt x="0" y="602"/>
                </a:moveTo>
                <a:cubicBezTo>
                  <a:pt x="10" y="570"/>
                  <a:pt x="22" y="552"/>
                  <a:pt x="46" y="529"/>
                </a:cubicBezTo>
                <a:cubicBezTo>
                  <a:pt x="67" y="465"/>
                  <a:pt x="81" y="393"/>
                  <a:pt x="119" y="337"/>
                </a:cubicBezTo>
                <a:cubicBezTo>
                  <a:pt x="136" y="285"/>
                  <a:pt x="166" y="219"/>
                  <a:pt x="219" y="199"/>
                </a:cubicBezTo>
                <a:cubicBezTo>
                  <a:pt x="242" y="137"/>
                  <a:pt x="210" y="200"/>
                  <a:pt x="256" y="163"/>
                </a:cubicBezTo>
                <a:cubicBezTo>
                  <a:pt x="313" y="116"/>
                  <a:pt x="233" y="148"/>
                  <a:pt x="302" y="126"/>
                </a:cubicBezTo>
                <a:cubicBezTo>
                  <a:pt x="365" y="85"/>
                  <a:pt x="336" y="97"/>
                  <a:pt x="384" y="81"/>
                </a:cubicBezTo>
                <a:cubicBezTo>
                  <a:pt x="427" y="51"/>
                  <a:pt x="401" y="65"/>
                  <a:pt x="466" y="44"/>
                </a:cubicBezTo>
                <a:cubicBezTo>
                  <a:pt x="475" y="41"/>
                  <a:pt x="494" y="35"/>
                  <a:pt x="494" y="35"/>
                </a:cubicBezTo>
                <a:cubicBezTo>
                  <a:pt x="547" y="0"/>
                  <a:pt x="602" y="26"/>
                  <a:pt x="658" y="44"/>
                </a:cubicBezTo>
                <a:cubicBezTo>
                  <a:pt x="676" y="50"/>
                  <a:pt x="713" y="62"/>
                  <a:pt x="713" y="62"/>
                </a:cubicBezTo>
                <a:cubicBezTo>
                  <a:pt x="719" y="68"/>
                  <a:pt x="723" y="77"/>
                  <a:pt x="731" y="81"/>
                </a:cubicBezTo>
                <a:cubicBezTo>
                  <a:pt x="748" y="90"/>
                  <a:pt x="786" y="99"/>
                  <a:pt x="786" y="99"/>
                </a:cubicBezTo>
                <a:cubicBezTo>
                  <a:pt x="841" y="151"/>
                  <a:pt x="765" y="85"/>
                  <a:pt x="832" y="126"/>
                </a:cubicBezTo>
                <a:cubicBezTo>
                  <a:pt x="892" y="164"/>
                  <a:pt x="802" y="129"/>
                  <a:pt x="878" y="154"/>
                </a:cubicBezTo>
                <a:cubicBezTo>
                  <a:pt x="897" y="182"/>
                  <a:pt x="921" y="192"/>
                  <a:pt x="942" y="218"/>
                </a:cubicBezTo>
                <a:cubicBezTo>
                  <a:pt x="949" y="226"/>
                  <a:pt x="953" y="237"/>
                  <a:pt x="960" y="245"/>
                </a:cubicBezTo>
                <a:cubicBezTo>
                  <a:pt x="974" y="261"/>
                  <a:pt x="1006" y="291"/>
                  <a:pt x="1006" y="291"/>
                </a:cubicBezTo>
                <a:cubicBezTo>
                  <a:pt x="1017" y="323"/>
                  <a:pt x="1036" y="335"/>
                  <a:pt x="1051" y="364"/>
                </a:cubicBezTo>
                <a:cubicBezTo>
                  <a:pt x="1076" y="411"/>
                  <a:pt x="1044" y="373"/>
                  <a:pt x="1079" y="410"/>
                </a:cubicBezTo>
                <a:cubicBezTo>
                  <a:pt x="1089" y="441"/>
                  <a:pt x="1101" y="461"/>
                  <a:pt x="1125" y="483"/>
                </a:cubicBezTo>
                <a:cubicBezTo>
                  <a:pt x="1128" y="495"/>
                  <a:pt x="1129" y="508"/>
                  <a:pt x="1134" y="519"/>
                </a:cubicBezTo>
                <a:cubicBezTo>
                  <a:pt x="1138" y="527"/>
                  <a:pt x="1148" y="530"/>
                  <a:pt x="1152" y="538"/>
                </a:cubicBezTo>
                <a:cubicBezTo>
                  <a:pt x="1191" y="619"/>
                  <a:pt x="1148" y="572"/>
                  <a:pt x="1189" y="611"/>
                </a:cubicBezTo>
                <a:cubicBezTo>
                  <a:pt x="1206" y="662"/>
                  <a:pt x="1222" y="701"/>
                  <a:pt x="1262" y="739"/>
                </a:cubicBezTo>
                <a:cubicBezTo>
                  <a:pt x="1277" y="783"/>
                  <a:pt x="1312" y="815"/>
                  <a:pt x="1344" y="849"/>
                </a:cubicBezTo>
                <a:cubicBezTo>
                  <a:pt x="1360" y="897"/>
                  <a:pt x="1341" y="859"/>
                  <a:pt x="1381" y="894"/>
                </a:cubicBezTo>
                <a:cubicBezTo>
                  <a:pt x="1420" y="928"/>
                  <a:pt x="1450" y="964"/>
                  <a:pt x="1490" y="995"/>
                </a:cubicBezTo>
                <a:cubicBezTo>
                  <a:pt x="1497" y="1000"/>
                  <a:pt x="1501" y="1009"/>
                  <a:pt x="1509" y="1013"/>
                </a:cubicBezTo>
                <a:cubicBezTo>
                  <a:pt x="1526" y="1021"/>
                  <a:pt x="1563" y="1031"/>
                  <a:pt x="1563" y="1031"/>
                </a:cubicBezTo>
                <a:cubicBezTo>
                  <a:pt x="1655" y="1026"/>
                  <a:pt x="1727" y="1032"/>
                  <a:pt x="1810" y="1004"/>
                </a:cubicBezTo>
                <a:cubicBezTo>
                  <a:pt x="1845" y="971"/>
                  <a:pt x="1883" y="944"/>
                  <a:pt x="1920" y="913"/>
                </a:cubicBezTo>
                <a:cubicBezTo>
                  <a:pt x="1959" y="881"/>
                  <a:pt x="1978" y="839"/>
                  <a:pt x="2021" y="812"/>
                </a:cubicBezTo>
                <a:cubicBezTo>
                  <a:pt x="2042" y="780"/>
                  <a:pt x="2066" y="747"/>
                  <a:pt x="2094" y="721"/>
                </a:cubicBezTo>
                <a:cubicBezTo>
                  <a:pt x="2104" y="690"/>
                  <a:pt x="2117" y="671"/>
                  <a:pt x="2139" y="647"/>
                </a:cubicBezTo>
                <a:cubicBezTo>
                  <a:pt x="2150" y="617"/>
                  <a:pt x="2163" y="597"/>
                  <a:pt x="2185" y="574"/>
                </a:cubicBezTo>
                <a:cubicBezTo>
                  <a:pt x="2188" y="565"/>
                  <a:pt x="2187" y="554"/>
                  <a:pt x="2194" y="547"/>
                </a:cubicBezTo>
                <a:cubicBezTo>
                  <a:pt x="2201" y="540"/>
                  <a:pt x="2214" y="543"/>
                  <a:pt x="2222" y="538"/>
                </a:cubicBezTo>
                <a:cubicBezTo>
                  <a:pt x="2286" y="499"/>
                  <a:pt x="2188" y="536"/>
                  <a:pt x="2267" y="510"/>
                </a:cubicBezTo>
                <a:cubicBezTo>
                  <a:pt x="2303" y="476"/>
                  <a:pt x="2390" y="410"/>
                  <a:pt x="2441" y="391"/>
                </a:cubicBezTo>
                <a:cubicBezTo>
                  <a:pt x="2477" y="356"/>
                  <a:pt x="2518" y="319"/>
                  <a:pt x="2560" y="291"/>
                </a:cubicBezTo>
                <a:cubicBezTo>
                  <a:pt x="2573" y="250"/>
                  <a:pt x="2595" y="229"/>
                  <a:pt x="2624" y="199"/>
                </a:cubicBezTo>
                <a:cubicBezTo>
                  <a:pt x="2746" y="211"/>
                  <a:pt x="2869" y="228"/>
                  <a:pt x="2990" y="245"/>
                </a:cubicBezTo>
                <a:cubicBezTo>
                  <a:pt x="3020" y="255"/>
                  <a:pt x="3032" y="272"/>
                  <a:pt x="3063" y="282"/>
                </a:cubicBezTo>
                <a:cubicBezTo>
                  <a:pt x="3072" y="288"/>
                  <a:pt x="3080" y="295"/>
                  <a:pt x="3090" y="300"/>
                </a:cubicBezTo>
                <a:cubicBezTo>
                  <a:pt x="3099" y="304"/>
                  <a:pt x="3110" y="303"/>
                  <a:pt x="3118" y="309"/>
                </a:cubicBezTo>
                <a:cubicBezTo>
                  <a:pt x="3178" y="357"/>
                  <a:pt x="3094" y="323"/>
                  <a:pt x="3163" y="346"/>
                </a:cubicBezTo>
                <a:cubicBezTo>
                  <a:pt x="3191" y="423"/>
                  <a:pt x="3149" y="329"/>
                  <a:pt x="3200" y="382"/>
                </a:cubicBezTo>
                <a:cubicBezTo>
                  <a:pt x="3207" y="389"/>
                  <a:pt x="3203" y="402"/>
                  <a:pt x="3209" y="410"/>
                </a:cubicBezTo>
                <a:cubicBezTo>
                  <a:pt x="3216" y="419"/>
                  <a:pt x="3228" y="422"/>
                  <a:pt x="3237" y="428"/>
                </a:cubicBezTo>
                <a:cubicBezTo>
                  <a:pt x="3254" y="480"/>
                  <a:pt x="3301" y="526"/>
                  <a:pt x="3346" y="556"/>
                </a:cubicBezTo>
                <a:cubicBezTo>
                  <a:pt x="3358" y="591"/>
                  <a:pt x="3370" y="600"/>
                  <a:pt x="3401" y="620"/>
                </a:cubicBezTo>
                <a:cubicBezTo>
                  <a:pt x="3432" y="667"/>
                  <a:pt x="3484" y="721"/>
                  <a:pt x="3538" y="739"/>
                </a:cubicBezTo>
                <a:cubicBezTo>
                  <a:pt x="3567" y="766"/>
                  <a:pt x="3602" y="772"/>
                  <a:pt x="3639" y="785"/>
                </a:cubicBezTo>
                <a:cubicBezTo>
                  <a:pt x="3648" y="788"/>
                  <a:pt x="3657" y="791"/>
                  <a:pt x="3666" y="794"/>
                </a:cubicBezTo>
                <a:cubicBezTo>
                  <a:pt x="3675" y="797"/>
                  <a:pt x="3694" y="803"/>
                  <a:pt x="3694" y="803"/>
                </a:cubicBezTo>
                <a:cubicBezTo>
                  <a:pt x="3766" y="798"/>
                  <a:pt x="3793" y="802"/>
                  <a:pt x="3849" y="785"/>
                </a:cubicBezTo>
                <a:cubicBezTo>
                  <a:pt x="3868" y="779"/>
                  <a:pt x="3886" y="772"/>
                  <a:pt x="3904" y="766"/>
                </a:cubicBezTo>
                <a:cubicBezTo>
                  <a:pt x="3913" y="763"/>
                  <a:pt x="3931" y="757"/>
                  <a:pt x="3931" y="757"/>
                </a:cubicBezTo>
                <a:cubicBezTo>
                  <a:pt x="3960" y="730"/>
                  <a:pt x="3964" y="690"/>
                  <a:pt x="3986" y="657"/>
                </a:cubicBezTo>
                <a:cubicBezTo>
                  <a:pt x="4012" y="577"/>
                  <a:pt x="3976" y="674"/>
                  <a:pt x="4014" y="611"/>
                </a:cubicBezTo>
                <a:cubicBezTo>
                  <a:pt x="4019" y="603"/>
                  <a:pt x="4018" y="592"/>
                  <a:pt x="4023" y="583"/>
                </a:cubicBezTo>
                <a:cubicBezTo>
                  <a:pt x="4033" y="564"/>
                  <a:pt x="4047" y="547"/>
                  <a:pt x="4059" y="529"/>
                </a:cubicBezTo>
                <a:cubicBezTo>
                  <a:pt x="4064" y="521"/>
                  <a:pt x="4078" y="523"/>
                  <a:pt x="4087" y="519"/>
                </a:cubicBezTo>
                <a:cubicBezTo>
                  <a:pt x="4116" y="504"/>
                  <a:pt x="4128" y="485"/>
                  <a:pt x="4160" y="474"/>
                </a:cubicBezTo>
                <a:cubicBezTo>
                  <a:pt x="4192" y="451"/>
                  <a:pt x="4204" y="442"/>
                  <a:pt x="4242" y="455"/>
                </a:cubicBezTo>
                <a:cubicBezTo>
                  <a:pt x="4265" y="478"/>
                  <a:pt x="4289" y="481"/>
                  <a:pt x="4315" y="501"/>
                </a:cubicBezTo>
                <a:cubicBezTo>
                  <a:pt x="4357" y="534"/>
                  <a:pt x="4392" y="585"/>
                  <a:pt x="4443" y="602"/>
                </a:cubicBezTo>
                <a:cubicBezTo>
                  <a:pt x="4459" y="646"/>
                  <a:pt x="4476" y="634"/>
                  <a:pt x="4517" y="647"/>
                </a:cubicBezTo>
                <a:cubicBezTo>
                  <a:pt x="4523" y="653"/>
                  <a:pt x="4527" y="662"/>
                  <a:pt x="4535" y="666"/>
                </a:cubicBezTo>
                <a:cubicBezTo>
                  <a:pt x="4552" y="675"/>
                  <a:pt x="4590" y="684"/>
                  <a:pt x="4590" y="684"/>
                </a:cubicBezTo>
                <a:cubicBezTo>
                  <a:pt x="4622" y="706"/>
                  <a:pt x="4670" y="730"/>
                  <a:pt x="4709" y="7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AF6FA45E-C4C2-F62F-363B-4295B70C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925" y="4796218"/>
            <a:ext cx="35750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b="1" dirty="0" err="1"/>
              <a:t>σ</a:t>
            </a:r>
            <a:r>
              <a:rPr lang="it-IT" altLang="en-US" b="1" dirty="0" err="1"/>
              <a:t>o</a:t>
            </a:r>
            <a:r>
              <a:rPr lang="it-IT" altLang="en-US" b="1" dirty="0"/>
              <a:t> </a:t>
            </a:r>
          </a:p>
          <a:p>
            <a:pPr eaLnBrk="1" hangingPunct="1"/>
            <a:r>
              <a:rPr lang="it-IT" altLang="en-US" dirty="0" err="1"/>
              <a:t>Depends</a:t>
            </a:r>
            <a:r>
              <a:rPr lang="it-IT" altLang="en-US" dirty="0"/>
              <a:t> or</a:t>
            </a:r>
            <a:r>
              <a:rPr lang="it-IT" altLang="en-US" b="1" dirty="0"/>
              <a:t> </a:t>
            </a:r>
            <a:r>
              <a:rPr lang="it-IT" altLang="en-US" b="1" dirty="0" err="1"/>
              <a:t>mainly</a:t>
            </a:r>
            <a:r>
              <a:rPr lang="it-IT" altLang="en-US" b="1" dirty="0"/>
              <a:t> (</a:t>
            </a:r>
            <a:r>
              <a:rPr lang="it-IT" altLang="en-US" b="1" dirty="0" err="1"/>
              <a:t>not</a:t>
            </a:r>
            <a:r>
              <a:rPr lang="it-IT" altLang="en-US" b="1" dirty="0"/>
              <a:t> </a:t>
            </a:r>
            <a:r>
              <a:rPr lang="it-IT" altLang="en-US" b="1" dirty="0" err="1"/>
              <a:t>only</a:t>
            </a:r>
            <a:r>
              <a:rPr lang="it-IT" altLang="en-US" b="1" dirty="0"/>
              <a:t>) </a:t>
            </a:r>
            <a:r>
              <a:rPr lang="it-IT" altLang="en-US" dirty="0"/>
              <a:t>on</a:t>
            </a:r>
          </a:p>
          <a:p>
            <a:pPr eaLnBrk="1" hangingPunct="1"/>
            <a:r>
              <a:rPr lang="it-IT" altLang="en-US" b="1" dirty="0"/>
              <a:t> </a:t>
            </a:r>
            <a:r>
              <a:rPr lang="it-IT" altLang="en-US" dirty="0" err="1"/>
              <a:t>Roughness</a:t>
            </a:r>
            <a:endParaRPr lang="it-IT" altLang="en-US" dirty="0"/>
          </a:p>
          <a:p>
            <a:pPr eaLnBrk="1" hangingPunct="1"/>
            <a:r>
              <a:rPr lang="it-IT" altLang="en-US" dirty="0"/>
              <a:t>And </a:t>
            </a:r>
            <a:r>
              <a:rPr lang="it-IT" altLang="en-US" dirty="0" err="1"/>
              <a:t>therefore</a:t>
            </a:r>
            <a:r>
              <a:rPr lang="it-IT" altLang="en-US" b="1" dirty="0"/>
              <a:t> </a:t>
            </a:r>
          </a:p>
          <a:p>
            <a:pPr eaLnBrk="1" hangingPunct="1"/>
            <a:r>
              <a:rPr lang="it-IT" altLang="en-US" dirty="0"/>
              <a:t>on</a:t>
            </a:r>
            <a:r>
              <a:rPr lang="it-IT" altLang="en-US" b="1" dirty="0"/>
              <a:t> Wind</a:t>
            </a:r>
            <a:endParaRPr lang="it-IT" altLang="en-US" dirty="0"/>
          </a:p>
          <a:p>
            <a:pPr eaLnBrk="1" hangingPunct="1"/>
            <a:endParaRPr lang="it-IT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CC983-8EFD-8C68-3ED0-7C945A7168A8}"/>
              </a:ext>
            </a:extLst>
          </p:cNvPr>
          <p:cNvSpPr txBox="1"/>
          <p:nvPr/>
        </p:nvSpPr>
        <p:spPr>
          <a:xfrm>
            <a:off x="4580992" y="166664"/>
            <a:ext cx="550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i="1" dirty="0"/>
              <a:t>The </a:t>
            </a:r>
            <a:r>
              <a:rPr lang="it-IT" altLang="en-US" i="1" dirty="0" err="1"/>
              <a:t>principle</a:t>
            </a:r>
            <a:r>
              <a:rPr lang="it-IT" altLang="en-US" i="1" dirty="0"/>
              <a:t> </a:t>
            </a:r>
            <a:r>
              <a:rPr lang="it-IT" altLang="en-US" i="1" dirty="0" err="1"/>
              <a:t>is</a:t>
            </a:r>
            <a:r>
              <a:rPr lang="it-IT" altLang="en-US" i="1" dirty="0"/>
              <a:t> </a:t>
            </a:r>
            <a:r>
              <a:rPr lang="it-IT" altLang="en-US" i="1" dirty="0" err="1"/>
              <a:t>similar</a:t>
            </a:r>
            <a:r>
              <a:rPr lang="it-IT" altLang="en-US" i="1" dirty="0"/>
              <a:t>: , </a:t>
            </a:r>
          </a:p>
          <a:p>
            <a:endParaRPr lang="it-IT" b="1" dirty="0"/>
          </a:p>
          <a:p>
            <a:r>
              <a:rPr lang="it-IT" b="1" dirty="0"/>
              <a:t> BUT: The </a:t>
            </a:r>
            <a:r>
              <a:rPr lang="it-IT" b="1" dirty="0" err="1"/>
              <a:t>incidence</a:t>
            </a:r>
            <a:r>
              <a:rPr lang="it-IT" b="1" dirty="0"/>
              <a:t> angle </a:t>
            </a:r>
            <a:r>
              <a:rPr lang="it-IT" b="1" dirty="0" err="1"/>
              <a:t>is</a:t>
            </a:r>
            <a:r>
              <a:rPr lang="it-IT" b="1" dirty="0"/>
              <a:t> high, </a:t>
            </a:r>
            <a:r>
              <a:rPr lang="it-IT" b="1" dirty="0" err="1"/>
              <a:t>hence</a:t>
            </a:r>
            <a:endParaRPr lang="it-IT" b="1" dirty="0"/>
          </a:p>
          <a:p>
            <a:endParaRPr lang="it-IT" b="1" dirty="0"/>
          </a:p>
          <a:p>
            <a:r>
              <a:rPr lang="it-IT" b="1" dirty="0" err="1"/>
              <a:t>If</a:t>
            </a:r>
            <a:r>
              <a:rPr lang="it-IT" b="1" dirty="0"/>
              <a:t>   specular (and no wind) :  pure </a:t>
            </a:r>
            <a:r>
              <a:rPr lang="it-IT" b="1" dirty="0" err="1"/>
              <a:t>reflection</a:t>
            </a:r>
            <a:endParaRPr lang="it-IT" b="1" dirty="0"/>
          </a:p>
          <a:p>
            <a:r>
              <a:rPr lang="it-IT" b="1" dirty="0" err="1"/>
              <a:t>If</a:t>
            </a:r>
            <a:r>
              <a:rPr lang="it-IT" b="1" dirty="0"/>
              <a:t> rough (wind, </a:t>
            </a:r>
            <a:r>
              <a:rPr lang="it-IT" b="1" dirty="0" err="1"/>
              <a:t>foam</a:t>
            </a:r>
            <a:r>
              <a:rPr lang="it-IT" b="1" dirty="0"/>
              <a:t>):  scattering, the </a:t>
            </a:r>
            <a:r>
              <a:rPr lang="it-IT" b="1" dirty="0" err="1"/>
              <a:t>reflection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much</a:t>
            </a:r>
            <a:r>
              <a:rPr lang="it-IT" b="1" dirty="0"/>
              <a:t> </a:t>
            </a:r>
            <a:r>
              <a:rPr lang="it-IT" b="1" dirty="0" err="1"/>
              <a:t>less</a:t>
            </a:r>
            <a:r>
              <a:rPr lang="it-IT" b="1" dirty="0"/>
              <a:t>    </a:t>
            </a:r>
            <a:endParaRPr lang="en-GB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20A173-4F4F-A56F-66E7-E0E0D4B49E92}"/>
              </a:ext>
            </a:extLst>
          </p:cNvPr>
          <p:cNvCxnSpPr>
            <a:cxnSpLocks/>
          </p:cNvCxnSpPr>
          <p:nvPr/>
        </p:nvCxnSpPr>
        <p:spPr>
          <a:xfrm flipV="1">
            <a:off x="9812807" y="2266265"/>
            <a:ext cx="0" cy="78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DB5BA7-D626-70FB-EC20-4075866951CA}"/>
              </a:ext>
            </a:extLst>
          </p:cNvPr>
          <p:cNvCxnSpPr>
            <a:cxnSpLocks/>
          </p:cNvCxnSpPr>
          <p:nvPr/>
        </p:nvCxnSpPr>
        <p:spPr>
          <a:xfrm>
            <a:off x="4101261" y="1347629"/>
            <a:ext cx="0" cy="1211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0A9F12-12BB-DAF7-A051-874CD5D4EFAD}"/>
              </a:ext>
            </a:extLst>
          </p:cNvPr>
          <p:cNvCxnSpPr>
            <a:cxnSpLocks/>
          </p:cNvCxnSpPr>
          <p:nvPr/>
        </p:nvCxnSpPr>
        <p:spPr>
          <a:xfrm>
            <a:off x="10636302" y="2444433"/>
            <a:ext cx="0" cy="1211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8BDC81-AEB9-7C41-F198-AE116430E93F}"/>
              </a:ext>
            </a:extLst>
          </p:cNvPr>
          <p:cNvCxnSpPr>
            <a:cxnSpLocks/>
          </p:cNvCxnSpPr>
          <p:nvPr/>
        </p:nvCxnSpPr>
        <p:spPr>
          <a:xfrm flipV="1">
            <a:off x="4017545" y="2100105"/>
            <a:ext cx="2758" cy="44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FCFE5A-5764-1017-3707-68D58784724E}"/>
              </a:ext>
            </a:extLst>
          </p:cNvPr>
          <p:cNvSpPr txBox="1"/>
          <p:nvPr/>
        </p:nvSpPr>
        <p:spPr>
          <a:xfrm>
            <a:off x="9676975" y="5366238"/>
            <a:ext cx="1277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Well</a:t>
            </a:r>
            <a:r>
              <a:rPr lang="it-IT" sz="1200" dirty="0"/>
              <a:t>,</a:t>
            </a:r>
          </a:p>
          <a:p>
            <a:r>
              <a:rPr lang="it-IT" sz="1200" dirty="0"/>
              <a:t>Tilt </a:t>
            </a:r>
            <a:r>
              <a:rPr lang="it-IT" sz="1200" dirty="0" err="1"/>
              <a:t>has</a:t>
            </a:r>
            <a:r>
              <a:rPr lang="it-IT" sz="1200" dirty="0"/>
              <a:t> a minor</a:t>
            </a:r>
          </a:p>
          <a:p>
            <a:r>
              <a:rPr lang="it-IT" sz="1200" dirty="0" err="1"/>
              <a:t>Role</a:t>
            </a:r>
            <a:r>
              <a:rPr lang="it-IT" sz="1200" dirty="0"/>
              <a:t> in </a:t>
            </a:r>
            <a:r>
              <a:rPr lang="it-IT" sz="1200" dirty="0" err="1"/>
              <a:t>altimeters</a:t>
            </a:r>
            <a:endParaRPr lang="it-IT" sz="1200" dirty="0"/>
          </a:p>
          <a:p>
            <a:r>
              <a:rPr lang="it-IT" sz="1200" dirty="0" err="1"/>
              <a:t>Important</a:t>
            </a:r>
            <a:r>
              <a:rPr lang="it-IT" sz="1200" dirty="0"/>
              <a:t> in SAS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433D99C5-4F6F-4187-BF83-443CCEE6692E}"/>
              </a:ext>
            </a:extLst>
          </p:cNvPr>
          <p:cNvSpPr>
            <a:spLocks/>
          </p:cNvSpPr>
          <p:nvPr/>
        </p:nvSpPr>
        <p:spPr bwMode="auto">
          <a:xfrm>
            <a:off x="870387" y="2333299"/>
            <a:ext cx="5375869" cy="1638300"/>
          </a:xfrm>
          <a:custGeom>
            <a:avLst/>
            <a:gdLst>
              <a:gd name="T0" fmla="*/ 46 w 4709"/>
              <a:gd name="T1" fmla="*/ 529 h 1032"/>
              <a:gd name="T2" fmla="*/ 219 w 4709"/>
              <a:gd name="T3" fmla="*/ 199 h 1032"/>
              <a:gd name="T4" fmla="*/ 302 w 4709"/>
              <a:gd name="T5" fmla="*/ 126 h 1032"/>
              <a:gd name="T6" fmla="*/ 466 w 4709"/>
              <a:gd name="T7" fmla="*/ 44 h 1032"/>
              <a:gd name="T8" fmla="*/ 658 w 4709"/>
              <a:gd name="T9" fmla="*/ 44 h 1032"/>
              <a:gd name="T10" fmla="*/ 731 w 4709"/>
              <a:gd name="T11" fmla="*/ 81 h 1032"/>
              <a:gd name="T12" fmla="*/ 832 w 4709"/>
              <a:gd name="T13" fmla="*/ 126 h 1032"/>
              <a:gd name="T14" fmla="*/ 942 w 4709"/>
              <a:gd name="T15" fmla="*/ 218 h 1032"/>
              <a:gd name="T16" fmla="*/ 1006 w 4709"/>
              <a:gd name="T17" fmla="*/ 291 h 1032"/>
              <a:gd name="T18" fmla="*/ 1079 w 4709"/>
              <a:gd name="T19" fmla="*/ 410 h 1032"/>
              <a:gd name="T20" fmla="*/ 1134 w 4709"/>
              <a:gd name="T21" fmla="*/ 519 h 1032"/>
              <a:gd name="T22" fmla="*/ 1189 w 4709"/>
              <a:gd name="T23" fmla="*/ 611 h 1032"/>
              <a:gd name="T24" fmla="*/ 1344 w 4709"/>
              <a:gd name="T25" fmla="*/ 849 h 1032"/>
              <a:gd name="T26" fmla="*/ 1490 w 4709"/>
              <a:gd name="T27" fmla="*/ 995 h 1032"/>
              <a:gd name="T28" fmla="*/ 1563 w 4709"/>
              <a:gd name="T29" fmla="*/ 1031 h 1032"/>
              <a:gd name="T30" fmla="*/ 1920 w 4709"/>
              <a:gd name="T31" fmla="*/ 913 h 1032"/>
              <a:gd name="T32" fmla="*/ 2094 w 4709"/>
              <a:gd name="T33" fmla="*/ 721 h 1032"/>
              <a:gd name="T34" fmla="*/ 2185 w 4709"/>
              <a:gd name="T35" fmla="*/ 574 h 1032"/>
              <a:gd name="T36" fmla="*/ 2222 w 4709"/>
              <a:gd name="T37" fmla="*/ 538 h 1032"/>
              <a:gd name="T38" fmla="*/ 2441 w 4709"/>
              <a:gd name="T39" fmla="*/ 391 h 1032"/>
              <a:gd name="T40" fmla="*/ 2624 w 4709"/>
              <a:gd name="T41" fmla="*/ 199 h 1032"/>
              <a:gd name="T42" fmla="*/ 3063 w 4709"/>
              <a:gd name="T43" fmla="*/ 282 h 1032"/>
              <a:gd name="T44" fmla="*/ 3118 w 4709"/>
              <a:gd name="T45" fmla="*/ 309 h 1032"/>
              <a:gd name="T46" fmla="*/ 3200 w 4709"/>
              <a:gd name="T47" fmla="*/ 382 h 1032"/>
              <a:gd name="T48" fmla="*/ 3237 w 4709"/>
              <a:gd name="T49" fmla="*/ 428 h 1032"/>
              <a:gd name="T50" fmla="*/ 3401 w 4709"/>
              <a:gd name="T51" fmla="*/ 620 h 1032"/>
              <a:gd name="T52" fmla="*/ 3639 w 4709"/>
              <a:gd name="T53" fmla="*/ 785 h 1032"/>
              <a:gd name="T54" fmla="*/ 3694 w 4709"/>
              <a:gd name="T55" fmla="*/ 803 h 1032"/>
              <a:gd name="T56" fmla="*/ 3904 w 4709"/>
              <a:gd name="T57" fmla="*/ 766 h 1032"/>
              <a:gd name="T58" fmla="*/ 3986 w 4709"/>
              <a:gd name="T59" fmla="*/ 657 h 1032"/>
              <a:gd name="T60" fmla="*/ 4023 w 4709"/>
              <a:gd name="T61" fmla="*/ 583 h 1032"/>
              <a:gd name="T62" fmla="*/ 4087 w 4709"/>
              <a:gd name="T63" fmla="*/ 519 h 1032"/>
              <a:gd name="T64" fmla="*/ 4242 w 4709"/>
              <a:gd name="T65" fmla="*/ 455 h 1032"/>
              <a:gd name="T66" fmla="*/ 4443 w 4709"/>
              <a:gd name="T67" fmla="*/ 602 h 1032"/>
              <a:gd name="T68" fmla="*/ 4535 w 4709"/>
              <a:gd name="T69" fmla="*/ 666 h 1032"/>
              <a:gd name="T70" fmla="*/ 4709 w 4709"/>
              <a:gd name="T71" fmla="*/ 730 h 10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709"/>
              <a:gd name="T109" fmla="*/ 0 h 1032"/>
              <a:gd name="T110" fmla="*/ 4709 w 4709"/>
              <a:gd name="T111" fmla="*/ 1032 h 10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709" h="1032">
                <a:moveTo>
                  <a:pt x="0" y="602"/>
                </a:moveTo>
                <a:cubicBezTo>
                  <a:pt x="10" y="570"/>
                  <a:pt x="22" y="552"/>
                  <a:pt x="46" y="529"/>
                </a:cubicBezTo>
                <a:cubicBezTo>
                  <a:pt x="67" y="465"/>
                  <a:pt x="81" y="393"/>
                  <a:pt x="119" y="337"/>
                </a:cubicBezTo>
                <a:cubicBezTo>
                  <a:pt x="136" y="285"/>
                  <a:pt x="166" y="219"/>
                  <a:pt x="219" y="199"/>
                </a:cubicBezTo>
                <a:cubicBezTo>
                  <a:pt x="242" y="137"/>
                  <a:pt x="210" y="200"/>
                  <a:pt x="256" y="163"/>
                </a:cubicBezTo>
                <a:cubicBezTo>
                  <a:pt x="313" y="116"/>
                  <a:pt x="233" y="148"/>
                  <a:pt x="302" y="126"/>
                </a:cubicBezTo>
                <a:cubicBezTo>
                  <a:pt x="365" y="85"/>
                  <a:pt x="336" y="97"/>
                  <a:pt x="384" y="81"/>
                </a:cubicBezTo>
                <a:cubicBezTo>
                  <a:pt x="427" y="51"/>
                  <a:pt x="401" y="65"/>
                  <a:pt x="466" y="44"/>
                </a:cubicBezTo>
                <a:cubicBezTo>
                  <a:pt x="475" y="41"/>
                  <a:pt x="494" y="35"/>
                  <a:pt x="494" y="35"/>
                </a:cubicBezTo>
                <a:cubicBezTo>
                  <a:pt x="547" y="0"/>
                  <a:pt x="602" y="26"/>
                  <a:pt x="658" y="44"/>
                </a:cubicBezTo>
                <a:cubicBezTo>
                  <a:pt x="676" y="50"/>
                  <a:pt x="713" y="62"/>
                  <a:pt x="713" y="62"/>
                </a:cubicBezTo>
                <a:cubicBezTo>
                  <a:pt x="719" y="68"/>
                  <a:pt x="723" y="77"/>
                  <a:pt x="731" y="81"/>
                </a:cubicBezTo>
                <a:cubicBezTo>
                  <a:pt x="748" y="90"/>
                  <a:pt x="786" y="99"/>
                  <a:pt x="786" y="99"/>
                </a:cubicBezTo>
                <a:cubicBezTo>
                  <a:pt x="841" y="151"/>
                  <a:pt x="765" y="85"/>
                  <a:pt x="832" y="126"/>
                </a:cubicBezTo>
                <a:cubicBezTo>
                  <a:pt x="892" y="164"/>
                  <a:pt x="802" y="129"/>
                  <a:pt x="878" y="154"/>
                </a:cubicBezTo>
                <a:cubicBezTo>
                  <a:pt x="897" y="182"/>
                  <a:pt x="921" y="192"/>
                  <a:pt x="942" y="218"/>
                </a:cubicBezTo>
                <a:cubicBezTo>
                  <a:pt x="949" y="226"/>
                  <a:pt x="953" y="237"/>
                  <a:pt x="960" y="245"/>
                </a:cubicBezTo>
                <a:cubicBezTo>
                  <a:pt x="974" y="261"/>
                  <a:pt x="1006" y="291"/>
                  <a:pt x="1006" y="291"/>
                </a:cubicBezTo>
                <a:cubicBezTo>
                  <a:pt x="1017" y="323"/>
                  <a:pt x="1036" y="335"/>
                  <a:pt x="1051" y="364"/>
                </a:cubicBezTo>
                <a:cubicBezTo>
                  <a:pt x="1076" y="411"/>
                  <a:pt x="1044" y="373"/>
                  <a:pt x="1079" y="410"/>
                </a:cubicBezTo>
                <a:cubicBezTo>
                  <a:pt x="1089" y="441"/>
                  <a:pt x="1101" y="461"/>
                  <a:pt x="1125" y="483"/>
                </a:cubicBezTo>
                <a:cubicBezTo>
                  <a:pt x="1128" y="495"/>
                  <a:pt x="1129" y="508"/>
                  <a:pt x="1134" y="519"/>
                </a:cubicBezTo>
                <a:cubicBezTo>
                  <a:pt x="1138" y="527"/>
                  <a:pt x="1148" y="530"/>
                  <a:pt x="1152" y="538"/>
                </a:cubicBezTo>
                <a:cubicBezTo>
                  <a:pt x="1191" y="619"/>
                  <a:pt x="1148" y="572"/>
                  <a:pt x="1189" y="611"/>
                </a:cubicBezTo>
                <a:cubicBezTo>
                  <a:pt x="1206" y="662"/>
                  <a:pt x="1222" y="701"/>
                  <a:pt x="1262" y="739"/>
                </a:cubicBezTo>
                <a:cubicBezTo>
                  <a:pt x="1277" y="783"/>
                  <a:pt x="1312" y="815"/>
                  <a:pt x="1344" y="849"/>
                </a:cubicBezTo>
                <a:cubicBezTo>
                  <a:pt x="1360" y="897"/>
                  <a:pt x="1341" y="859"/>
                  <a:pt x="1381" y="894"/>
                </a:cubicBezTo>
                <a:cubicBezTo>
                  <a:pt x="1420" y="928"/>
                  <a:pt x="1450" y="964"/>
                  <a:pt x="1490" y="995"/>
                </a:cubicBezTo>
                <a:cubicBezTo>
                  <a:pt x="1497" y="1000"/>
                  <a:pt x="1501" y="1009"/>
                  <a:pt x="1509" y="1013"/>
                </a:cubicBezTo>
                <a:cubicBezTo>
                  <a:pt x="1526" y="1021"/>
                  <a:pt x="1563" y="1031"/>
                  <a:pt x="1563" y="1031"/>
                </a:cubicBezTo>
                <a:cubicBezTo>
                  <a:pt x="1655" y="1026"/>
                  <a:pt x="1727" y="1032"/>
                  <a:pt x="1810" y="1004"/>
                </a:cubicBezTo>
                <a:cubicBezTo>
                  <a:pt x="1845" y="971"/>
                  <a:pt x="1883" y="944"/>
                  <a:pt x="1920" y="913"/>
                </a:cubicBezTo>
                <a:cubicBezTo>
                  <a:pt x="1959" y="881"/>
                  <a:pt x="1978" y="839"/>
                  <a:pt x="2021" y="812"/>
                </a:cubicBezTo>
                <a:cubicBezTo>
                  <a:pt x="2042" y="780"/>
                  <a:pt x="2066" y="747"/>
                  <a:pt x="2094" y="721"/>
                </a:cubicBezTo>
                <a:cubicBezTo>
                  <a:pt x="2104" y="690"/>
                  <a:pt x="2117" y="671"/>
                  <a:pt x="2139" y="647"/>
                </a:cubicBezTo>
                <a:cubicBezTo>
                  <a:pt x="2150" y="617"/>
                  <a:pt x="2163" y="597"/>
                  <a:pt x="2185" y="574"/>
                </a:cubicBezTo>
                <a:cubicBezTo>
                  <a:pt x="2188" y="565"/>
                  <a:pt x="2187" y="554"/>
                  <a:pt x="2194" y="547"/>
                </a:cubicBezTo>
                <a:cubicBezTo>
                  <a:pt x="2201" y="540"/>
                  <a:pt x="2214" y="543"/>
                  <a:pt x="2222" y="538"/>
                </a:cubicBezTo>
                <a:cubicBezTo>
                  <a:pt x="2286" y="499"/>
                  <a:pt x="2188" y="536"/>
                  <a:pt x="2267" y="510"/>
                </a:cubicBezTo>
                <a:cubicBezTo>
                  <a:pt x="2303" y="476"/>
                  <a:pt x="2390" y="410"/>
                  <a:pt x="2441" y="391"/>
                </a:cubicBezTo>
                <a:cubicBezTo>
                  <a:pt x="2477" y="356"/>
                  <a:pt x="2518" y="319"/>
                  <a:pt x="2560" y="291"/>
                </a:cubicBezTo>
                <a:cubicBezTo>
                  <a:pt x="2573" y="250"/>
                  <a:pt x="2595" y="229"/>
                  <a:pt x="2624" y="199"/>
                </a:cubicBezTo>
                <a:cubicBezTo>
                  <a:pt x="2746" y="211"/>
                  <a:pt x="2869" y="228"/>
                  <a:pt x="2990" y="245"/>
                </a:cubicBezTo>
                <a:cubicBezTo>
                  <a:pt x="3020" y="255"/>
                  <a:pt x="3032" y="272"/>
                  <a:pt x="3063" y="282"/>
                </a:cubicBezTo>
                <a:cubicBezTo>
                  <a:pt x="3072" y="288"/>
                  <a:pt x="3080" y="295"/>
                  <a:pt x="3090" y="300"/>
                </a:cubicBezTo>
                <a:cubicBezTo>
                  <a:pt x="3099" y="304"/>
                  <a:pt x="3110" y="303"/>
                  <a:pt x="3118" y="309"/>
                </a:cubicBezTo>
                <a:cubicBezTo>
                  <a:pt x="3178" y="357"/>
                  <a:pt x="3094" y="323"/>
                  <a:pt x="3163" y="346"/>
                </a:cubicBezTo>
                <a:cubicBezTo>
                  <a:pt x="3191" y="423"/>
                  <a:pt x="3149" y="329"/>
                  <a:pt x="3200" y="382"/>
                </a:cubicBezTo>
                <a:cubicBezTo>
                  <a:pt x="3207" y="389"/>
                  <a:pt x="3203" y="402"/>
                  <a:pt x="3209" y="410"/>
                </a:cubicBezTo>
                <a:cubicBezTo>
                  <a:pt x="3216" y="419"/>
                  <a:pt x="3228" y="422"/>
                  <a:pt x="3237" y="428"/>
                </a:cubicBezTo>
                <a:cubicBezTo>
                  <a:pt x="3254" y="480"/>
                  <a:pt x="3301" y="526"/>
                  <a:pt x="3346" y="556"/>
                </a:cubicBezTo>
                <a:cubicBezTo>
                  <a:pt x="3358" y="591"/>
                  <a:pt x="3370" y="600"/>
                  <a:pt x="3401" y="620"/>
                </a:cubicBezTo>
                <a:cubicBezTo>
                  <a:pt x="3432" y="667"/>
                  <a:pt x="3484" y="721"/>
                  <a:pt x="3538" y="739"/>
                </a:cubicBezTo>
                <a:cubicBezTo>
                  <a:pt x="3567" y="766"/>
                  <a:pt x="3602" y="772"/>
                  <a:pt x="3639" y="785"/>
                </a:cubicBezTo>
                <a:cubicBezTo>
                  <a:pt x="3648" y="788"/>
                  <a:pt x="3657" y="791"/>
                  <a:pt x="3666" y="794"/>
                </a:cubicBezTo>
                <a:cubicBezTo>
                  <a:pt x="3675" y="797"/>
                  <a:pt x="3694" y="803"/>
                  <a:pt x="3694" y="803"/>
                </a:cubicBezTo>
                <a:cubicBezTo>
                  <a:pt x="3766" y="798"/>
                  <a:pt x="3793" y="802"/>
                  <a:pt x="3849" y="785"/>
                </a:cubicBezTo>
                <a:cubicBezTo>
                  <a:pt x="3868" y="779"/>
                  <a:pt x="3886" y="772"/>
                  <a:pt x="3904" y="766"/>
                </a:cubicBezTo>
                <a:cubicBezTo>
                  <a:pt x="3913" y="763"/>
                  <a:pt x="3931" y="757"/>
                  <a:pt x="3931" y="757"/>
                </a:cubicBezTo>
                <a:cubicBezTo>
                  <a:pt x="3960" y="730"/>
                  <a:pt x="3964" y="690"/>
                  <a:pt x="3986" y="657"/>
                </a:cubicBezTo>
                <a:cubicBezTo>
                  <a:pt x="4012" y="577"/>
                  <a:pt x="3976" y="674"/>
                  <a:pt x="4014" y="611"/>
                </a:cubicBezTo>
                <a:cubicBezTo>
                  <a:pt x="4019" y="603"/>
                  <a:pt x="4018" y="592"/>
                  <a:pt x="4023" y="583"/>
                </a:cubicBezTo>
                <a:cubicBezTo>
                  <a:pt x="4033" y="564"/>
                  <a:pt x="4047" y="547"/>
                  <a:pt x="4059" y="529"/>
                </a:cubicBezTo>
                <a:cubicBezTo>
                  <a:pt x="4064" y="521"/>
                  <a:pt x="4078" y="523"/>
                  <a:pt x="4087" y="519"/>
                </a:cubicBezTo>
                <a:cubicBezTo>
                  <a:pt x="4116" y="504"/>
                  <a:pt x="4128" y="485"/>
                  <a:pt x="4160" y="474"/>
                </a:cubicBezTo>
                <a:cubicBezTo>
                  <a:pt x="4192" y="451"/>
                  <a:pt x="4204" y="442"/>
                  <a:pt x="4242" y="455"/>
                </a:cubicBezTo>
                <a:cubicBezTo>
                  <a:pt x="4265" y="478"/>
                  <a:pt x="4289" y="481"/>
                  <a:pt x="4315" y="501"/>
                </a:cubicBezTo>
                <a:cubicBezTo>
                  <a:pt x="4357" y="534"/>
                  <a:pt x="4392" y="585"/>
                  <a:pt x="4443" y="602"/>
                </a:cubicBezTo>
                <a:cubicBezTo>
                  <a:pt x="4459" y="646"/>
                  <a:pt x="4476" y="634"/>
                  <a:pt x="4517" y="647"/>
                </a:cubicBezTo>
                <a:cubicBezTo>
                  <a:pt x="4523" y="653"/>
                  <a:pt x="4527" y="662"/>
                  <a:pt x="4535" y="666"/>
                </a:cubicBezTo>
                <a:cubicBezTo>
                  <a:pt x="4552" y="675"/>
                  <a:pt x="4590" y="684"/>
                  <a:pt x="4590" y="684"/>
                </a:cubicBezTo>
                <a:cubicBezTo>
                  <a:pt x="4622" y="706"/>
                  <a:pt x="4670" y="730"/>
                  <a:pt x="4709" y="7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82C175-A50E-0132-2818-E54CACADD96D}"/>
              </a:ext>
            </a:extLst>
          </p:cNvPr>
          <p:cNvSpPr/>
          <p:nvPr/>
        </p:nvSpPr>
        <p:spPr>
          <a:xfrm>
            <a:off x="3929868" y="2618052"/>
            <a:ext cx="335843" cy="104626"/>
          </a:xfrm>
          <a:custGeom>
            <a:avLst/>
            <a:gdLst>
              <a:gd name="connsiteX0" fmla="*/ 0 w 335843"/>
              <a:gd name="connsiteY0" fmla="*/ 104626 h 104626"/>
              <a:gd name="connsiteX1" fmla="*/ 50241 w 335843"/>
              <a:gd name="connsiteY1" fmla="*/ 54384 h 104626"/>
              <a:gd name="connsiteX2" fmla="*/ 110532 w 335843"/>
              <a:gd name="connsiteY2" fmla="*/ 4142 h 104626"/>
              <a:gd name="connsiteX3" fmla="*/ 150725 w 335843"/>
              <a:gd name="connsiteY3" fmla="*/ 14191 h 104626"/>
              <a:gd name="connsiteX4" fmla="*/ 211015 w 335843"/>
              <a:gd name="connsiteY4" fmla="*/ 4142 h 104626"/>
              <a:gd name="connsiteX5" fmla="*/ 231112 w 335843"/>
              <a:gd name="connsiteY5" fmla="*/ 84529 h 104626"/>
              <a:gd name="connsiteX6" fmla="*/ 281354 w 335843"/>
              <a:gd name="connsiteY6" fmla="*/ 74481 h 104626"/>
              <a:gd name="connsiteX7" fmla="*/ 311499 w 335843"/>
              <a:gd name="connsiteY7" fmla="*/ 24239 h 10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843" h="104626">
                <a:moveTo>
                  <a:pt x="0" y="104626"/>
                </a:moveTo>
                <a:cubicBezTo>
                  <a:pt x="16747" y="87879"/>
                  <a:pt x="32417" y="69980"/>
                  <a:pt x="50241" y="54384"/>
                </a:cubicBezTo>
                <a:cubicBezTo>
                  <a:pt x="162169" y="-43553"/>
                  <a:pt x="-10469" y="125143"/>
                  <a:pt x="110532" y="4142"/>
                </a:cubicBezTo>
                <a:cubicBezTo>
                  <a:pt x="123930" y="7492"/>
                  <a:pt x="136915" y="14191"/>
                  <a:pt x="150725" y="14191"/>
                </a:cubicBezTo>
                <a:cubicBezTo>
                  <a:pt x="171099" y="14191"/>
                  <a:pt x="195682" y="-9274"/>
                  <a:pt x="211015" y="4142"/>
                </a:cubicBezTo>
                <a:cubicBezTo>
                  <a:pt x="231802" y="22330"/>
                  <a:pt x="224413" y="57733"/>
                  <a:pt x="231112" y="84529"/>
                </a:cubicBezTo>
                <a:cubicBezTo>
                  <a:pt x="247859" y="81180"/>
                  <a:pt x="267143" y="83955"/>
                  <a:pt x="281354" y="74481"/>
                </a:cubicBezTo>
                <a:cubicBezTo>
                  <a:pt x="360640" y="21624"/>
                  <a:pt x="337216" y="24239"/>
                  <a:pt x="311499" y="2423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ACA1F0C-2DF1-00AA-8F06-2A9BB0448BB5}"/>
              </a:ext>
            </a:extLst>
          </p:cNvPr>
          <p:cNvSpPr/>
          <p:nvPr/>
        </p:nvSpPr>
        <p:spPr>
          <a:xfrm>
            <a:off x="3929868" y="2558800"/>
            <a:ext cx="180870" cy="90435"/>
          </a:xfrm>
          <a:custGeom>
            <a:avLst/>
            <a:gdLst>
              <a:gd name="connsiteX0" fmla="*/ 0 w 170838"/>
              <a:gd name="connsiteY0" fmla="*/ 120580 h 120580"/>
              <a:gd name="connsiteX1" fmla="*/ 30145 w 170838"/>
              <a:gd name="connsiteY1" fmla="*/ 50242 h 120580"/>
              <a:gd name="connsiteX2" fmla="*/ 60290 w 170838"/>
              <a:gd name="connsiteY2" fmla="*/ 30145 h 120580"/>
              <a:gd name="connsiteX3" fmla="*/ 90435 w 170838"/>
              <a:gd name="connsiteY3" fmla="*/ 20096 h 120580"/>
              <a:gd name="connsiteX4" fmla="*/ 140676 w 170838"/>
              <a:gd name="connsiteY4" fmla="*/ 0 h 120580"/>
              <a:gd name="connsiteX5" fmla="*/ 170822 w 170838"/>
              <a:gd name="connsiteY5" fmla="*/ 6029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38" h="120580">
                <a:moveTo>
                  <a:pt x="0" y="120580"/>
                </a:moveTo>
                <a:cubicBezTo>
                  <a:pt x="10048" y="97134"/>
                  <a:pt x="15995" y="71466"/>
                  <a:pt x="30145" y="50242"/>
                </a:cubicBezTo>
                <a:cubicBezTo>
                  <a:pt x="36844" y="40194"/>
                  <a:pt x="49488" y="35546"/>
                  <a:pt x="60290" y="30145"/>
                </a:cubicBezTo>
                <a:cubicBezTo>
                  <a:pt x="69764" y="25408"/>
                  <a:pt x="80517" y="23815"/>
                  <a:pt x="90435" y="20096"/>
                </a:cubicBezTo>
                <a:cubicBezTo>
                  <a:pt x="107324" y="13763"/>
                  <a:pt x="123929" y="6699"/>
                  <a:pt x="140676" y="0"/>
                </a:cubicBezTo>
                <a:cubicBezTo>
                  <a:pt x="172545" y="53114"/>
                  <a:pt x="170822" y="30711"/>
                  <a:pt x="170822" y="6029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C2DD87-5B0A-A27A-7803-EA7F3E2D18A3}"/>
              </a:ext>
            </a:extLst>
          </p:cNvPr>
          <p:cNvCxnSpPr>
            <a:cxnSpLocks/>
          </p:cNvCxnSpPr>
          <p:nvPr/>
        </p:nvCxnSpPr>
        <p:spPr>
          <a:xfrm>
            <a:off x="9906450" y="1936424"/>
            <a:ext cx="0" cy="1211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B216D5-DF8E-3B24-521D-7A31C12711B9}"/>
              </a:ext>
            </a:extLst>
          </p:cNvPr>
          <p:cNvCxnSpPr>
            <a:cxnSpLocks/>
          </p:cNvCxnSpPr>
          <p:nvPr/>
        </p:nvCxnSpPr>
        <p:spPr>
          <a:xfrm flipV="1">
            <a:off x="10609976" y="2861044"/>
            <a:ext cx="0" cy="78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AFDA57-5CF7-69EF-8B2D-9BA59B792AC5}"/>
              </a:ext>
            </a:extLst>
          </p:cNvPr>
          <p:cNvCxnSpPr>
            <a:cxnSpLocks/>
          </p:cNvCxnSpPr>
          <p:nvPr/>
        </p:nvCxnSpPr>
        <p:spPr>
          <a:xfrm flipH="1">
            <a:off x="3462592" y="2573447"/>
            <a:ext cx="492961" cy="124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41390D-9203-3F5A-B846-2E5FD0EED978}"/>
              </a:ext>
            </a:extLst>
          </p:cNvPr>
          <p:cNvCxnSpPr>
            <a:cxnSpLocks/>
          </p:cNvCxnSpPr>
          <p:nvPr/>
        </p:nvCxnSpPr>
        <p:spPr>
          <a:xfrm flipH="1" flipV="1">
            <a:off x="3485323" y="2463838"/>
            <a:ext cx="532222" cy="19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D0C4F4-9816-0962-F9C7-357DCCAD6A12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4241367" y="2542009"/>
            <a:ext cx="308400" cy="100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37C441-AE1E-070B-8798-FC54F56D94E7}"/>
              </a:ext>
            </a:extLst>
          </p:cNvPr>
          <p:cNvCxnSpPr>
            <a:cxnSpLocks/>
          </p:cNvCxnSpPr>
          <p:nvPr/>
        </p:nvCxnSpPr>
        <p:spPr>
          <a:xfrm>
            <a:off x="4187212" y="2656040"/>
            <a:ext cx="416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537357-AF77-56A2-4BD3-C064A08047FF}"/>
              </a:ext>
            </a:extLst>
          </p:cNvPr>
          <p:cNvCxnSpPr>
            <a:cxnSpLocks/>
          </p:cNvCxnSpPr>
          <p:nvPr/>
        </p:nvCxnSpPr>
        <p:spPr>
          <a:xfrm flipV="1">
            <a:off x="4248575" y="2304109"/>
            <a:ext cx="400393" cy="31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552409-B541-96D6-03AF-1334598DC130}"/>
              </a:ext>
            </a:extLst>
          </p:cNvPr>
          <p:cNvSpPr txBox="1"/>
          <p:nvPr/>
        </p:nvSpPr>
        <p:spPr>
          <a:xfrm>
            <a:off x="3321526" y="3619543"/>
            <a:ext cx="2039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Scattered</a:t>
            </a:r>
            <a:r>
              <a:rPr lang="it-IT" dirty="0"/>
              <a:t> in </a:t>
            </a:r>
            <a:r>
              <a:rPr lang="it-IT" dirty="0" err="1"/>
              <a:t>various</a:t>
            </a:r>
            <a:endParaRPr lang="it-IT" dirty="0"/>
          </a:p>
          <a:p>
            <a:r>
              <a:rPr lang="it-IT" dirty="0" err="1"/>
              <a:t>direction</a:t>
            </a:r>
            <a:r>
              <a:rPr lang="it-IT" dirty="0"/>
              <a:t>, </a:t>
            </a:r>
            <a:r>
              <a:rPr lang="it-IT" dirty="0" err="1"/>
              <a:t>therefore</a:t>
            </a:r>
            <a:endParaRPr lang="it-IT" dirty="0"/>
          </a:p>
          <a:p>
            <a:r>
              <a:rPr lang="en-GB" dirty="0" err="1"/>
              <a:t>Ϭl</a:t>
            </a:r>
            <a:r>
              <a:rPr lang="en-GB" dirty="0"/>
              <a:t> smaller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289AC4-34A5-F536-6852-0500C612E283}"/>
              </a:ext>
            </a:extLst>
          </p:cNvPr>
          <p:cNvSpPr txBox="1"/>
          <p:nvPr/>
        </p:nvSpPr>
        <p:spPr>
          <a:xfrm>
            <a:off x="9143412" y="3884376"/>
            <a:ext cx="194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Nearly</a:t>
            </a:r>
            <a:r>
              <a:rPr lang="it-IT" dirty="0"/>
              <a:t> specular, so</a:t>
            </a:r>
          </a:p>
          <a:p>
            <a:r>
              <a:rPr lang="en-GB" dirty="0" err="1"/>
              <a:t>Ϭl</a:t>
            </a:r>
            <a:r>
              <a:rPr lang="en-GB" dirty="0"/>
              <a:t> bigger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BC5169-CC8D-CAC2-7036-35E8130BD24A}"/>
              </a:ext>
            </a:extLst>
          </p:cNvPr>
          <p:cNvSpPr txBox="1"/>
          <p:nvPr/>
        </p:nvSpPr>
        <p:spPr>
          <a:xfrm>
            <a:off x="2350234" y="5539057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Braggs</a:t>
            </a:r>
            <a:r>
              <a:rPr lang="it-IT" dirty="0"/>
              <a:t> </a:t>
            </a:r>
            <a:r>
              <a:rPr lang="it-IT" dirty="0" err="1"/>
              <a:t>doesn’t</a:t>
            </a:r>
            <a:r>
              <a:rPr lang="it-IT" dirty="0"/>
              <a:t>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2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06EEE-AD0A-C266-57FF-FBC3FD5F4ECD}"/>
              </a:ext>
            </a:extLst>
          </p:cNvPr>
          <p:cNvSpPr txBox="1"/>
          <p:nvPr/>
        </p:nvSpPr>
        <p:spPr>
          <a:xfrm>
            <a:off x="2120202" y="677437"/>
            <a:ext cx="9398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Briefly</a:t>
            </a:r>
            <a:r>
              <a:rPr lang="it-IT" sz="2400" b="1" dirty="0"/>
              <a:t> </a:t>
            </a:r>
            <a:r>
              <a:rPr lang="it-IT" sz="2400" b="1" dirty="0" err="1"/>
              <a:t>summarizing</a:t>
            </a:r>
            <a:r>
              <a:rPr lang="it-IT" sz="2400" b="1" dirty="0"/>
              <a:t> </a:t>
            </a:r>
            <a:r>
              <a:rPr lang="it-IT" sz="2400" b="1" dirty="0" err="1"/>
              <a:t>about</a:t>
            </a:r>
            <a:r>
              <a:rPr lang="it-IT" sz="2400" b="1" dirty="0"/>
              <a:t> satellite </a:t>
            </a:r>
            <a:r>
              <a:rPr lang="it-IT" sz="2400" b="1"/>
              <a:t>altimeters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dirty="0"/>
              <a:t> </a:t>
            </a:r>
            <a:r>
              <a:rPr lang="it-IT" sz="2400" dirty="0" err="1"/>
              <a:t>Indipendent</a:t>
            </a:r>
            <a:r>
              <a:rPr lang="it-IT" sz="2400" dirty="0"/>
              <a:t> from </a:t>
            </a:r>
            <a:r>
              <a:rPr lang="it-IT" sz="2400" dirty="0" err="1"/>
              <a:t>weather</a:t>
            </a:r>
            <a:r>
              <a:rPr lang="it-IT" sz="2400" dirty="0"/>
              <a:t> and </a:t>
            </a:r>
            <a:r>
              <a:rPr lang="it-IT" sz="2400" dirty="0" err="1"/>
              <a:t>any</a:t>
            </a:r>
            <a:r>
              <a:rPr lang="it-IT" sz="2400" dirty="0"/>
              <a:t> </a:t>
            </a:r>
            <a:r>
              <a:rPr lang="it-IT" sz="2400" dirty="0" err="1"/>
              <a:t>kind</a:t>
            </a:r>
            <a:r>
              <a:rPr lang="it-IT" sz="2400" dirty="0"/>
              <a:t> of </a:t>
            </a:r>
          </a:p>
          <a:p>
            <a:r>
              <a:rPr lang="it-IT" sz="2400" dirty="0" err="1"/>
              <a:t>interference</a:t>
            </a:r>
            <a:r>
              <a:rPr lang="it-IT" sz="2400" dirty="0"/>
              <a:t>. </a:t>
            </a:r>
          </a:p>
          <a:p>
            <a:r>
              <a:rPr lang="it-IT" sz="2400" dirty="0" err="1"/>
              <a:t>Extremely</a:t>
            </a:r>
            <a:r>
              <a:rPr lang="it-IT" sz="2400" dirty="0"/>
              <a:t> </a:t>
            </a:r>
            <a:r>
              <a:rPr lang="it-IT" sz="2400" dirty="0" err="1"/>
              <a:t>reliable</a:t>
            </a:r>
            <a:r>
              <a:rPr lang="it-IT" sz="2400" dirty="0"/>
              <a:t> (</a:t>
            </a:r>
            <a:r>
              <a:rPr lang="it-IT" sz="2400" dirty="0" err="1"/>
              <a:t>tested</a:t>
            </a:r>
            <a:r>
              <a:rPr lang="it-IT" sz="2400" dirty="0"/>
              <a:t> over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r>
              <a:rPr lang="it-IT" sz="2400" dirty="0"/>
              <a:t>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:“the Gold Standard”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Rossi  et al 2022*) of offshore wave measurement.</a:t>
            </a:r>
            <a:endParaRPr lang="it-IT" sz="2400" dirty="0"/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But</a:t>
            </a:r>
          </a:p>
          <a:p>
            <a:endParaRPr lang="it-IT" sz="2400" dirty="0"/>
          </a:p>
          <a:p>
            <a:r>
              <a:rPr lang="it-IT" sz="2400" dirty="0" err="1"/>
              <a:t>Horrendously</a:t>
            </a:r>
            <a:r>
              <a:rPr lang="it-IT" sz="2400" dirty="0"/>
              <a:t> </a:t>
            </a:r>
            <a:r>
              <a:rPr lang="it-IT" sz="2400" dirty="0" err="1"/>
              <a:t>expensive</a:t>
            </a:r>
            <a:r>
              <a:rPr lang="it-IT" sz="2400" dirty="0"/>
              <a:t> (USA, ESA, </a:t>
            </a:r>
            <a:r>
              <a:rPr lang="it-IT" sz="2400" dirty="0" err="1"/>
              <a:t>various</a:t>
            </a:r>
            <a:r>
              <a:rPr lang="it-IT" sz="2400" dirty="0"/>
              <a:t> </a:t>
            </a:r>
            <a:r>
              <a:rPr lang="it-IT" sz="2400" dirty="0" err="1"/>
              <a:t>space</a:t>
            </a:r>
            <a:r>
              <a:rPr lang="it-IT" sz="2400" dirty="0"/>
              <a:t> </a:t>
            </a:r>
            <a:r>
              <a:rPr lang="it-IT" sz="2400" dirty="0" err="1"/>
              <a:t>agencies</a:t>
            </a:r>
            <a:r>
              <a:rPr lang="it-IT" sz="2400" dirty="0"/>
              <a:t> </a:t>
            </a:r>
            <a:r>
              <a:rPr lang="it-IT" sz="2400" dirty="0" err="1"/>
              <a:t>pay</a:t>
            </a:r>
            <a:r>
              <a:rPr lang="it-IT" sz="2400" dirty="0"/>
              <a:t> for </a:t>
            </a:r>
            <a:r>
              <a:rPr lang="it-IT" sz="2400" dirty="0" err="1"/>
              <a:t>it</a:t>
            </a:r>
            <a:r>
              <a:rPr lang="it-IT" sz="2400" dirty="0"/>
              <a:t>)</a:t>
            </a:r>
          </a:p>
          <a:p>
            <a:r>
              <a:rPr lang="it-IT" sz="2400" dirty="0"/>
              <a:t>Does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spectral</a:t>
            </a:r>
            <a:r>
              <a:rPr lang="it-IT" sz="2400" dirty="0"/>
              <a:t> information. – </a:t>
            </a:r>
            <a:r>
              <a:rPr lang="it-IT" sz="2400" dirty="0" err="1"/>
              <a:t>Only</a:t>
            </a:r>
            <a:r>
              <a:rPr lang="it-IT" sz="2400" dirty="0"/>
              <a:t> SWH and wind</a:t>
            </a:r>
          </a:p>
          <a:p>
            <a:endParaRPr lang="it-IT" sz="2400" dirty="0"/>
          </a:p>
          <a:p>
            <a:r>
              <a:rPr lang="it-IT" sz="2400" dirty="0"/>
              <a:t> </a:t>
            </a:r>
          </a:p>
          <a:p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941CD-955A-A6E7-6BC1-D5335B92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" y="1683614"/>
            <a:ext cx="671565" cy="9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C76A9-E014-3005-FFE8-95B15FC7BF26}"/>
              </a:ext>
            </a:extLst>
          </p:cNvPr>
          <p:cNvSpPr txBox="1"/>
          <p:nvPr/>
        </p:nvSpPr>
        <p:spPr>
          <a:xfrm>
            <a:off x="1941844" y="5974731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* Rossi, G.B.; Cannata, A.; </a:t>
            </a:r>
            <a:r>
              <a:rPr lang="it-IT" sz="1200" dirty="0" err="1"/>
              <a:t>Iengo</a:t>
            </a:r>
            <a:r>
              <a:rPr lang="it-IT" sz="1200" dirty="0"/>
              <a:t>, A.; Migliaccio, M.; Nardone, G.; Piscopo, V.; Zambianchi, E. </a:t>
            </a:r>
            <a:r>
              <a:rPr lang="it-IT" sz="1200" dirty="0" err="1"/>
              <a:t>Measurement</a:t>
            </a:r>
            <a:r>
              <a:rPr lang="it-IT" sz="1200" dirty="0"/>
              <a:t> of Sea Waves. </a:t>
            </a:r>
            <a:r>
              <a:rPr lang="it-IT" sz="1200" dirty="0" err="1"/>
              <a:t>Sensors</a:t>
            </a:r>
            <a:r>
              <a:rPr lang="it-IT" sz="1200" dirty="0"/>
              <a:t> 2022,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545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e Next Episode Calls' Borsa a tracolla riciclato | Spreadshirt">
            <a:extLst>
              <a:ext uri="{FF2B5EF4-FFF2-40B4-BE49-F238E27FC236}">
                <a16:creationId xmlns:a16="http://schemas.microsoft.com/office/drawing/2014/main" id="{E9CC23AE-8B44-5DFC-576C-1A368E38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809625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D45C6AE7-1400-FD4A-023A-43EED8074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636838"/>
            <a:ext cx="72723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1" name="Freeform 3">
            <a:extLst>
              <a:ext uri="{FF2B5EF4-FFF2-40B4-BE49-F238E27FC236}">
                <a16:creationId xmlns:a16="http://schemas.microsoft.com/office/drawing/2014/main" id="{0D184D63-11EE-2978-4B6C-2E3876251C57}"/>
              </a:ext>
            </a:extLst>
          </p:cNvPr>
          <p:cNvSpPr>
            <a:spLocks/>
          </p:cNvSpPr>
          <p:nvPr/>
        </p:nvSpPr>
        <p:spPr bwMode="auto">
          <a:xfrm>
            <a:off x="2641600" y="1657350"/>
            <a:ext cx="7475538" cy="1638300"/>
          </a:xfrm>
          <a:custGeom>
            <a:avLst/>
            <a:gdLst>
              <a:gd name="T0" fmla="*/ 46 w 4709"/>
              <a:gd name="T1" fmla="*/ 529 h 1032"/>
              <a:gd name="T2" fmla="*/ 219 w 4709"/>
              <a:gd name="T3" fmla="*/ 199 h 1032"/>
              <a:gd name="T4" fmla="*/ 302 w 4709"/>
              <a:gd name="T5" fmla="*/ 126 h 1032"/>
              <a:gd name="T6" fmla="*/ 466 w 4709"/>
              <a:gd name="T7" fmla="*/ 44 h 1032"/>
              <a:gd name="T8" fmla="*/ 658 w 4709"/>
              <a:gd name="T9" fmla="*/ 44 h 1032"/>
              <a:gd name="T10" fmla="*/ 731 w 4709"/>
              <a:gd name="T11" fmla="*/ 81 h 1032"/>
              <a:gd name="T12" fmla="*/ 832 w 4709"/>
              <a:gd name="T13" fmla="*/ 126 h 1032"/>
              <a:gd name="T14" fmla="*/ 942 w 4709"/>
              <a:gd name="T15" fmla="*/ 218 h 1032"/>
              <a:gd name="T16" fmla="*/ 1006 w 4709"/>
              <a:gd name="T17" fmla="*/ 291 h 1032"/>
              <a:gd name="T18" fmla="*/ 1079 w 4709"/>
              <a:gd name="T19" fmla="*/ 410 h 1032"/>
              <a:gd name="T20" fmla="*/ 1134 w 4709"/>
              <a:gd name="T21" fmla="*/ 519 h 1032"/>
              <a:gd name="T22" fmla="*/ 1189 w 4709"/>
              <a:gd name="T23" fmla="*/ 611 h 1032"/>
              <a:gd name="T24" fmla="*/ 1344 w 4709"/>
              <a:gd name="T25" fmla="*/ 849 h 1032"/>
              <a:gd name="T26" fmla="*/ 1490 w 4709"/>
              <a:gd name="T27" fmla="*/ 995 h 1032"/>
              <a:gd name="T28" fmla="*/ 1563 w 4709"/>
              <a:gd name="T29" fmla="*/ 1031 h 1032"/>
              <a:gd name="T30" fmla="*/ 1920 w 4709"/>
              <a:gd name="T31" fmla="*/ 913 h 1032"/>
              <a:gd name="T32" fmla="*/ 2094 w 4709"/>
              <a:gd name="T33" fmla="*/ 721 h 1032"/>
              <a:gd name="T34" fmla="*/ 2185 w 4709"/>
              <a:gd name="T35" fmla="*/ 574 h 1032"/>
              <a:gd name="T36" fmla="*/ 2222 w 4709"/>
              <a:gd name="T37" fmla="*/ 538 h 1032"/>
              <a:gd name="T38" fmla="*/ 2441 w 4709"/>
              <a:gd name="T39" fmla="*/ 391 h 1032"/>
              <a:gd name="T40" fmla="*/ 2624 w 4709"/>
              <a:gd name="T41" fmla="*/ 199 h 1032"/>
              <a:gd name="T42" fmla="*/ 3063 w 4709"/>
              <a:gd name="T43" fmla="*/ 282 h 1032"/>
              <a:gd name="T44" fmla="*/ 3118 w 4709"/>
              <a:gd name="T45" fmla="*/ 309 h 1032"/>
              <a:gd name="T46" fmla="*/ 3200 w 4709"/>
              <a:gd name="T47" fmla="*/ 382 h 1032"/>
              <a:gd name="T48" fmla="*/ 3237 w 4709"/>
              <a:gd name="T49" fmla="*/ 428 h 1032"/>
              <a:gd name="T50" fmla="*/ 3401 w 4709"/>
              <a:gd name="T51" fmla="*/ 620 h 1032"/>
              <a:gd name="T52" fmla="*/ 3639 w 4709"/>
              <a:gd name="T53" fmla="*/ 785 h 1032"/>
              <a:gd name="T54" fmla="*/ 3694 w 4709"/>
              <a:gd name="T55" fmla="*/ 803 h 1032"/>
              <a:gd name="T56" fmla="*/ 3904 w 4709"/>
              <a:gd name="T57" fmla="*/ 766 h 1032"/>
              <a:gd name="T58" fmla="*/ 3986 w 4709"/>
              <a:gd name="T59" fmla="*/ 657 h 1032"/>
              <a:gd name="T60" fmla="*/ 4023 w 4709"/>
              <a:gd name="T61" fmla="*/ 583 h 1032"/>
              <a:gd name="T62" fmla="*/ 4087 w 4709"/>
              <a:gd name="T63" fmla="*/ 519 h 1032"/>
              <a:gd name="T64" fmla="*/ 4242 w 4709"/>
              <a:gd name="T65" fmla="*/ 455 h 1032"/>
              <a:gd name="T66" fmla="*/ 4443 w 4709"/>
              <a:gd name="T67" fmla="*/ 602 h 1032"/>
              <a:gd name="T68" fmla="*/ 4535 w 4709"/>
              <a:gd name="T69" fmla="*/ 666 h 1032"/>
              <a:gd name="T70" fmla="*/ 4709 w 4709"/>
              <a:gd name="T71" fmla="*/ 730 h 10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709"/>
              <a:gd name="T109" fmla="*/ 0 h 1032"/>
              <a:gd name="T110" fmla="*/ 4709 w 4709"/>
              <a:gd name="T111" fmla="*/ 1032 h 10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709" h="1032">
                <a:moveTo>
                  <a:pt x="0" y="602"/>
                </a:moveTo>
                <a:cubicBezTo>
                  <a:pt x="10" y="570"/>
                  <a:pt x="22" y="552"/>
                  <a:pt x="46" y="529"/>
                </a:cubicBezTo>
                <a:cubicBezTo>
                  <a:pt x="67" y="465"/>
                  <a:pt x="81" y="393"/>
                  <a:pt x="119" y="337"/>
                </a:cubicBezTo>
                <a:cubicBezTo>
                  <a:pt x="136" y="285"/>
                  <a:pt x="166" y="219"/>
                  <a:pt x="219" y="199"/>
                </a:cubicBezTo>
                <a:cubicBezTo>
                  <a:pt x="242" y="137"/>
                  <a:pt x="210" y="200"/>
                  <a:pt x="256" y="163"/>
                </a:cubicBezTo>
                <a:cubicBezTo>
                  <a:pt x="313" y="116"/>
                  <a:pt x="233" y="148"/>
                  <a:pt x="302" y="126"/>
                </a:cubicBezTo>
                <a:cubicBezTo>
                  <a:pt x="365" y="85"/>
                  <a:pt x="336" y="97"/>
                  <a:pt x="384" y="81"/>
                </a:cubicBezTo>
                <a:cubicBezTo>
                  <a:pt x="427" y="51"/>
                  <a:pt x="401" y="65"/>
                  <a:pt x="466" y="44"/>
                </a:cubicBezTo>
                <a:cubicBezTo>
                  <a:pt x="475" y="41"/>
                  <a:pt x="494" y="35"/>
                  <a:pt x="494" y="35"/>
                </a:cubicBezTo>
                <a:cubicBezTo>
                  <a:pt x="547" y="0"/>
                  <a:pt x="602" y="26"/>
                  <a:pt x="658" y="44"/>
                </a:cubicBezTo>
                <a:cubicBezTo>
                  <a:pt x="676" y="50"/>
                  <a:pt x="713" y="62"/>
                  <a:pt x="713" y="62"/>
                </a:cubicBezTo>
                <a:cubicBezTo>
                  <a:pt x="719" y="68"/>
                  <a:pt x="723" y="77"/>
                  <a:pt x="731" y="81"/>
                </a:cubicBezTo>
                <a:cubicBezTo>
                  <a:pt x="748" y="90"/>
                  <a:pt x="786" y="99"/>
                  <a:pt x="786" y="99"/>
                </a:cubicBezTo>
                <a:cubicBezTo>
                  <a:pt x="841" y="151"/>
                  <a:pt x="765" y="85"/>
                  <a:pt x="832" y="126"/>
                </a:cubicBezTo>
                <a:cubicBezTo>
                  <a:pt x="892" y="164"/>
                  <a:pt x="802" y="129"/>
                  <a:pt x="878" y="154"/>
                </a:cubicBezTo>
                <a:cubicBezTo>
                  <a:pt x="897" y="182"/>
                  <a:pt x="921" y="192"/>
                  <a:pt x="942" y="218"/>
                </a:cubicBezTo>
                <a:cubicBezTo>
                  <a:pt x="949" y="226"/>
                  <a:pt x="953" y="237"/>
                  <a:pt x="960" y="245"/>
                </a:cubicBezTo>
                <a:cubicBezTo>
                  <a:pt x="974" y="261"/>
                  <a:pt x="1006" y="291"/>
                  <a:pt x="1006" y="291"/>
                </a:cubicBezTo>
                <a:cubicBezTo>
                  <a:pt x="1017" y="323"/>
                  <a:pt x="1036" y="335"/>
                  <a:pt x="1051" y="364"/>
                </a:cubicBezTo>
                <a:cubicBezTo>
                  <a:pt x="1076" y="411"/>
                  <a:pt x="1044" y="373"/>
                  <a:pt x="1079" y="410"/>
                </a:cubicBezTo>
                <a:cubicBezTo>
                  <a:pt x="1089" y="441"/>
                  <a:pt x="1101" y="461"/>
                  <a:pt x="1125" y="483"/>
                </a:cubicBezTo>
                <a:cubicBezTo>
                  <a:pt x="1128" y="495"/>
                  <a:pt x="1129" y="508"/>
                  <a:pt x="1134" y="519"/>
                </a:cubicBezTo>
                <a:cubicBezTo>
                  <a:pt x="1138" y="527"/>
                  <a:pt x="1148" y="530"/>
                  <a:pt x="1152" y="538"/>
                </a:cubicBezTo>
                <a:cubicBezTo>
                  <a:pt x="1191" y="619"/>
                  <a:pt x="1148" y="572"/>
                  <a:pt x="1189" y="611"/>
                </a:cubicBezTo>
                <a:cubicBezTo>
                  <a:pt x="1206" y="662"/>
                  <a:pt x="1222" y="701"/>
                  <a:pt x="1262" y="739"/>
                </a:cubicBezTo>
                <a:cubicBezTo>
                  <a:pt x="1277" y="783"/>
                  <a:pt x="1312" y="815"/>
                  <a:pt x="1344" y="849"/>
                </a:cubicBezTo>
                <a:cubicBezTo>
                  <a:pt x="1360" y="897"/>
                  <a:pt x="1341" y="859"/>
                  <a:pt x="1381" y="894"/>
                </a:cubicBezTo>
                <a:cubicBezTo>
                  <a:pt x="1420" y="928"/>
                  <a:pt x="1450" y="964"/>
                  <a:pt x="1490" y="995"/>
                </a:cubicBezTo>
                <a:cubicBezTo>
                  <a:pt x="1497" y="1000"/>
                  <a:pt x="1501" y="1009"/>
                  <a:pt x="1509" y="1013"/>
                </a:cubicBezTo>
                <a:cubicBezTo>
                  <a:pt x="1526" y="1021"/>
                  <a:pt x="1563" y="1031"/>
                  <a:pt x="1563" y="1031"/>
                </a:cubicBezTo>
                <a:cubicBezTo>
                  <a:pt x="1655" y="1026"/>
                  <a:pt x="1727" y="1032"/>
                  <a:pt x="1810" y="1004"/>
                </a:cubicBezTo>
                <a:cubicBezTo>
                  <a:pt x="1845" y="971"/>
                  <a:pt x="1883" y="944"/>
                  <a:pt x="1920" y="913"/>
                </a:cubicBezTo>
                <a:cubicBezTo>
                  <a:pt x="1959" y="881"/>
                  <a:pt x="1978" y="839"/>
                  <a:pt x="2021" y="812"/>
                </a:cubicBezTo>
                <a:cubicBezTo>
                  <a:pt x="2042" y="780"/>
                  <a:pt x="2066" y="747"/>
                  <a:pt x="2094" y="721"/>
                </a:cubicBezTo>
                <a:cubicBezTo>
                  <a:pt x="2104" y="690"/>
                  <a:pt x="2117" y="671"/>
                  <a:pt x="2139" y="647"/>
                </a:cubicBezTo>
                <a:cubicBezTo>
                  <a:pt x="2150" y="617"/>
                  <a:pt x="2163" y="597"/>
                  <a:pt x="2185" y="574"/>
                </a:cubicBezTo>
                <a:cubicBezTo>
                  <a:pt x="2188" y="565"/>
                  <a:pt x="2187" y="554"/>
                  <a:pt x="2194" y="547"/>
                </a:cubicBezTo>
                <a:cubicBezTo>
                  <a:pt x="2201" y="540"/>
                  <a:pt x="2214" y="543"/>
                  <a:pt x="2222" y="538"/>
                </a:cubicBezTo>
                <a:cubicBezTo>
                  <a:pt x="2286" y="499"/>
                  <a:pt x="2188" y="536"/>
                  <a:pt x="2267" y="510"/>
                </a:cubicBezTo>
                <a:cubicBezTo>
                  <a:pt x="2303" y="476"/>
                  <a:pt x="2390" y="410"/>
                  <a:pt x="2441" y="391"/>
                </a:cubicBezTo>
                <a:cubicBezTo>
                  <a:pt x="2477" y="356"/>
                  <a:pt x="2518" y="319"/>
                  <a:pt x="2560" y="291"/>
                </a:cubicBezTo>
                <a:cubicBezTo>
                  <a:pt x="2573" y="250"/>
                  <a:pt x="2595" y="229"/>
                  <a:pt x="2624" y="199"/>
                </a:cubicBezTo>
                <a:cubicBezTo>
                  <a:pt x="2746" y="211"/>
                  <a:pt x="2869" y="228"/>
                  <a:pt x="2990" y="245"/>
                </a:cubicBezTo>
                <a:cubicBezTo>
                  <a:pt x="3020" y="255"/>
                  <a:pt x="3032" y="272"/>
                  <a:pt x="3063" y="282"/>
                </a:cubicBezTo>
                <a:cubicBezTo>
                  <a:pt x="3072" y="288"/>
                  <a:pt x="3080" y="295"/>
                  <a:pt x="3090" y="300"/>
                </a:cubicBezTo>
                <a:cubicBezTo>
                  <a:pt x="3099" y="304"/>
                  <a:pt x="3110" y="303"/>
                  <a:pt x="3118" y="309"/>
                </a:cubicBezTo>
                <a:cubicBezTo>
                  <a:pt x="3178" y="357"/>
                  <a:pt x="3094" y="323"/>
                  <a:pt x="3163" y="346"/>
                </a:cubicBezTo>
                <a:cubicBezTo>
                  <a:pt x="3191" y="423"/>
                  <a:pt x="3149" y="329"/>
                  <a:pt x="3200" y="382"/>
                </a:cubicBezTo>
                <a:cubicBezTo>
                  <a:pt x="3207" y="389"/>
                  <a:pt x="3203" y="402"/>
                  <a:pt x="3209" y="410"/>
                </a:cubicBezTo>
                <a:cubicBezTo>
                  <a:pt x="3216" y="419"/>
                  <a:pt x="3228" y="422"/>
                  <a:pt x="3237" y="428"/>
                </a:cubicBezTo>
                <a:cubicBezTo>
                  <a:pt x="3254" y="480"/>
                  <a:pt x="3301" y="526"/>
                  <a:pt x="3346" y="556"/>
                </a:cubicBezTo>
                <a:cubicBezTo>
                  <a:pt x="3358" y="591"/>
                  <a:pt x="3370" y="600"/>
                  <a:pt x="3401" y="620"/>
                </a:cubicBezTo>
                <a:cubicBezTo>
                  <a:pt x="3432" y="667"/>
                  <a:pt x="3484" y="721"/>
                  <a:pt x="3538" y="739"/>
                </a:cubicBezTo>
                <a:cubicBezTo>
                  <a:pt x="3567" y="766"/>
                  <a:pt x="3602" y="772"/>
                  <a:pt x="3639" y="785"/>
                </a:cubicBezTo>
                <a:cubicBezTo>
                  <a:pt x="3648" y="788"/>
                  <a:pt x="3657" y="791"/>
                  <a:pt x="3666" y="794"/>
                </a:cubicBezTo>
                <a:cubicBezTo>
                  <a:pt x="3675" y="797"/>
                  <a:pt x="3694" y="803"/>
                  <a:pt x="3694" y="803"/>
                </a:cubicBezTo>
                <a:cubicBezTo>
                  <a:pt x="3766" y="798"/>
                  <a:pt x="3793" y="802"/>
                  <a:pt x="3849" y="785"/>
                </a:cubicBezTo>
                <a:cubicBezTo>
                  <a:pt x="3868" y="779"/>
                  <a:pt x="3886" y="772"/>
                  <a:pt x="3904" y="766"/>
                </a:cubicBezTo>
                <a:cubicBezTo>
                  <a:pt x="3913" y="763"/>
                  <a:pt x="3931" y="757"/>
                  <a:pt x="3931" y="757"/>
                </a:cubicBezTo>
                <a:cubicBezTo>
                  <a:pt x="3960" y="730"/>
                  <a:pt x="3964" y="690"/>
                  <a:pt x="3986" y="657"/>
                </a:cubicBezTo>
                <a:cubicBezTo>
                  <a:pt x="4012" y="577"/>
                  <a:pt x="3976" y="674"/>
                  <a:pt x="4014" y="611"/>
                </a:cubicBezTo>
                <a:cubicBezTo>
                  <a:pt x="4019" y="603"/>
                  <a:pt x="4018" y="592"/>
                  <a:pt x="4023" y="583"/>
                </a:cubicBezTo>
                <a:cubicBezTo>
                  <a:pt x="4033" y="564"/>
                  <a:pt x="4047" y="547"/>
                  <a:pt x="4059" y="529"/>
                </a:cubicBezTo>
                <a:cubicBezTo>
                  <a:pt x="4064" y="521"/>
                  <a:pt x="4078" y="523"/>
                  <a:pt x="4087" y="519"/>
                </a:cubicBezTo>
                <a:cubicBezTo>
                  <a:pt x="4116" y="504"/>
                  <a:pt x="4128" y="485"/>
                  <a:pt x="4160" y="474"/>
                </a:cubicBezTo>
                <a:cubicBezTo>
                  <a:pt x="4192" y="451"/>
                  <a:pt x="4204" y="442"/>
                  <a:pt x="4242" y="455"/>
                </a:cubicBezTo>
                <a:cubicBezTo>
                  <a:pt x="4265" y="478"/>
                  <a:pt x="4289" y="481"/>
                  <a:pt x="4315" y="501"/>
                </a:cubicBezTo>
                <a:cubicBezTo>
                  <a:pt x="4357" y="534"/>
                  <a:pt x="4392" y="585"/>
                  <a:pt x="4443" y="602"/>
                </a:cubicBezTo>
                <a:cubicBezTo>
                  <a:pt x="4459" y="646"/>
                  <a:pt x="4476" y="634"/>
                  <a:pt x="4517" y="647"/>
                </a:cubicBezTo>
                <a:cubicBezTo>
                  <a:pt x="4523" y="653"/>
                  <a:pt x="4527" y="662"/>
                  <a:pt x="4535" y="666"/>
                </a:cubicBezTo>
                <a:cubicBezTo>
                  <a:pt x="4552" y="675"/>
                  <a:pt x="4590" y="684"/>
                  <a:pt x="4590" y="684"/>
                </a:cubicBezTo>
                <a:cubicBezTo>
                  <a:pt x="4622" y="706"/>
                  <a:pt x="4670" y="730"/>
                  <a:pt x="4709" y="7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22FB58B6-8C87-503B-2554-A8FB774855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484314"/>
            <a:ext cx="7921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4" name="Freeform 6">
            <a:extLst>
              <a:ext uri="{FF2B5EF4-FFF2-40B4-BE49-F238E27FC236}">
                <a16:creationId xmlns:a16="http://schemas.microsoft.com/office/drawing/2014/main" id="{4E3E2125-9BAD-5A0F-6A2C-0099E508133F}"/>
              </a:ext>
            </a:extLst>
          </p:cNvPr>
          <p:cNvSpPr>
            <a:spLocks/>
          </p:cNvSpPr>
          <p:nvPr/>
        </p:nvSpPr>
        <p:spPr bwMode="auto">
          <a:xfrm>
            <a:off x="7535863" y="2349500"/>
            <a:ext cx="227012" cy="287338"/>
          </a:xfrm>
          <a:custGeom>
            <a:avLst/>
            <a:gdLst>
              <a:gd name="T0" fmla="*/ 0 w 143"/>
              <a:gd name="T1" fmla="*/ 0 h 181"/>
              <a:gd name="T2" fmla="*/ 91 w 143"/>
              <a:gd name="T3" fmla="*/ 45 h 181"/>
              <a:gd name="T4" fmla="*/ 136 w 143"/>
              <a:gd name="T5" fmla="*/ 181 h 181"/>
              <a:gd name="T6" fmla="*/ 0 60000 65536"/>
              <a:gd name="T7" fmla="*/ 0 60000 65536"/>
              <a:gd name="T8" fmla="*/ 0 60000 65536"/>
              <a:gd name="T9" fmla="*/ 0 w 143"/>
              <a:gd name="T10" fmla="*/ 0 h 181"/>
              <a:gd name="T11" fmla="*/ 143 w 14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181">
                <a:moveTo>
                  <a:pt x="0" y="0"/>
                </a:moveTo>
                <a:cubicBezTo>
                  <a:pt x="34" y="7"/>
                  <a:pt x="68" y="15"/>
                  <a:pt x="91" y="45"/>
                </a:cubicBezTo>
                <a:cubicBezTo>
                  <a:pt x="114" y="75"/>
                  <a:pt x="143" y="174"/>
                  <a:pt x="136" y="1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D67F1AC0-37C6-26BC-677B-AE9244901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2" y="70337"/>
            <a:ext cx="227012" cy="2031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6" name="Oval 8">
            <a:extLst>
              <a:ext uri="{FF2B5EF4-FFF2-40B4-BE49-F238E27FC236}">
                <a16:creationId xmlns:a16="http://schemas.microsoft.com/office/drawing/2014/main" id="{47E980BF-A807-8DFE-37C8-CC98EE64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773238"/>
            <a:ext cx="914400" cy="914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3A143F79-557F-C9F3-76B8-F77A21DC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4" y="2636838"/>
            <a:ext cx="732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/>
              <a:t>Tilt </a:t>
            </a:r>
            <a:r>
              <a:rPr lang="el-GR" altLang="en-US" dirty="0"/>
              <a:t>Φ</a:t>
            </a:r>
            <a:endParaRPr lang="it-IT" altLang="en-US" dirty="0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60DC4C3A-4204-6F15-0102-E1F00438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01" y="2875062"/>
            <a:ext cx="35099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 err="1"/>
              <a:t>Again</a:t>
            </a:r>
            <a:r>
              <a:rPr lang="it-IT" altLang="en-US" dirty="0"/>
              <a:t>, </a:t>
            </a:r>
            <a:r>
              <a:rPr lang="it-IT" altLang="en-US" dirty="0" err="1"/>
              <a:t>if</a:t>
            </a:r>
            <a:r>
              <a:rPr lang="it-IT" altLang="en-US" dirty="0"/>
              <a:t> the </a:t>
            </a:r>
            <a:r>
              <a:rPr lang="it-IT" altLang="en-US" dirty="0" err="1"/>
              <a:t>resolution</a:t>
            </a:r>
            <a:r>
              <a:rPr lang="it-IT" altLang="en-US" dirty="0"/>
              <a:t> </a:t>
            </a:r>
            <a:r>
              <a:rPr lang="it-IT" altLang="en-US" dirty="0" err="1"/>
              <a:t>is</a:t>
            </a:r>
            <a:r>
              <a:rPr lang="it-IT" altLang="en-US" dirty="0"/>
              <a:t> small </a:t>
            </a:r>
            <a:r>
              <a:rPr lang="it-IT" altLang="en-US" dirty="0" err="1"/>
              <a:t>enough</a:t>
            </a:r>
            <a:r>
              <a:rPr lang="it-IT" altLang="en-US" dirty="0"/>
              <a:t>, </a:t>
            </a:r>
            <a:r>
              <a:rPr lang="it-IT" altLang="en-US" dirty="0" err="1"/>
              <a:t>we</a:t>
            </a:r>
            <a:r>
              <a:rPr lang="it-IT" altLang="en-US" dirty="0"/>
              <a:t>  </a:t>
            </a:r>
            <a:r>
              <a:rPr lang="it-IT" altLang="en-US" dirty="0" err="1"/>
              <a:t>see</a:t>
            </a:r>
            <a:r>
              <a:rPr lang="it-IT" altLang="en-US" dirty="0"/>
              <a:t> :</a:t>
            </a:r>
          </a:p>
          <a:p>
            <a:pPr eaLnBrk="1" hangingPunct="1"/>
            <a:r>
              <a:rPr lang="it-IT" altLang="en-US" dirty="0"/>
              <a:t>Local (“</a:t>
            </a:r>
            <a:r>
              <a:rPr lang="it-IT" altLang="en-US" i="1" dirty="0" err="1"/>
              <a:t>at</a:t>
            </a:r>
            <a:r>
              <a:rPr lang="it-IT" altLang="en-US" i="1" dirty="0"/>
              <a:t> </a:t>
            </a:r>
            <a:r>
              <a:rPr lang="it-IT" altLang="en-US" i="1" dirty="0" err="1"/>
              <a:t>least</a:t>
            </a:r>
            <a:r>
              <a:rPr lang="it-IT" altLang="en-US" i="1" dirty="0"/>
              <a:t> a </a:t>
            </a:r>
            <a:r>
              <a:rPr lang="it-IT" altLang="en-US" i="1" dirty="0" err="1"/>
              <a:t>few</a:t>
            </a:r>
            <a:r>
              <a:rPr lang="it-IT" altLang="en-US" i="1" dirty="0"/>
              <a:t> Pixels</a:t>
            </a:r>
            <a:r>
              <a:rPr lang="it-IT" altLang="en-US" dirty="0"/>
              <a:t>”)  </a:t>
            </a:r>
          </a:p>
          <a:p>
            <a:pPr eaLnBrk="1" hangingPunct="1"/>
            <a:r>
              <a:rPr lang="it-IT" altLang="en-US" dirty="0" err="1"/>
              <a:t>variations</a:t>
            </a:r>
            <a:r>
              <a:rPr lang="it-IT" altLang="en-US" dirty="0"/>
              <a:t> of </a:t>
            </a:r>
            <a:r>
              <a:rPr lang="it-IT" altLang="en-US" b="1" dirty="0" err="1"/>
              <a:t>σl</a:t>
            </a:r>
            <a:r>
              <a:rPr lang="it-IT" altLang="en-US" dirty="0"/>
              <a:t> - </a:t>
            </a:r>
          </a:p>
          <a:p>
            <a:pPr eaLnBrk="1" hangingPunct="1"/>
            <a:r>
              <a:rPr lang="it-IT" altLang="en-US" dirty="0" err="1"/>
              <a:t>connected</a:t>
            </a:r>
            <a:r>
              <a:rPr lang="it-IT" altLang="en-US" dirty="0"/>
              <a:t> to the </a:t>
            </a:r>
            <a:r>
              <a:rPr lang="it-IT" altLang="en-US" dirty="0" err="1"/>
              <a:t>sea</a:t>
            </a:r>
            <a:r>
              <a:rPr lang="it-IT" altLang="en-US" dirty="0"/>
              <a:t> state, i.e. </a:t>
            </a:r>
            <a:r>
              <a:rPr lang="it-IT" altLang="en-US" dirty="0" err="1"/>
              <a:t>wave</a:t>
            </a:r>
            <a:r>
              <a:rPr lang="it-IT" altLang="en-US" dirty="0"/>
              <a:t> </a:t>
            </a:r>
            <a:r>
              <a:rPr lang="it-IT" altLang="en-US" dirty="0" err="1"/>
              <a:t>agitation</a:t>
            </a:r>
            <a:r>
              <a:rPr lang="it-IT" altLang="en-US" dirty="0"/>
              <a:t>…</a:t>
            </a:r>
          </a:p>
          <a:p>
            <a:pPr eaLnBrk="1" hangingPunct="1"/>
            <a:r>
              <a:rPr lang="it-IT" altLang="en-US" b="1" dirty="0" err="1"/>
              <a:t>Modulation</a:t>
            </a:r>
            <a:r>
              <a:rPr lang="it-IT" altLang="en-US" b="1" dirty="0"/>
              <a:t> 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0799B9F3-D7C6-898D-865E-2D23283A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435" y="4262437"/>
            <a:ext cx="3569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 dirty="0" err="1"/>
              <a:t>Spectral</a:t>
            </a:r>
            <a:r>
              <a:rPr lang="it-IT" altLang="en-US" b="1" dirty="0"/>
              <a:t> </a:t>
            </a:r>
            <a:r>
              <a:rPr lang="it-IT" altLang="en-US" b="1" dirty="0" err="1"/>
              <a:t>Data,direction</a:t>
            </a:r>
            <a:r>
              <a:rPr lang="it-IT" altLang="en-US" b="1" dirty="0"/>
              <a:t>…wind </a:t>
            </a: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418ABC36-616A-CD29-6028-15D9EDE04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820" y="5121081"/>
            <a:ext cx="1243008" cy="28732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760F8-D607-5608-2574-6BB9AD5D1BA6}"/>
              </a:ext>
            </a:extLst>
          </p:cNvPr>
          <p:cNvSpPr txBox="1"/>
          <p:nvPr/>
        </p:nvSpPr>
        <p:spPr>
          <a:xfrm>
            <a:off x="8263147" y="1917221"/>
            <a:ext cx="155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r>
              <a:rPr lang="it-IT" dirty="0"/>
              <a:t> </a:t>
            </a:r>
            <a:r>
              <a:rPr lang="it-IT" dirty="0" err="1"/>
              <a:t>exagerated</a:t>
            </a:r>
            <a:r>
              <a:rPr lang="it-IT" dirty="0"/>
              <a:t>  </a:t>
            </a:r>
            <a:endParaRPr lang="en-GB" dirty="0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1EDCEE5B-A13B-0A3D-02E1-FB0673B3DB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3621" y="4572658"/>
            <a:ext cx="1204207" cy="46891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DF9F2-FD21-41BB-8BEF-ED12862AE8CC}"/>
              </a:ext>
            </a:extLst>
          </p:cNvPr>
          <p:cNvSpPr txBox="1"/>
          <p:nvPr/>
        </p:nvSpPr>
        <p:spPr>
          <a:xfrm>
            <a:off x="6497654" y="4221056"/>
            <a:ext cx="123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Image: SAR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2B7DE-3B9E-929A-EA3A-F10A0B95ACBD}"/>
              </a:ext>
            </a:extLst>
          </p:cNvPr>
          <p:cNvSpPr txBox="1"/>
          <p:nvPr/>
        </p:nvSpPr>
        <p:spPr>
          <a:xfrm>
            <a:off x="6526449" y="4973426"/>
            <a:ext cx="4623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 image: </a:t>
            </a:r>
            <a:r>
              <a:rPr lang="it-IT" dirty="0" err="1"/>
              <a:t>altimeter</a:t>
            </a:r>
            <a:r>
              <a:rPr lang="it-IT" dirty="0"/>
              <a:t>.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dirty="0" err="1"/>
              <a:t>vertical</a:t>
            </a:r>
            <a:r>
              <a:rPr lang="it-IT" dirty="0"/>
              <a:t>  </a:t>
            </a:r>
            <a:r>
              <a:rPr lang="it-IT" b="1" dirty="0"/>
              <a:t>SWH, wind</a:t>
            </a:r>
          </a:p>
          <a:p>
            <a:endParaRPr lang="en-GB" sz="2000" dirty="0"/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E7008D38-9E29-3E12-58EF-10B9609DC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6707" y="3801471"/>
            <a:ext cx="1355692" cy="12612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DC4E8-B25A-06FE-21D5-439509C8B3AE}"/>
              </a:ext>
            </a:extLst>
          </p:cNvPr>
          <p:cNvSpPr txBox="1"/>
          <p:nvPr/>
        </p:nvSpPr>
        <p:spPr>
          <a:xfrm>
            <a:off x="6865424" y="3352698"/>
            <a:ext cx="288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 image: </a:t>
            </a:r>
            <a:r>
              <a:rPr lang="it-IT" dirty="0" err="1"/>
              <a:t>radiometer</a:t>
            </a:r>
            <a:r>
              <a:rPr lang="it-IT" dirty="0"/>
              <a:t>. </a:t>
            </a:r>
            <a:r>
              <a:rPr lang="it-IT" b="1" dirty="0"/>
              <a:t>Wind</a:t>
            </a:r>
          </a:p>
          <a:p>
            <a:r>
              <a:rPr lang="it-IT" dirty="0"/>
              <a:t>SWIM/CFOSAT: </a:t>
            </a:r>
            <a:r>
              <a:rPr lang="it-IT" b="1" dirty="0"/>
              <a:t>wind, </a:t>
            </a:r>
            <a:r>
              <a:rPr lang="it-IT" b="1" dirty="0" err="1"/>
              <a:t>waves</a:t>
            </a:r>
            <a:r>
              <a:rPr lang="it-IT" dirty="0"/>
              <a:t> 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42DB0-B309-9848-3ABE-97257FD32068}"/>
              </a:ext>
            </a:extLst>
          </p:cNvPr>
          <p:cNvCxnSpPr>
            <a:cxnSpLocks/>
          </p:cNvCxnSpPr>
          <p:nvPr/>
        </p:nvCxnSpPr>
        <p:spPr>
          <a:xfrm>
            <a:off x="7569416" y="3113385"/>
            <a:ext cx="914400" cy="9266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8357B2-3653-FD8F-84DA-BE95C5AA66D9}"/>
              </a:ext>
            </a:extLst>
          </p:cNvPr>
          <p:cNvCxnSpPr>
            <a:cxnSpLocks/>
          </p:cNvCxnSpPr>
          <p:nvPr/>
        </p:nvCxnSpPr>
        <p:spPr>
          <a:xfrm flipH="1">
            <a:off x="7245566" y="3188762"/>
            <a:ext cx="1562099" cy="8213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186319-97E6-AD49-8A17-3B2AF34B9958}"/>
              </a:ext>
            </a:extLst>
          </p:cNvPr>
          <p:cNvCxnSpPr>
            <a:cxnSpLocks/>
          </p:cNvCxnSpPr>
          <p:nvPr/>
        </p:nvCxnSpPr>
        <p:spPr>
          <a:xfrm>
            <a:off x="7161410" y="4131932"/>
            <a:ext cx="648894" cy="6653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4562D9-4423-B619-4DFB-497D79E2D1B4}"/>
              </a:ext>
            </a:extLst>
          </p:cNvPr>
          <p:cNvCxnSpPr>
            <a:cxnSpLocks/>
          </p:cNvCxnSpPr>
          <p:nvPr/>
        </p:nvCxnSpPr>
        <p:spPr>
          <a:xfrm flipV="1">
            <a:off x="7192170" y="4244609"/>
            <a:ext cx="587374" cy="4049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5CF51-58C1-49F2-AE81-F8A3480015F2}"/>
              </a:ext>
            </a:extLst>
          </p:cNvPr>
          <p:cNvCxnSpPr>
            <a:cxnSpLocks/>
          </p:cNvCxnSpPr>
          <p:nvPr/>
        </p:nvCxnSpPr>
        <p:spPr>
          <a:xfrm flipV="1">
            <a:off x="7160664" y="5373686"/>
            <a:ext cx="3758919" cy="510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F63C79-2CFC-2936-1A14-438AB521AEDA}"/>
              </a:ext>
            </a:extLst>
          </p:cNvPr>
          <p:cNvSpPr txBox="1"/>
          <p:nvPr/>
        </p:nvSpPr>
        <p:spPr>
          <a:xfrm>
            <a:off x="1260543" y="6365725"/>
            <a:ext cx="346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</a:rPr>
              <a:t>No </a:t>
            </a:r>
            <a:r>
              <a:rPr lang="it-IT" sz="2000" b="1" dirty="0" err="1">
                <a:latin typeface="Arial" panose="020B0604020202020204" pitchFamily="34" charset="0"/>
              </a:rPr>
              <a:t>modulation</a:t>
            </a:r>
            <a:r>
              <a:rPr lang="it-IT" sz="2000" dirty="0">
                <a:latin typeface="Arial" panose="020B0604020202020204" pitchFamily="34" charset="0"/>
              </a:rPr>
              <a:t>: </a:t>
            </a:r>
            <a:r>
              <a:rPr lang="it-IT" sz="2000" dirty="0" err="1">
                <a:latin typeface="Arial" panose="020B0604020202020204" pitchFamily="34" charset="0"/>
              </a:rPr>
              <a:t>average</a:t>
            </a:r>
            <a:r>
              <a:rPr lang="it-IT" sz="2000" dirty="0">
                <a:latin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</a:rPr>
              <a:t>Ϭo</a:t>
            </a:r>
            <a:endParaRPr lang="en-GB" sz="2000" b="1" dirty="0">
              <a:latin typeface="Arial" panose="020B0604020202020204" pitchFamily="34" charset="0"/>
            </a:endParaRP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3572313A-F027-BD15-A10A-3533A11FED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4820" y="5705416"/>
            <a:ext cx="5747111" cy="86034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EDD5C-D366-5D11-E927-D9CAD297920C}"/>
              </a:ext>
            </a:extLst>
          </p:cNvPr>
          <p:cNvSpPr txBox="1"/>
          <p:nvPr/>
        </p:nvSpPr>
        <p:spPr>
          <a:xfrm>
            <a:off x="4888917" y="317092"/>
            <a:ext cx="224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Well</a:t>
            </a:r>
            <a:r>
              <a:rPr lang="it-IT" sz="1200" dirty="0"/>
              <a:t>, </a:t>
            </a:r>
            <a:r>
              <a:rPr lang="it-IT" sz="1200" dirty="0" err="1"/>
              <a:t>resolution</a:t>
            </a:r>
            <a:r>
              <a:rPr lang="it-IT" sz="1200" dirty="0"/>
              <a:t> can be </a:t>
            </a:r>
            <a:r>
              <a:rPr lang="it-IT" sz="1200" dirty="0" err="1"/>
              <a:t>improved</a:t>
            </a:r>
            <a:endParaRPr lang="it-IT" sz="1200" dirty="0"/>
          </a:p>
          <a:p>
            <a:r>
              <a:rPr lang="it-IT" sz="1200" dirty="0"/>
              <a:t>with a </a:t>
            </a:r>
            <a:r>
              <a:rPr lang="it-IT" sz="1200" dirty="0" err="1"/>
              <a:t>clever</a:t>
            </a:r>
            <a:r>
              <a:rPr lang="it-IT" sz="1200" dirty="0"/>
              <a:t> </a:t>
            </a:r>
            <a:r>
              <a:rPr lang="it-IT" sz="1200" dirty="0" err="1"/>
              <a:t>trick</a:t>
            </a:r>
            <a:r>
              <a:rPr lang="it-IT" sz="1200" dirty="0"/>
              <a:t>:  </a:t>
            </a:r>
            <a:r>
              <a:rPr lang="it-IT" sz="1200" b="1" dirty="0"/>
              <a:t>SAR</a:t>
            </a:r>
            <a:endParaRPr lang="en-GB" sz="1200" b="1" dirty="0"/>
          </a:p>
        </p:txBody>
      </p:sp>
      <p:pic>
        <p:nvPicPr>
          <p:cNvPr id="12" name="Picture 21" descr="tuffatorestilizzato">
            <a:extLst>
              <a:ext uri="{FF2B5EF4-FFF2-40B4-BE49-F238E27FC236}">
                <a16:creationId xmlns:a16="http://schemas.microsoft.com/office/drawing/2014/main" id="{8A784A64-CC0F-4874-7C9D-F4F5EDE2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49345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E4A791-E6E4-19BB-7266-AE17E06223E8}"/>
              </a:ext>
            </a:extLst>
          </p:cNvPr>
          <p:cNvSpPr txBox="1"/>
          <p:nvPr/>
        </p:nvSpPr>
        <p:spPr>
          <a:xfrm>
            <a:off x="443247" y="725520"/>
            <a:ext cx="454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No imaging *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low (</a:t>
            </a:r>
            <a:r>
              <a:rPr lang="it-IT" dirty="0" err="1"/>
              <a:t>distance</a:t>
            </a:r>
            <a:r>
              <a:rPr lang="it-IT" dirty="0"/>
              <a:t>!) </a:t>
            </a:r>
            <a:endParaRPr lang="en-GB" dirty="0"/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2E795-BEFE-B148-839B-9796DC5BEAB4}"/>
              </a:ext>
            </a:extLst>
          </p:cNvPr>
          <p:cNvSpPr txBox="1"/>
          <p:nvPr/>
        </p:nvSpPr>
        <p:spPr>
          <a:xfrm>
            <a:off x="1220615" y="5408401"/>
            <a:ext cx="60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en-US" dirty="0" err="1"/>
              <a:t>If</a:t>
            </a:r>
            <a:r>
              <a:rPr lang="it-IT" altLang="en-US" dirty="0"/>
              <a:t> </a:t>
            </a:r>
            <a:r>
              <a:rPr lang="it-IT" altLang="en-US" dirty="0" err="1"/>
              <a:t>we</a:t>
            </a:r>
            <a:r>
              <a:rPr lang="it-IT" altLang="en-US" dirty="0"/>
              <a:t> </a:t>
            </a:r>
            <a:r>
              <a:rPr lang="it-IT" altLang="en-US" dirty="0" err="1"/>
              <a:t>see</a:t>
            </a:r>
            <a:r>
              <a:rPr lang="it-IT" altLang="en-US" dirty="0"/>
              <a:t> an </a:t>
            </a:r>
            <a:r>
              <a:rPr lang="it-IT" altLang="en-US" dirty="0" err="1"/>
              <a:t>average</a:t>
            </a:r>
            <a:r>
              <a:rPr lang="it-IT" altLang="en-US" dirty="0"/>
              <a:t> on “</a:t>
            </a:r>
            <a:r>
              <a:rPr lang="it-IT" altLang="en-US" dirty="0" err="1"/>
              <a:t>many</a:t>
            </a:r>
            <a:r>
              <a:rPr lang="it-IT" altLang="en-US" dirty="0"/>
              <a:t> pixels” </a:t>
            </a:r>
            <a:r>
              <a:rPr lang="it-IT" altLang="en-US" b="1" dirty="0" err="1"/>
              <a:t>σl</a:t>
            </a:r>
            <a:endParaRPr lang="it-IT" altLang="en-US" dirty="0"/>
          </a:p>
          <a:p>
            <a:pPr eaLnBrk="1" hangingPunct="1"/>
            <a:r>
              <a:rPr lang="it-IT" altLang="en-US" dirty="0" err="1"/>
              <a:t>Average</a:t>
            </a:r>
            <a:r>
              <a:rPr lang="it-IT" altLang="en-US" dirty="0"/>
              <a:t> </a:t>
            </a:r>
            <a:r>
              <a:rPr lang="it-IT" altLang="en-US" dirty="0" err="1"/>
              <a:t>backscattering</a:t>
            </a:r>
            <a:r>
              <a:rPr lang="it-IT" altLang="en-US" dirty="0"/>
              <a:t> </a:t>
            </a:r>
            <a:r>
              <a:rPr lang="it-IT" altLang="en-US" dirty="0" err="1"/>
              <a:t>coefficient</a:t>
            </a:r>
            <a:r>
              <a:rPr lang="it-IT" altLang="en-US" dirty="0"/>
              <a:t> </a:t>
            </a:r>
            <a:r>
              <a:rPr lang="it-IT" altLang="en-US" b="1" dirty="0" err="1"/>
              <a:t>σo</a:t>
            </a:r>
            <a:endParaRPr lang="it-IT" altLang="en-US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D0C880E-A3A1-52AD-D213-F1C565A2D992}"/>
              </a:ext>
            </a:extLst>
          </p:cNvPr>
          <p:cNvSpPr/>
          <p:nvPr/>
        </p:nvSpPr>
        <p:spPr>
          <a:xfrm>
            <a:off x="5134074" y="5520670"/>
            <a:ext cx="571640" cy="19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7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BE808DD9-5C07-4558-5988-EBE73358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6" y="2160396"/>
            <a:ext cx="6862060" cy="426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id="{64A10357-4897-2C1C-C394-33F780A7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352" y="1395174"/>
            <a:ext cx="4374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en-US" b="1" dirty="0" err="1"/>
              <a:t>σo</a:t>
            </a:r>
            <a:r>
              <a:rPr lang="it-IT" altLang="en-US" dirty="0"/>
              <a:t> </a:t>
            </a:r>
            <a:r>
              <a:rPr lang="it-IT" altLang="en-US" sz="1200" dirty="0"/>
              <a:t>(</a:t>
            </a:r>
            <a:r>
              <a:rPr lang="it-IT" altLang="en-US" sz="1200" dirty="0" err="1"/>
              <a:t>backscattering</a:t>
            </a:r>
            <a:r>
              <a:rPr lang="it-IT" altLang="en-US" sz="1200" dirty="0"/>
              <a:t>, radar </a:t>
            </a:r>
            <a:r>
              <a:rPr lang="it-IT" altLang="en-US" sz="1200" dirty="0" err="1"/>
              <a:t>section</a:t>
            </a:r>
            <a:r>
              <a:rPr lang="it-IT" altLang="en-US" sz="1200" dirty="0"/>
              <a:t>) </a:t>
            </a:r>
            <a:r>
              <a:rPr lang="it-IT" altLang="en-US" dirty="0" err="1"/>
              <a:t>depends</a:t>
            </a:r>
            <a:r>
              <a:rPr lang="it-IT" altLang="en-US" dirty="0"/>
              <a:t> on the  </a:t>
            </a:r>
          </a:p>
          <a:p>
            <a:pPr algn="l" eaLnBrk="1" hangingPunct="1"/>
            <a:r>
              <a:rPr lang="it-IT" altLang="en-US" b="1" dirty="0"/>
              <a:t>wind (a </a:t>
            </a:r>
            <a:r>
              <a:rPr lang="it-IT" altLang="en-US" b="1" dirty="0" err="1"/>
              <a:t>lot</a:t>
            </a:r>
            <a:r>
              <a:rPr lang="it-IT" altLang="en-US" b="1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0E052-C510-B869-EFAF-E4A5802BB1B6}"/>
              </a:ext>
            </a:extLst>
          </p:cNvPr>
          <p:cNvSpPr txBox="1"/>
          <p:nvPr/>
        </p:nvSpPr>
        <p:spPr>
          <a:xfrm>
            <a:off x="462363" y="575279"/>
            <a:ext cx="494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</a:rPr>
              <a:t>A brief </a:t>
            </a:r>
            <a:r>
              <a:rPr lang="it-IT" sz="1600" b="1" dirty="0" err="1">
                <a:latin typeface="Arial" panose="020B0604020202020204" pitchFamily="34" charset="0"/>
              </a:rPr>
              <a:t>digression</a:t>
            </a:r>
            <a:r>
              <a:rPr lang="it-IT" sz="1600" b="1" dirty="0">
                <a:latin typeface="Arial" panose="020B0604020202020204" pitchFamily="34" charset="0"/>
              </a:rPr>
              <a:t>, </a:t>
            </a:r>
            <a:r>
              <a:rPr lang="it-IT" sz="1600" dirty="0">
                <a:latin typeface="Arial" panose="020B0604020202020204" pitchFamily="34" charset="0"/>
              </a:rPr>
              <a:t>just to </a:t>
            </a:r>
            <a:r>
              <a:rPr lang="it-IT" sz="1600" dirty="0" err="1">
                <a:latin typeface="Arial" panose="020B0604020202020204" pitchFamily="34" charset="0"/>
              </a:rPr>
              <a:t>clarify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</a:rPr>
              <a:t>dependence</a:t>
            </a:r>
            <a:r>
              <a:rPr lang="it-IT" sz="1600" dirty="0">
                <a:latin typeface="Arial" panose="020B0604020202020204" pitchFamily="34" charset="0"/>
              </a:rPr>
              <a:t> of </a:t>
            </a:r>
            <a:r>
              <a:rPr lang="it-IT" sz="1600" dirty="0" err="1">
                <a:latin typeface="Arial" panose="020B0604020202020204" pitchFamily="34" charset="0"/>
              </a:rPr>
              <a:t>σo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</a:p>
          <a:p>
            <a:r>
              <a:rPr lang="it-IT" sz="1600" dirty="0">
                <a:latin typeface="Arial" panose="020B0604020202020204" pitchFamily="34" charset="0"/>
              </a:rPr>
              <a:t>on </a:t>
            </a:r>
            <a:r>
              <a:rPr lang="it-IT" sz="1600" dirty="0" err="1">
                <a:latin typeface="Arial" panose="020B0604020202020204" pitchFamily="34" charset="0"/>
              </a:rPr>
              <a:t>incidence</a:t>
            </a:r>
            <a:r>
              <a:rPr lang="it-IT" sz="1600" dirty="0">
                <a:latin typeface="Arial" panose="020B0604020202020204" pitchFamily="34" charset="0"/>
              </a:rPr>
              <a:t>, wind </a:t>
            </a:r>
            <a:r>
              <a:rPr lang="it-IT" sz="1600" dirty="0" err="1">
                <a:latin typeface="Arial" panose="020B0604020202020204" pitchFamily="34" charset="0"/>
              </a:rPr>
              <a:t>direction</a:t>
            </a:r>
            <a:r>
              <a:rPr lang="it-IT" sz="1600" dirty="0">
                <a:latin typeface="Arial" panose="020B0604020202020204" pitchFamily="34" charset="0"/>
              </a:rPr>
              <a:t> and speed </a:t>
            </a:r>
          </a:p>
          <a:p>
            <a:r>
              <a:rPr lang="it-IT" sz="1600" dirty="0">
                <a:latin typeface="Arial" panose="020B0604020202020204" pitchFamily="34" charset="0"/>
              </a:rPr>
              <a:t> 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F5409-0060-D4D9-8DD1-B7A71A4C7784}"/>
              </a:ext>
            </a:extLst>
          </p:cNvPr>
          <p:cNvSpPr txBox="1"/>
          <p:nvPr/>
        </p:nvSpPr>
        <p:spPr>
          <a:xfrm>
            <a:off x="2793611" y="1306285"/>
            <a:ext cx="3104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b="1" u="sng" dirty="0" err="1"/>
              <a:t>scatterometer</a:t>
            </a:r>
            <a:r>
              <a:rPr lang="it-IT" dirty="0"/>
              <a:t>, NOT </a:t>
            </a:r>
            <a:r>
              <a:rPr lang="it-IT" dirty="0" err="1"/>
              <a:t>altimeter</a:t>
            </a:r>
            <a:r>
              <a:rPr lang="it-IT" dirty="0"/>
              <a:t>)</a:t>
            </a:r>
          </a:p>
          <a:p>
            <a:r>
              <a:rPr lang="it-IT" dirty="0" err="1"/>
              <a:t>Incidence</a:t>
            </a:r>
            <a:r>
              <a:rPr lang="it-IT" dirty="0"/>
              <a:t> 23°, </a:t>
            </a:r>
            <a:r>
              <a:rPr lang="it-IT" dirty="0" err="1"/>
              <a:t>not</a:t>
            </a:r>
            <a:r>
              <a:rPr lang="it-IT" dirty="0"/>
              <a:t> 0)</a:t>
            </a:r>
          </a:p>
          <a:p>
            <a:r>
              <a:rPr lang="it-IT" dirty="0"/>
              <a:t>Not </a:t>
            </a:r>
            <a:r>
              <a:rPr lang="it-IT" dirty="0" err="1"/>
              <a:t>today</a:t>
            </a:r>
            <a:r>
              <a:rPr lang="it-IT" dirty="0"/>
              <a:t>!</a:t>
            </a:r>
          </a:p>
          <a:p>
            <a:endParaRPr lang="en-GB" dirty="0"/>
          </a:p>
        </p:txBody>
      </p:sp>
      <p:pic>
        <p:nvPicPr>
          <p:cNvPr id="4" name="Picture 21" descr="tuffatorestilizzato">
            <a:extLst>
              <a:ext uri="{FF2B5EF4-FFF2-40B4-BE49-F238E27FC236}">
                <a16:creationId xmlns:a16="http://schemas.microsoft.com/office/drawing/2014/main" id="{127B7FD6-ECE8-40B3-417B-9648A619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48" y="431668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7A5D1-2100-14A3-E580-A11E6E11AF87}"/>
              </a:ext>
            </a:extLst>
          </p:cNvPr>
          <p:cNvSpPr txBox="1"/>
          <p:nvPr/>
        </p:nvSpPr>
        <p:spPr>
          <a:xfrm>
            <a:off x="8892791" y="4330840"/>
            <a:ext cx="210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Incidence</a:t>
            </a:r>
            <a:r>
              <a:rPr lang="it-IT" dirty="0"/>
              <a:t> angle</a:t>
            </a:r>
          </a:p>
          <a:p>
            <a:r>
              <a:rPr lang="it-IT" dirty="0"/>
              <a:t>low </a:t>
            </a:r>
            <a:r>
              <a:rPr lang="it-IT" dirty="0" err="1"/>
              <a:t>but</a:t>
            </a:r>
            <a:r>
              <a:rPr lang="it-IT" dirty="0"/>
              <a:t> 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vertical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9AC2D0B-ABB4-DAA3-219D-7B95D710C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9412" r="16968"/>
          <a:stretch/>
        </p:blipFill>
        <p:spPr bwMode="auto">
          <a:xfrm>
            <a:off x="4084982" y="2787324"/>
            <a:ext cx="5292655" cy="264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74D9F-66C8-50E0-EA8D-9D6E91BDD3A6}"/>
              </a:ext>
            </a:extLst>
          </p:cNvPr>
          <p:cNvSpPr txBox="1"/>
          <p:nvPr/>
        </p:nvSpPr>
        <p:spPr>
          <a:xfrm>
            <a:off x="135572" y="1099131"/>
            <a:ext cx="36529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Altimeter</a:t>
            </a:r>
            <a:r>
              <a:rPr lang="it-IT" dirty="0"/>
              <a:t> </a:t>
            </a:r>
            <a:r>
              <a:rPr lang="it-IT" dirty="0" err="1"/>
              <a:t>satellites</a:t>
            </a:r>
            <a:r>
              <a:rPr lang="it-IT" dirty="0"/>
              <a:t> </a:t>
            </a:r>
            <a:r>
              <a:rPr lang="it-IT" dirty="0" err="1"/>
              <a:t>fly</a:t>
            </a:r>
            <a:r>
              <a:rPr lang="it-IT" dirty="0"/>
              <a:t> on a </a:t>
            </a:r>
            <a:r>
              <a:rPr lang="it-IT" dirty="0" err="1"/>
              <a:t>relatively</a:t>
            </a:r>
            <a:r>
              <a:rPr lang="it-IT" dirty="0"/>
              <a:t> </a:t>
            </a:r>
          </a:p>
          <a:p>
            <a:r>
              <a:rPr lang="it-IT" dirty="0"/>
              <a:t>low </a:t>
            </a:r>
            <a:r>
              <a:rPr lang="it-IT" dirty="0" err="1"/>
              <a:t>orbit</a:t>
            </a:r>
            <a:r>
              <a:rPr lang="it-IT" dirty="0"/>
              <a:t>:</a:t>
            </a:r>
          </a:p>
          <a:p>
            <a:r>
              <a:rPr lang="it-IT" dirty="0" err="1"/>
              <a:t>Typical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  <a:p>
            <a:r>
              <a:rPr lang="it-IT" dirty="0" err="1"/>
              <a:t>Height</a:t>
            </a:r>
            <a:r>
              <a:rPr lang="it-IT" dirty="0"/>
              <a:t>: 900km</a:t>
            </a:r>
          </a:p>
          <a:p>
            <a:r>
              <a:rPr lang="it-IT" dirty="0"/>
              <a:t>Speed: 7 km/s</a:t>
            </a:r>
          </a:p>
          <a:p>
            <a:r>
              <a:rPr lang="it-IT" dirty="0"/>
              <a:t>1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1 h </a:t>
            </a:r>
          </a:p>
          <a:p>
            <a:r>
              <a:rPr lang="it-IT" dirty="0"/>
              <a:t>Antenna opening: 0.3°</a:t>
            </a:r>
          </a:p>
          <a:p>
            <a:r>
              <a:rPr lang="it-IT" dirty="0"/>
              <a:t>Frequencies: C, X, K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99CD96-F94C-0E0A-409C-5BA23870A46E}"/>
              </a:ext>
            </a:extLst>
          </p:cNvPr>
          <p:cNvSpPr txBox="1"/>
          <p:nvPr/>
        </p:nvSpPr>
        <p:spPr>
          <a:xfrm>
            <a:off x="5586029" y="1884208"/>
            <a:ext cx="24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sample x second</a:t>
            </a:r>
          </a:p>
          <a:p>
            <a:r>
              <a:rPr lang="it-IT" dirty="0"/>
              <a:t>Ground </a:t>
            </a:r>
            <a:r>
              <a:rPr lang="it-IT" dirty="0" err="1"/>
              <a:t>resolution</a:t>
            </a:r>
            <a:r>
              <a:rPr lang="it-IT" dirty="0"/>
              <a:t>: 7km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E5A99-72DE-DF8F-7EB0-441C36E688D0}"/>
              </a:ext>
            </a:extLst>
          </p:cNvPr>
          <p:cNvSpPr txBox="1"/>
          <p:nvPr/>
        </p:nvSpPr>
        <p:spPr>
          <a:xfrm>
            <a:off x="9088752" y="1431003"/>
            <a:ext cx="2744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1 </a:t>
            </a:r>
            <a:r>
              <a:rPr lang="it-IT" dirty="0" err="1"/>
              <a:t>s«sample</a:t>
            </a:r>
            <a:r>
              <a:rPr lang="it-IT" dirty="0"/>
              <a:t>»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result</a:t>
            </a:r>
            <a:r>
              <a:rPr lang="it-IT" dirty="0"/>
              <a:t> </a:t>
            </a:r>
          </a:p>
          <a:p>
            <a:r>
              <a:rPr lang="it-IT" dirty="0"/>
              <a:t>of a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average</a:t>
            </a:r>
            <a:endParaRPr lang="it-IT" dirty="0"/>
          </a:p>
          <a:p>
            <a:r>
              <a:rPr lang="it-IT" dirty="0"/>
              <a:t>Up to 1000</a:t>
            </a:r>
          </a:p>
          <a:p>
            <a:r>
              <a:rPr lang="it-IT" dirty="0"/>
              <a:t>10Hz, 20 Hz data </a:t>
            </a:r>
            <a:r>
              <a:rPr lang="it-IT" dirty="0" err="1"/>
              <a:t>available</a:t>
            </a:r>
            <a:r>
              <a:rPr lang="it-IT" dirty="0"/>
              <a:t> </a:t>
            </a:r>
            <a:endParaRPr lang="en-GB" dirty="0"/>
          </a:p>
        </p:txBody>
      </p:sp>
      <p:pic>
        <p:nvPicPr>
          <p:cNvPr id="8" name="Picture 7" descr="tuffatorestilizzato">
            <a:extLst>
              <a:ext uri="{FF2B5EF4-FFF2-40B4-BE49-F238E27FC236}">
                <a16:creationId xmlns:a16="http://schemas.microsoft.com/office/drawing/2014/main" id="{7EA7828B-6833-4895-FAF5-66BDA815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55" y="2631332"/>
            <a:ext cx="562764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4C490-3ABD-5289-3213-FEDFBB564CB0}"/>
              </a:ext>
            </a:extLst>
          </p:cNvPr>
          <p:cNvSpPr txBox="1"/>
          <p:nvPr/>
        </p:nvSpPr>
        <p:spPr>
          <a:xfrm>
            <a:off x="4678837" y="248662"/>
            <a:ext cx="263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Coming back to </a:t>
            </a:r>
            <a:r>
              <a:rPr lang="it-IT" dirty="0" err="1"/>
              <a:t>altimeters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DB016-5D57-BABA-E344-EE819DE0D0C1}"/>
              </a:ext>
            </a:extLst>
          </p:cNvPr>
          <p:cNvSpPr txBox="1"/>
          <p:nvPr/>
        </p:nvSpPr>
        <p:spPr>
          <a:xfrm>
            <a:off x="5637125" y="2974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FD435-5B7C-37C7-16FE-0249DE8D72CF}"/>
              </a:ext>
            </a:extLst>
          </p:cNvPr>
          <p:cNvSpPr txBox="1"/>
          <p:nvPr/>
        </p:nvSpPr>
        <p:spPr>
          <a:xfrm>
            <a:off x="818441" y="638627"/>
            <a:ext cx="398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So: 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a satellite </a:t>
            </a:r>
            <a:r>
              <a:rPr lang="it-IT" dirty="0" err="1"/>
              <a:t>altimeter</a:t>
            </a:r>
            <a:r>
              <a:rPr lang="it-IT" dirty="0"/>
              <a:t> work?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57A1D-74E4-C7E3-398D-36686A88563C}"/>
              </a:ext>
            </a:extLst>
          </p:cNvPr>
          <p:cNvSpPr/>
          <p:nvPr/>
        </p:nvSpPr>
        <p:spPr>
          <a:xfrm>
            <a:off x="2074982" y="4251436"/>
            <a:ext cx="914400" cy="914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BF1AA50-F75E-13AA-8A32-31F7BDCD095D}"/>
              </a:ext>
            </a:extLst>
          </p:cNvPr>
          <p:cNvSpPr/>
          <p:nvPr/>
        </p:nvSpPr>
        <p:spPr>
          <a:xfrm>
            <a:off x="2519969" y="4243783"/>
            <a:ext cx="914400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CE778CB-9631-5693-2503-739E8385D32D}"/>
              </a:ext>
            </a:extLst>
          </p:cNvPr>
          <p:cNvSpPr/>
          <p:nvPr/>
        </p:nvSpPr>
        <p:spPr>
          <a:xfrm rot="10800000">
            <a:off x="1602711" y="4243899"/>
            <a:ext cx="914400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72AFDA5-B72C-BF07-2AB7-4A7BBB5E91CC}"/>
              </a:ext>
            </a:extLst>
          </p:cNvPr>
          <p:cNvSpPr/>
          <p:nvPr/>
        </p:nvSpPr>
        <p:spPr>
          <a:xfrm rot="16200000">
            <a:off x="1602711" y="4243899"/>
            <a:ext cx="914400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E39563F-C661-D5AA-FA3B-DCA2EEE28183}"/>
              </a:ext>
            </a:extLst>
          </p:cNvPr>
          <p:cNvSpPr/>
          <p:nvPr/>
        </p:nvSpPr>
        <p:spPr>
          <a:xfrm rot="5400000">
            <a:off x="2519969" y="4258973"/>
            <a:ext cx="914400" cy="914400"/>
          </a:xfrm>
          <a:prstGeom prst="arc">
            <a:avLst>
              <a:gd name="adj1" fmla="val 16200000"/>
              <a:gd name="adj2" fmla="val 39713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2FD2E-CF14-E4A0-B1B7-FCC8C4A1D2C9}"/>
              </a:ext>
            </a:extLst>
          </p:cNvPr>
          <p:cNvSpPr txBox="1"/>
          <p:nvPr/>
        </p:nvSpPr>
        <p:spPr>
          <a:xfrm>
            <a:off x="2517111" y="571751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7km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9337C-51CF-3E45-0610-1F8B4F8FA321}"/>
              </a:ext>
            </a:extLst>
          </p:cNvPr>
          <p:cNvSpPr txBox="1"/>
          <p:nvPr/>
        </p:nvSpPr>
        <p:spPr>
          <a:xfrm>
            <a:off x="653144" y="4377933"/>
            <a:ext cx="1125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dirty="0" err="1"/>
              <a:t>about</a:t>
            </a:r>
            <a:r>
              <a:rPr lang="it-IT" dirty="0"/>
              <a:t> 5-6</a:t>
            </a:r>
          </a:p>
          <a:p>
            <a:r>
              <a:rPr lang="it-IT" dirty="0" err="1"/>
              <a:t>Varies</a:t>
            </a:r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see</a:t>
            </a:r>
            <a:r>
              <a:rPr lang="it-IT" dirty="0"/>
              <a:t> in the following)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C3D4C-81F2-61FA-8088-31E89CF41C76}"/>
              </a:ext>
            </a:extLst>
          </p:cNvPr>
          <p:cNvCxnSpPr>
            <a:cxnSpLocks/>
          </p:cNvCxnSpPr>
          <p:nvPr/>
        </p:nvCxnSpPr>
        <p:spPr>
          <a:xfrm>
            <a:off x="3213964" y="4572000"/>
            <a:ext cx="2829265" cy="231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35FA6-2E2A-D74F-29FD-BFE3349D1503}"/>
              </a:ext>
            </a:extLst>
          </p:cNvPr>
          <p:cNvSpPr txBox="1"/>
          <p:nvPr/>
        </p:nvSpPr>
        <p:spPr>
          <a:xfrm>
            <a:off x="8171706" y="396799"/>
            <a:ext cx="366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good reference is </a:t>
            </a:r>
            <a:r>
              <a:rPr lang="en-GB" sz="1200" dirty="0" err="1"/>
              <a:t>Chelton</a:t>
            </a:r>
            <a:r>
              <a:rPr lang="en-GB" sz="1200" dirty="0"/>
              <a:t> et al..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CCC2F-54AA-8EEB-8542-2EEE6627CEB6}"/>
              </a:ext>
            </a:extLst>
          </p:cNvPr>
          <p:cNvSpPr txBox="1"/>
          <p:nvPr/>
        </p:nvSpPr>
        <p:spPr>
          <a:xfrm>
            <a:off x="8509057" y="1127072"/>
            <a:ext cx="230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Reale et al, 2014 Remote </a:t>
            </a:r>
            <a:r>
              <a:rPr lang="it-IT" sz="1200" dirty="0" err="1"/>
              <a:t>Semsing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2CB76-018C-C947-48D8-35D7983363B9}"/>
              </a:ext>
            </a:extLst>
          </p:cNvPr>
          <p:cNvSpPr txBox="1"/>
          <p:nvPr/>
        </p:nvSpPr>
        <p:spPr>
          <a:xfrm>
            <a:off x="6796296" y="5961429"/>
            <a:ext cx="457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Incidence</a:t>
            </a:r>
            <a:r>
              <a:rPr lang="it-IT" dirty="0"/>
              <a:t> 0 =&gt; no information on wind </a:t>
            </a:r>
            <a:r>
              <a:rPr lang="it-IT" dirty="0" err="1"/>
              <a:t>direction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0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52C3C-D645-526A-B245-AB3B9FA4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7" t="42491" r="24424" b="14579"/>
          <a:stretch/>
        </p:blipFill>
        <p:spPr>
          <a:xfrm>
            <a:off x="2678499" y="2334235"/>
            <a:ext cx="9513501" cy="4042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E42595-1D55-5765-2B2A-CC780DE337FE}"/>
              </a:ext>
            </a:extLst>
          </p:cNvPr>
          <p:cNvSpPr txBox="1"/>
          <p:nvPr/>
        </p:nvSpPr>
        <p:spPr>
          <a:xfrm>
            <a:off x="10182330" y="4425164"/>
            <a:ext cx="200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delay rings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B9FA2-9A26-F5C4-D66F-47656E7DD226}"/>
              </a:ext>
            </a:extLst>
          </p:cNvPr>
          <p:cNvSpPr txBox="1"/>
          <p:nvPr/>
        </p:nvSpPr>
        <p:spPr>
          <a:xfrm>
            <a:off x="4320222" y="0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How do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manage</a:t>
            </a:r>
            <a:r>
              <a:rPr lang="it-IT" b="1" dirty="0"/>
              <a:t> to </a:t>
            </a:r>
            <a:r>
              <a:rPr lang="it-IT" b="1" dirty="0" err="1"/>
              <a:t>measure</a:t>
            </a:r>
            <a:r>
              <a:rPr lang="it-IT" b="1" dirty="0"/>
              <a:t> SWH?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09C29-739C-9D52-CD07-1BC960DC450C}"/>
              </a:ext>
            </a:extLst>
          </p:cNvPr>
          <p:cNvSpPr txBox="1"/>
          <p:nvPr/>
        </p:nvSpPr>
        <p:spPr>
          <a:xfrm>
            <a:off x="3446585" y="6330462"/>
            <a:ext cx="873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Reale et al.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2172B-0A16-93A7-A92E-C09E53FFBD6A}"/>
              </a:ext>
            </a:extLst>
          </p:cNvPr>
          <p:cNvSpPr txBox="1"/>
          <p:nvPr/>
        </p:nvSpPr>
        <p:spPr>
          <a:xfrm>
            <a:off x="244509" y="1133905"/>
            <a:ext cx="4756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altimeter antenna sends to the sea surface an electromagnetic impulse of very short duration: (typical effective pulse duration after pulse compression) is about </a:t>
            </a:r>
            <a:r>
              <a:rPr lang="en-GB" b="1" dirty="0"/>
              <a:t>3 </a:t>
            </a:r>
            <a:r>
              <a:rPr lang="en-GB" b="1" dirty="0" err="1"/>
              <a:t>n·s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87DE5-27D8-4794-56EE-596A8BDB8757}"/>
              </a:ext>
            </a:extLst>
          </p:cNvPr>
          <p:cNvSpPr txBox="1"/>
          <p:nvPr/>
        </p:nvSpPr>
        <p:spPr>
          <a:xfrm>
            <a:off x="153239" y="3020202"/>
            <a:ext cx="28813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the reflected signal (waveform) after preliminary processing to correct errors of electromagnetic origin, is </a:t>
            </a:r>
            <a:r>
              <a:rPr lang="en-GB" dirty="0" err="1"/>
              <a:t>analyzed</a:t>
            </a:r>
            <a:r>
              <a:rPr lang="en-GB" dirty="0"/>
              <a:t> to extract the required parameters. </a:t>
            </a:r>
          </a:p>
        </p:txBody>
      </p:sp>
      <p:pic>
        <p:nvPicPr>
          <p:cNvPr id="3" name="Picture 21" descr="tuffatorestilizzato">
            <a:extLst>
              <a:ext uri="{FF2B5EF4-FFF2-40B4-BE49-F238E27FC236}">
                <a16:creationId xmlns:a16="http://schemas.microsoft.com/office/drawing/2014/main" id="{A7414D4A-CD72-A302-DC4D-14364B60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81" y="934085"/>
            <a:ext cx="4365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8F8B2C-68FC-3E9C-D8A3-95899D06D2D1}"/>
              </a:ext>
            </a:extLst>
          </p:cNvPr>
          <p:cNvSpPr txBox="1"/>
          <p:nvPr/>
        </p:nvSpPr>
        <p:spPr>
          <a:xfrm>
            <a:off x="5549200" y="509084"/>
            <a:ext cx="372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By </a:t>
            </a:r>
            <a:r>
              <a:rPr lang="it-IT" dirty="0" err="1"/>
              <a:t>analysing</a:t>
            </a:r>
            <a:r>
              <a:rPr lang="it-IT" dirty="0"/>
              <a:t> the ime </a:t>
            </a:r>
            <a:r>
              <a:rPr lang="it-IT" dirty="0" err="1"/>
              <a:t>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1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44A3EA36-903C-650A-FD47-0D6A39D4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r="1627" b="790"/>
          <a:stretch>
            <a:fillRect/>
          </a:stretch>
        </p:blipFill>
        <p:spPr bwMode="auto">
          <a:xfrm>
            <a:off x="6842927" y="1927106"/>
            <a:ext cx="5013069" cy="411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FB33EE-8240-C2D6-DF44-E876F1AD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r="1627" b="790"/>
          <a:stretch>
            <a:fillRect/>
          </a:stretch>
        </p:blipFill>
        <p:spPr bwMode="auto">
          <a:xfrm>
            <a:off x="1406769" y="1927106"/>
            <a:ext cx="5150374" cy="411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5315E-075D-E74B-0F33-80CBDC78D18C}"/>
              </a:ext>
            </a:extLst>
          </p:cNvPr>
          <p:cNvSpPr txBox="1"/>
          <p:nvPr/>
        </p:nvSpPr>
        <p:spPr>
          <a:xfrm>
            <a:off x="2662813" y="984738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Smooth</a:t>
            </a:r>
            <a:r>
              <a:rPr lang="it-IT" dirty="0"/>
              <a:t> </a:t>
            </a:r>
            <a:r>
              <a:rPr lang="it-IT" dirty="0" err="1"/>
              <a:t>surface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D9CE-4277-C343-E0D5-7CAD77B7AAF4}"/>
              </a:ext>
            </a:extLst>
          </p:cNvPr>
          <p:cNvSpPr txBox="1"/>
          <p:nvPr/>
        </p:nvSpPr>
        <p:spPr>
          <a:xfrm>
            <a:off x="8140840" y="984738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Rough </a:t>
            </a:r>
            <a:r>
              <a:rPr lang="it-IT" dirty="0" err="1"/>
              <a:t>surface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9723-7D80-D1B4-C2F2-18409E06F8AD}"/>
              </a:ext>
            </a:extLst>
          </p:cNvPr>
          <p:cNvSpPr txBox="1"/>
          <p:nvPr/>
        </p:nvSpPr>
        <p:spPr>
          <a:xfrm>
            <a:off x="5044273" y="271305"/>
            <a:ext cx="2419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A look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waveform</a:t>
            </a:r>
            <a:endParaRPr lang="it-IT" dirty="0"/>
          </a:p>
          <a:p>
            <a:r>
              <a:rPr lang="it-IT" dirty="0"/>
              <a:t>(Time </a:t>
            </a:r>
            <a:r>
              <a:rPr lang="it-IT" dirty="0" err="1"/>
              <a:t>response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DFFD-9B3D-26DE-78E4-EE731719FB6C}"/>
              </a:ext>
            </a:extLst>
          </p:cNvPr>
          <p:cNvSpPr txBox="1"/>
          <p:nvPr/>
        </p:nvSpPr>
        <p:spPr>
          <a:xfrm>
            <a:off x="257736" y="1132628"/>
            <a:ext cx="2012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area </a:t>
            </a:r>
            <a:r>
              <a:rPr lang="it-IT" dirty="0" err="1"/>
              <a:t>covered</a:t>
            </a:r>
            <a:endParaRPr lang="it-IT" dirty="0"/>
          </a:p>
          <a:p>
            <a:r>
              <a:rPr lang="it-IT" dirty="0"/>
              <a:t>By the </a:t>
            </a:r>
            <a:r>
              <a:rPr lang="it-IT" dirty="0" err="1"/>
              <a:t>wave</a:t>
            </a:r>
            <a:r>
              <a:rPr lang="it-IT" dirty="0"/>
              <a:t> front</a:t>
            </a:r>
          </a:p>
          <a:p>
            <a:r>
              <a:rPr lang="it-IT" dirty="0" err="1"/>
              <a:t>increases</a:t>
            </a:r>
            <a:r>
              <a:rPr lang="it-IT" dirty="0"/>
              <a:t> with time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8EAAB-77E4-1EC4-77A9-CC5AC5F3CDDC}"/>
              </a:ext>
            </a:extLst>
          </p:cNvPr>
          <p:cNvSpPr txBox="1"/>
          <p:nvPr/>
        </p:nvSpPr>
        <p:spPr>
          <a:xfrm flipH="1">
            <a:off x="2532184" y="6451042"/>
            <a:ext cx="305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waveforms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6E2781-B552-D586-8C63-A19F1B7F01BD}"/>
              </a:ext>
            </a:extLst>
          </p:cNvPr>
          <p:cNvCxnSpPr>
            <a:cxnSpLocks/>
          </p:cNvCxnSpPr>
          <p:nvPr/>
        </p:nvCxnSpPr>
        <p:spPr>
          <a:xfrm flipV="1">
            <a:off x="3758084" y="5687367"/>
            <a:ext cx="2592474" cy="92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12A01B-4411-5B94-EBE3-AA10CEBC5807}"/>
              </a:ext>
            </a:extLst>
          </p:cNvPr>
          <p:cNvSpPr txBox="1"/>
          <p:nvPr/>
        </p:nvSpPr>
        <p:spPr>
          <a:xfrm>
            <a:off x="9017894" y="6101807"/>
            <a:ext cx="23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From ESA </a:t>
            </a:r>
            <a:r>
              <a:rPr lang="it-IT" b="1" dirty="0" err="1"/>
              <a:t>handbooks</a:t>
            </a:r>
            <a:r>
              <a:rPr lang="it-IT" b="1" dirty="0"/>
              <a:t> 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F50B9-5D11-9358-094D-1F96723FE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1350705"/>
            <a:ext cx="7121236" cy="51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36FE4-5F90-17EB-5ED4-79305F71FBEA}"/>
              </a:ext>
            </a:extLst>
          </p:cNvPr>
          <p:cNvSpPr txBox="1"/>
          <p:nvPr/>
        </p:nvSpPr>
        <p:spPr>
          <a:xfrm>
            <a:off x="576107" y="2151727"/>
            <a:ext cx="24484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Total reflected energy (</a:t>
            </a:r>
            <a:r>
              <a:rPr lang="en-GB" sz="1600" b="1" dirty="0"/>
              <a:t>segment P</a:t>
            </a:r>
            <a:r>
              <a:rPr lang="en-GB" sz="1600" dirty="0"/>
              <a:t>), integrated over the </a:t>
            </a:r>
            <a:r>
              <a:rPr lang="en-GB" sz="1600" b="1" dirty="0"/>
              <a:t>whole  </a:t>
            </a:r>
            <a:r>
              <a:rPr lang="en-GB" sz="1600" b="1" dirty="0" err="1"/>
              <a:t>Ϭo</a:t>
            </a:r>
            <a:r>
              <a:rPr lang="en-GB" sz="1600" b="1" dirty="0"/>
              <a:t> </a:t>
            </a:r>
            <a:r>
              <a:rPr lang="en-GB" sz="1600" b="1" dirty="0" err="1"/>
              <a:t>i.e</a:t>
            </a:r>
            <a:r>
              <a:rPr lang="en-GB" sz="1600" b="1" dirty="0"/>
              <a:t> the NRCS (Normalized Radar Cross Section)  it provides an estimate of the</a:t>
            </a:r>
          </a:p>
          <a:p>
            <a:r>
              <a:rPr lang="en-GB" sz="1600" b="1" dirty="0"/>
              <a:t>wind velocit</a:t>
            </a:r>
            <a:r>
              <a:rPr lang="en-GB" sz="1600" dirty="0"/>
              <a:t>y, since both wind induced ripples and sea foam decrease the local surface reflectivity.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C6337-B420-465E-B83C-9E66AFE4F927}"/>
              </a:ext>
            </a:extLst>
          </p:cNvPr>
          <p:cNvSpPr txBox="1"/>
          <p:nvPr/>
        </p:nvSpPr>
        <p:spPr>
          <a:xfrm>
            <a:off x="5556738" y="150725"/>
            <a:ext cx="519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plot the </a:t>
            </a:r>
            <a:r>
              <a:rPr lang="it-IT" dirty="0" err="1"/>
              <a:t>received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time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like </a:t>
            </a:r>
            <a:r>
              <a:rPr lang="it-IT" dirty="0" err="1"/>
              <a:t>this</a:t>
            </a:r>
            <a:r>
              <a:rPr lang="it-IT" dirty="0"/>
              <a:t>: </a:t>
            </a:r>
            <a:r>
              <a:rPr lang="it-IT" b="1" dirty="0" err="1"/>
              <a:t>Waveform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7A97C-9EF7-85BB-A65F-142C0557D602}"/>
              </a:ext>
            </a:extLst>
          </p:cNvPr>
          <p:cNvSpPr txBox="1"/>
          <p:nvPr/>
        </p:nvSpPr>
        <p:spPr>
          <a:xfrm>
            <a:off x="756977" y="5861483"/>
            <a:ext cx="2448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Calibration of the link between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Ϭ</a:t>
            </a:r>
            <a:r>
              <a:rPr lang="en-GB" sz="1200" dirty="0"/>
              <a:t>0 and wind speed has been carried out by many researchers over many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B436A-DA48-2734-5672-279799AF0E1C}"/>
              </a:ext>
            </a:extLst>
          </p:cNvPr>
          <p:cNvSpPr txBox="1"/>
          <p:nvPr/>
        </p:nvSpPr>
        <p:spPr>
          <a:xfrm>
            <a:off x="7578131" y="5200297"/>
            <a:ext cx="178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Slope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directly</a:t>
            </a:r>
            <a:r>
              <a:rPr lang="it-IT" b="1" dirty="0"/>
              <a:t> </a:t>
            </a:r>
            <a:r>
              <a:rPr lang="it-IT" b="1" dirty="0" err="1"/>
              <a:t>connected</a:t>
            </a:r>
            <a:endParaRPr lang="it-IT" b="1" dirty="0"/>
          </a:p>
          <a:p>
            <a:r>
              <a:rPr lang="it-IT" b="1" dirty="0"/>
              <a:t>To SWH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4B921-4D5E-1C1B-ECD6-38A4A1BAEC8B}"/>
              </a:ext>
            </a:extLst>
          </p:cNvPr>
          <p:cNvSpPr txBox="1"/>
          <p:nvPr/>
        </p:nvSpPr>
        <p:spPr>
          <a:xfrm>
            <a:off x="1116298" y="335217"/>
            <a:ext cx="3635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Epoch</a:t>
            </a:r>
            <a:r>
              <a:rPr lang="it-IT" dirty="0"/>
              <a:t> (time) τ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mid</a:t>
            </a:r>
            <a:r>
              <a:rPr lang="it-IT" dirty="0"/>
              <a:t> </a:t>
            </a:r>
            <a:r>
              <a:rPr lang="it-IT" dirty="0" err="1"/>
              <a:t>height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linked</a:t>
            </a:r>
            <a:endParaRPr lang="it-IT" dirty="0"/>
          </a:p>
          <a:p>
            <a:r>
              <a:rPr lang="it-IT" dirty="0"/>
              <a:t>to </a:t>
            </a:r>
            <a:r>
              <a:rPr lang="it-IT" u="sng" dirty="0" err="1"/>
              <a:t>sea</a:t>
            </a:r>
            <a:r>
              <a:rPr lang="it-IT" u="sng" dirty="0"/>
              <a:t> </a:t>
            </a:r>
            <a:r>
              <a:rPr lang="it-IT" u="sng" dirty="0" err="1"/>
              <a:t>level</a:t>
            </a:r>
            <a:r>
              <a:rPr lang="it-IT" u="sng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care </a:t>
            </a:r>
          </a:p>
          <a:p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…</a:t>
            </a:r>
            <a:endParaRPr lang="en-GB" dirty="0"/>
          </a:p>
        </p:txBody>
      </p:sp>
      <p:pic>
        <p:nvPicPr>
          <p:cNvPr id="9" name="Picture 8" descr="tuffatorestilizzato">
            <a:extLst>
              <a:ext uri="{FF2B5EF4-FFF2-40B4-BE49-F238E27FC236}">
                <a16:creationId xmlns:a16="http://schemas.microsoft.com/office/drawing/2014/main" id="{CA47E4C6-68FD-A34D-276A-310AEEA4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13" y="1175288"/>
            <a:ext cx="562764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6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7DAF6D48-A30A-A1C7-4BE1-5293F529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950" y="4634809"/>
            <a:ext cx="562554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400" dirty="0"/>
              <a:t>Envisat RA-2, </a:t>
            </a:r>
          </a:p>
          <a:p>
            <a:pPr eaLnBrk="1" hangingPunct="1"/>
            <a:r>
              <a:rPr lang="it-IT" altLang="en-US" sz="1400" dirty="0" err="1"/>
              <a:t>Occasionally</a:t>
            </a:r>
            <a:r>
              <a:rPr lang="it-IT" altLang="en-US" sz="1400" dirty="0"/>
              <a:t>.</a:t>
            </a:r>
          </a:p>
          <a:p>
            <a:pPr eaLnBrk="1" hangingPunct="1"/>
            <a:r>
              <a:rPr lang="it-IT" altLang="en-US" sz="1400" dirty="0"/>
              <a:t>1800-Hz (</a:t>
            </a:r>
            <a:r>
              <a:rPr lang="it-IT" altLang="en-US" sz="1400" dirty="0" err="1"/>
              <a:t>along</a:t>
            </a:r>
            <a:r>
              <a:rPr lang="it-IT" altLang="en-US" sz="1400" dirty="0"/>
              <a:t>-track 3.70 m).</a:t>
            </a:r>
          </a:p>
          <a:p>
            <a:pPr eaLnBrk="1" hangingPunct="1"/>
            <a:endParaRPr lang="it-IT" altLang="en-US" sz="1400" dirty="0"/>
          </a:p>
          <a:p>
            <a:pPr eaLnBrk="1" hangingPunct="1"/>
            <a:r>
              <a:rPr lang="it-IT" altLang="en-US" sz="1400" dirty="0"/>
              <a:t>Can produce data  </a:t>
            </a:r>
            <a:r>
              <a:rPr lang="it-IT" altLang="en-US" sz="1400" dirty="0" err="1"/>
              <a:t>at</a:t>
            </a:r>
            <a:r>
              <a:rPr lang="it-IT" altLang="en-US" sz="1400" dirty="0"/>
              <a:t> 18 Hz (</a:t>
            </a:r>
            <a:r>
              <a:rPr lang="it-IT" altLang="en-US" sz="1400" dirty="0" err="1"/>
              <a:t>nominal</a:t>
            </a:r>
            <a:r>
              <a:rPr lang="it-IT" altLang="en-US" sz="1400" dirty="0"/>
              <a:t> </a:t>
            </a:r>
            <a:r>
              <a:rPr lang="it-IT" altLang="en-US" sz="1400" dirty="0" err="1"/>
              <a:t>along</a:t>
            </a:r>
            <a:r>
              <a:rPr lang="it-IT" altLang="en-US" sz="1400" dirty="0"/>
              <a:t> track 370 m),</a:t>
            </a:r>
          </a:p>
          <a:p>
            <a:r>
              <a:rPr lang="it-IT" sz="1400" dirty="0" err="1"/>
              <a:t>but</a:t>
            </a:r>
            <a:r>
              <a:rPr lang="it-IT" sz="1400" dirty="0"/>
              <a:t> </a:t>
            </a:r>
            <a:r>
              <a:rPr lang="it-IT" sz="1400" dirty="0" err="1"/>
              <a:t>form</a:t>
            </a:r>
            <a:r>
              <a:rPr lang="it-IT" sz="1400" dirty="0"/>
              <a:t> </a:t>
            </a:r>
            <a:r>
              <a:rPr lang="it-IT" sz="1400" dirty="0" err="1"/>
              <a:t>most</a:t>
            </a:r>
            <a:r>
              <a:rPr lang="it-IT" sz="1400" dirty="0"/>
              <a:t> engineering, </a:t>
            </a:r>
            <a:r>
              <a:rPr lang="it-IT" sz="1400" dirty="0" err="1"/>
              <a:t>ocenographical</a:t>
            </a:r>
            <a:r>
              <a:rPr lang="it-IT" sz="1400" dirty="0"/>
              <a:t> or </a:t>
            </a:r>
            <a:r>
              <a:rPr lang="it-IT" sz="1400" dirty="0" err="1"/>
              <a:t>metereological</a:t>
            </a:r>
            <a:endParaRPr lang="it-IT" sz="1400" dirty="0"/>
          </a:p>
          <a:p>
            <a:r>
              <a:rPr lang="it-IT" sz="1400" dirty="0" err="1"/>
              <a:t>purposes</a:t>
            </a:r>
            <a:r>
              <a:rPr lang="it-IT" sz="1400" dirty="0"/>
              <a:t>, 1 Hz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enough</a:t>
            </a:r>
            <a:endParaRPr lang="en-GB" sz="1400" dirty="0"/>
          </a:p>
          <a:p>
            <a:pPr eaLnBrk="1" hangingPunct="1"/>
            <a:endParaRPr lang="it-IT" altLang="en-US" sz="1400" dirty="0"/>
          </a:p>
          <a:p>
            <a:pPr eaLnBrk="1" hangingPunct="1"/>
            <a:endParaRPr lang="it-IT" altLang="en-US" sz="1400" dirty="0"/>
          </a:p>
          <a:p>
            <a:pPr eaLnBrk="1" hangingPunct="1"/>
            <a:endParaRPr lang="it-IT" altLang="en-US" sz="1400" dirty="0"/>
          </a:p>
          <a:p>
            <a:pPr eaLnBrk="1" hangingPunct="1"/>
            <a:r>
              <a:rPr lang="it-IT" altLang="en-US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91F68-D822-9DA9-B23D-8B805E212648}"/>
              </a:ext>
            </a:extLst>
          </p:cNvPr>
          <p:cNvSpPr txBox="1"/>
          <p:nvPr/>
        </p:nvSpPr>
        <p:spPr>
          <a:xfrm>
            <a:off x="10249319" y="5396554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«Gates»</a:t>
            </a:r>
            <a:endParaRPr lang="en-GB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8836EA5-7FE3-A2C7-4322-F9625A7C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95" y="153475"/>
            <a:ext cx="8203078" cy="4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F0B051-7C87-2709-0153-F57E1420AEAB}"/>
              </a:ext>
            </a:extLst>
          </p:cNvPr>
          <p:cNvCxnSpPr>
            <a:cxnSpLocks/>
          </p:cNvCxnSpPr>
          <p:nvPr/>
        </p:nvCxnSpPr>
        <p:spPr>
          <a:xfrm flipH="1" flipV="1">
            <a:off x="7375489" y="3696222"/>
            <a:ext cx="2773345" cy="1877174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Widescreen</PresentationFormat>
  <Paragraphs>237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PUGLIESE CARRATELLI</dc:creator>
  <cp:lastModifiedBy>Eugenio PUGLIESE CARRATELLI</cp:lastModifiedBy>
  <cp:revision>161</cp:revision>
  <dcterms:created xsi:type="dcterms:W3CDTF">2023-04-22T11:02:15Z</dcterms:created>
  <dcterms:modified xsi:type="dcterms:W3CDTF">2023-06-20T14:22:38Z</dcterms:modified>
</cp:coreProperties>
</file>