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482" r:id="rId3"/>
    <p:sldId id="291" r:id="rId4"/>
    <p:sldId id="415" r:id="rId5"/>
    <p:sldId id="529" r:id="rId6"/>
    <p:sldId id="523" r:id="rId7"/>
    <p:sldId id="1043" r:id="rId8"/>
    <p:sldId id="671" r:id="rId9"/>
    <p:sldId id="551" r:id="rId10"/>
    <p:sldId id="1051" r:id="rId11"/>
    <p:sldId id="1055" r:id="rId12"/>
    <p:sldId id="281" r:id="rId13"/>
    <p:sldId id="490" r:id="rId14"/>
    <p:sldId id="1063" r:id="rId15"/>
    <p:sldId id="1010" r:id="rId16"/>
    <p:sldId id="1065" r:id="rId17"/>
    <p:sldId id="1067" r:id="rId18"/>
    <p:sldId id="278" r:id="rId19"/>
    <p:sldId id="299" r:id="rId20"/>
    <p:sldId id="300" r:id="rId21"/>
    <p:sldId id="331" r:id="rId22"/>
    <p:sldId id="517" r:id="rId23"/>
    <p:sldId id="518" r:id="rId24"/>
    <p:sldId id="505" r:id="rId25"/>
    <p:sldId id="454" r:id="rId26"/>
    <p:sldId id="544" r:id="rId27"/>
    <p:sldId id="537" r:id="rId28"/>
    <p:sldId id="540" r:id="rId29"/>
    <p:sldId id="538" r:id="rId30"/>
    <p:sldId id="1048" r:id="rId31"/>
    <p:sldId id="1049" r:id="rId32"/>
    <p:sldId id="1066" r:id="rId33"/>
    <p:sldId id="514" r:id="rId34"/>
    <p:sldId id="506" r:id="rId35"/>
    <p:sldId id="1058" r:id="rId36"/>
    <p:sldId id="306" r:id="rId37"/>
    <p:sldId id="284" r:id="rId38"/>
    <p:sldId id="262" r:id="rId39"/>
    <p:sldId id="261" r:id="rId40"/>
    <p:sldId id="1047" r:id="rId41"/>
    <p:sldId id="1056" r:id="rId42"/>
    <p:sldId id="101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genio PUGLIESE CARRATELLI (epc@unisa.it)" initials="EPC(" lastIdx="1" clrIdx="0">
    <p:extLst>
      <p:ext uri="{19B8F6BF-5375-455C-9EA6-DF929625EA0E}">
        <p15:presenceInfo xmlns:p15="http://schemas.microsoft.com/office/powerpoint/2012/main" userId="Eugenio PUGLIESE CARRATELLI (epc@unisa.it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57" autoAdjust="0"/>
  </p:normalViewPr>
  <p:slideViewPr>
    <p:cSldViewPr snapToGrid="0">
      <p:cViewPr varScale="1">
        <p:scale>
          <a:sx n="86" d="100"/>
          <a:sy n="86" d="100"/>
        </p:scale>
        <p:origin x="5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32DE9-C43B-421A-8A02-64243153244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B2C38-9938-45A2-95E4-3260DB364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59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512B30-48BE-42F4-A997-D0C88668C4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6F85FB-3379-4129-B8B3-8435E88DD6C4}" type="slidenum">
              <a:rPr lang="it-IT" altLang="en-US"/>
              <a:pPr/>
              <a:t>4</a:t>
            </a:fld>
            <a:endParaRPr lang="it-IT" altLang="en-US"/>
          </a:p>
        </p:txBody>
      </p:sp>
      <p:sp>
        <p:nvSpPr>
          <p:cNvPr id="714754" name="Rectangle 2">
            <a:extLst>
              <a:ext uri="{FF2B5EF4-FFF2-40B4-BE49-F238E27FC236}">
                <a16:creationId xmlns:a16="http://schemas.microsoft.com/office/drawing/2014/main" id="{44978C60-5719-4498-B57F-0202BB3A81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5" name="Rectangle 3">
            <a:extLst>
              <a:ext uri="{FF2B5EF4-FFF2-40B4-BE49-F238E27FC236}">
                <a16:creationId xmlns:a16="http://schemas.microsoft.com/office/drawing/2014/main" id="{9E28060C-6AA7-455D-9508-B0ADE5CC9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4D184741-8210-4D0C-984B-947EEEB317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ADD77A-29D2-4691-A979-022A5E0861E1}" type="slidenum">
              <a:rPr lang="en-US" altLang="en-US"/>
              <a:pPr eaLnBrk="1" hangingPunct="1"/>
              <a:t>5</a:t>
            </a:fld>
            <a:endParaRPr lang="it-IT" alt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31E6A4C-BF01-4B0F-979F-4DB8293A1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87F739C4-13ED-4034-9368-B7FF8CA84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493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857B46-EFBB-43B6-9EDD-320DE7E947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B0036-9D21-4AE0-94DD-C8520A0A0096}" type="slidenum">
              <a:rPr lang="it-IT" altLang="en-US"/>
              <a:pPr/>
              <a:t>6</a:t>
            </a:fld>
            <a:endParaRPr lang="it-IT" altLang="en-US"/>
          </a:p>
        </p:txBody>
      </p:sp>
      <p:sp>
        <p:nvSpPr>
          <p:cNvPr id="881666" name="Rectangle 2">
            <a:extLst>
              <a:ext uri="{FF2B5EF4-FFF2-40B4-BE49-F238E27FC236}">
                <a16:creationId xmlns:a16="http://schemas.microsoft.com/office/drawing/2014/main" id="{99146F5B-2FB6-4D42-822C-7336DD1E36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>
            <a:extLst>
              <a:ext uri="{FF2B5EF4-FFF2-40B4-BE49-F238E27FC236}">
                <a16:creationId xmlns:a16="http://schemas.microsoft.com/office/drawing/2014/main" id="{6C79D893-1ADC-41D7-81C8-19860B9D9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3E78CB0C-6BBD-4EB9-9A3C-0552FA71A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C5CA9A-7B6D-4A07-A62A-323BBA975B9A}" type="slidenum">
              <a:rPr lang="en-US" altLang="en-US"/>
              <a:pPr eaLnBrk="1" hangingPunct="1"/>
              <a:t>7</a:t>
            </a:fld>
            <a:endParaRPr lang="it-IT" altLang="en-US"/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4CD4A10F-42A5-49F4-8414-9BA6FDF95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0E332186-7F75-4524-BA60-A1506CCDC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42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730C-00E2-4511-B5BE-0E5065B7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EB304-9847-4108-BFB3-97B79967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9BD73-5447-4464-92B3-25C9D4713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A4B2A-09E0-48C9-8A64-48B21B72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BF16F-BBF3-4469-BE3C-87BD3262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02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0F06-45A8-4654-968C-6ED0B90E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00141-F545-442D-BEA5-8DB811413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F3514-584C-4AC3-8FCC-5A0BEA37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8D1C-DAC2-4C2F-83A3-04AC89FFE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6CD4A-1D49-43F6-85EC-245F39A6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2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3831F-5E66-447B-8804-F5F7522BC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01FD2-2520-418A-864D-B8DAF8FFA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C0080-CA07-4BED-96AA-BE3D7946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ACFA2-E5E1-472B-8928-0117E516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3433F-FB25-4FEA-B37A-088319B7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12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1E76-70A1-49E3-AC09-F4F82ED9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8A761-46BF-4FC2-A892-AB746119A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AA798-2F0F-49ED-8D75-224FFB8A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4282-A075-49B5-A6CD-6CA1A798A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D6013-C938-453A-99E9-311B150D8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57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7D9EC-EFD8-4074-9446-6317E2D6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35AEA-32AF-49D5-8052-EE9835E57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CD3F8-61AE-4B02-A4DC-2C663C2A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10CEB-0BCD-41F4-B648-CAEB933F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60B5-1AF5-4BD8-884E-88615F84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6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ECAE-3596-4CAD-871D-D96AB0C5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8413A-7943-4D34-BC73-50A4C1349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8A539-477C-4425-93E7-AC32B0B76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34AFA-8B2E-4706-ABEE-5064B1D8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E1F9C-6F16-4371-B9D4-06496506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0448C-368B-4A62-9993-874D98D4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58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DF4F-3AA4-429C-9FC8-739B6CE4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3BCA5-FA06-481C-BBE2-8562C51B4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A7561-869B-41B6-9FF6-2E5AFD316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20AE6-28F1-4424-8E2F-DD2640FCC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89A18-C1E5-4566-9914-3DF779EF6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22AEE-3065-4A66-BA44-FD4D4E4F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1BABD-A7D9-45D8-AA4C-74DC89B6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1386E-7792-4321-A375-EA2B5EA3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95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BF2F-BDA7-4F7F-BB06-B172E9B2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11DB9F-7065-43F2-8AAD-9A237E37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9E439-7741-42B8-82CC-7C00B0E0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20A82-BCB0-42A2-9E3D-F47521E4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93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138E9-C795-4555-80CE-618274E2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686AB-1598-4030-BB0C-669831F9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4098D-3EC6-44B1-8F27-DAB475C4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81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2FC27-C539-4DF3-B6B9-6CA583EE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4BC26-E1D6-4CD3-AD67-9C0B28A53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290DF-D298-4998-98D8-2D85D946A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18DF0-05F5-456F-B728-BB78C965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826B8-5312-4FA6-A948-C0A0A68D9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F631-FB79-4112-9716-04C7ECA5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8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A34A2-CA9D-4F35-9DB2-0EEBF60A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3BD67B-BA50-42FB-984A-ECC68BF6B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90B5F-8723-4306-933B-53389F5D9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582E7-54F0-412B-BABD-416DF0EF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FC8DD-938D-450D-A20A-8F550FF8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30079-B270-4BC2-8BE7-DB14ECCB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7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C45FA-3619-4677-8703-7F7B5D1E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94EE4-8E00-4287-9CD0-52FAAB18D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F9EE6-FCEF-4CB2-BD6E-83EE5D388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13FE8-7096-45C2-A489-BAE34E966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CC6A4-F808-4774-B400-923E9DB99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3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0034425719304766?via%3Dihub#bib5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rads.tudelft.nl/rads/rads.s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8E3888-2660-4E91-8A28-1414B13DA38D}"/>
              </a:ext>
            </a:extLst>
          </p:cNvPr>
          <p:cNvSpPr txBox="1"/>
          <p:nvPr/>
        </p:nvSpPr>
        <p:spPr>
          <a:xfrm>
            <a:off x="3054661" y="4437993"/>
            <a:ext cx="5302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u="sng" dirty="0"/>
              <a:t>  E. Pugliese Carratelli  </a:t>
            </a:r>
            <a:r>
              <a:rPr lang="it-IT" sz="2400" dirty="0"/>
              <a:t>F. Reale  F. Dentale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028B2-A84F-4B9E-BC57-AE860053EA43}"/>
              </a:ext>
            </a:extLst>
          </p:cNvPr>
          <p:cNvSpPr txBox="1"/>
          <p:nvPr/>
        </p:nvSpPr>
        <p:spPr>
          <a:xfrm>
            <a:off x="2408062" y="3237664"/>
            <a:ext cx="6917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Rilievi da satellite del moto ondoso</a:t>
            </a:r>
          </a:p>
          <a:p>
            <a:r>
              <a:rPr lang="it-IT" sz="3600" b="1" dirty="0"/>
              <a:t>           Parte 2 – il SAR</a:t>
            </a:r>
            <a:endParaRPr lang="en-GB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6075D-1674-477A-B8F1-6B1DA35A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90" y="0"/>
            <a:ext cx="6534150" cy="1419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2E561-A1E8-4435-8176-EEAB5CC75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135" y="1441402"/>
            <a:ext cx="2554200" cy="862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4DA66-A5B0-4870-9BE2-6DC10A9554FD}"/>
              </a:ext>
            </a:extLst>
          </p:cNvPr>
          <p:cNvSpPr txBox="1"/>
          <p:nvPr/>
        </p:nvSpPr>
        <p:spPr>
          <a:xfrm flipH="1">
            <a:off x="4098660" y="2367870"/>
            <a:ext cx="388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28 Gennaio 2021- Ore 10:00-17:00 – Google </a:t>
            </a:r>
            <a:r>
              <a:rPr lang="it-IT" b="1" dirty="0" err="1"/>
              <a:t>Meet</a:t>
            </a: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A3320-20D2-46D4-8FE5-809E37C5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573" y="4964059"/>
            <a:ext cx="2939253" cy="13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0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0C130-EEFE-48FB-8B29-430AFD342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89" y="-127075"/>
            <a:ext cx="6123809" cy="38095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A193DD-968B-44DD-9697-6062CA92B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6118225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B8418F-E75E-4FE6-95FE-F411FFAC9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461" y="2795989"/>
            <a:ext cx="6123809" cy="38095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2AE19F-553C-46DB-8FC4-DA2D56D21500}"/>
              </a:ext>
            </a:extLst>
          </p:cNvPr>
          <p:cNvSpPr/>
          <p:nvPr/>
        </p:nvSpPr>
        <p:spPr>
          <a:xfrm>
            <a:off x="7497270" y="4377585"/>
            <a:ext cx="4466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Pugliese </a:t>
            </a:r>
            <a:r>
              <a:rPr lang="en-GB" sz="1200" dirty="0" err="1"/>
              <a:t>Carratelli</a:t>
            </a:r>
            <a:r>
              <a:rPr lang="en-GB" sz="1200" dirty="0"/>
              <a:t>, E., </a:t>
            </a:r>
            <a:r>
              <a:rPr lang="en-GB" sz="1200" dirty="0" err="1"/>
              <a:t>Dentale</a:t>
            </a:r>
            <a:r>
              <a:rPr lang="en-GB" sz="1200" dirty="0"/>
              <a:t>, F., </a:t>
            </a:r>
            <a:r>
              <a:rPr lang="en-GB" sz="1200" dirty="0" err="1"/>
              <a:t>Reale</a:t>
            </a:r>
            <a:r>
              <a:rPr lang="en-GB" sz="1200" dirty="0"/>
              <a:t>, </a:t>
            </a:r>
            <a:r>
              <a:rPr lang="en-GB" sz="1200" dirty="0" err="1"/>
              <a:t>F.Numerical</a:t>
            </a:r>
            <a:r>
              <a:rPr lang="en-GB" sz="1200" dirty="0"/>
              <a:t> PSEUDO - Random simulation of SAR sea and wind response(2006) European Space Agency, (Special Publication) ESA SP, (613),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FE93F323-0DBB-4F5E-AC7C-6C73C4F6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5643" y="5579862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/>
              <a:t>Local tilt</a:t>
            </a:r>
            <a:r>
              <a:rPr lang="it-IT" altLang="en-US"/>
              <a:t> influences </a:t>
            </a:r>
            <a:r>
              <a:rPr lang="it-IT" altLang="en-US" b="1"/>
              <a:t>σ</a:t>
            </a:r>
            <a:r>
              <a:rPr lang="it-IT" altLang="en-US" b="1" baseline="-25000"/>
              <a:t>lb</a:t>
            </a:r>
            <a:r>
              <a:rPr lang="it-I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061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>
            <a:extLst>
              <a:ext uri="{FF2B5EF4-FFF2-40B4-BE49-F238E27FC236}">
                <a16:creationId xmlns:a16="http://schemas.microsoft.com/office/drawing/2014/main" id="{9A6DF739-96C1-428E-A1BE-C335CDB7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6152" r="5737" b="4395"/>
          <a:stretch>
            <a:fillRect/>
          </a:stretch>
        </p:blipFill>
        <p:spPr bwMode="auto">
          <a:xfrm>
            <a:off x="1725374" y="184170"/>
            <a:ext cx="719772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A9C9ED-032A-46AE-A6DE-723679D31C35}"/>
              </a:ext>
            </a:extLst>
          </p:cNvPr>
          <p:cNvSpPr txBox="1"/>
          <p:nvPr/>
        </p:nvSpPr>
        <p:spPr>
          <a:xfrm>
            <a:off x="1606756" y="4768369"/>
            <a:ext cx="25945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risoluzione nelle </a:t>
            </a:r>
          </a:p>
          <a:p>
            <a:r>
              <a:rPr lang="it-IT" dirty="0">
                <a:solidFill>
                  <a:srgbClr val="FF0000"/>
                </a:solidFill>
              </a:rPr>
              <a:t>Direzione </a:t>
            </a:r>
            <a:r>
              <a:rPr lang="it-IT" b="1" i="1" dirty="0">
                <a:solidFill>
                  <a:srgbClr val="FF0000"/>
                </a:solidFill>
              </a:rPr>
              <a:t>trasversale</a:t>
            </a:r>
          </a:p>
          <a:p>
            <a:r>
              <a:rPr lang="it-IT" b="1" dirty="0">
                <a:solidFill>
                  <a:srgbClr val="FF0000"/>
                </a:solidFill>
              </a:rPr>
              <a:t>(«range», «</a:t>
            </a:r>
            <a:r>
              <a:rPr lang="it-IT" b="1" dirty="0" err="1">
                <a:solidFill>
                  <a:srgbClr val="FF0000"/>
                </a:solidFill>
              </a:rPr>
              <a:t>across</a:t>
            </a:r>
            <a:r>
              <a:rPr lang="it-IT" b="1" dirty="0">
                <a:solidFill>
                  <a:srgbClr val="FF0000"/>
                </a:solidFill>
              </a:rPr>
              <a:t> track</a:t>
            </a:r>
            <a:r>
              <a:rPr lang="it-IT" dirty="0">
                <a:solidFill>
                  <a:srgbClr val="FF0000"/>
                </a:solidFill>
              </a:rPr>
              <a:t>»)</a:t>
            </a:r>
          </a:p>
          <a:p>
            <a:r>
              <a:rPr lang="it-IT" dirty="0">
                <a:solidFill>
                  <a:srgbClr val="FF0000"/>
                </a:solidFill>
              </a:rPr>
              <a:t>è data dalla tempo di</a:t>
            </a:r>
          </a:p>
          <a:p>
            <a:r>
              <a:rPr lang="it-IT" dirty="0">
                <a:solidFill>
                  <a:srgbClr val="FF0000"/>
                </a:solidFill>
              </a:rPr>
              <a:t>percorrenza dell’impulso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4FC1D-6AEB-4AE3-A08C-15DE390C319B}"/>
              </a:ext>
            </a:extLst>
          </p:cNvPr>
          <p:cNvSpPr txBox="1"/>
          <p:nvPr/>
        </p:nvSpPr>
        <p:spPr>
          <a:xfrm>
            <a:off x="7821282" y="3944374"/>
            <a:ext cx="2763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La risoluzione nella </a:t>
            </a:r>
          </a:p>
          <a:p>
            <a:r>
              <a:rPr lang="it-IT" dirty="0">
                <a:solidFill>
                  <a:srgbClr val="0070C0"/>
                </a:solidFill>
              </a:rPr>
              <a:t>direzione di volo </a:t>
            </a:r>
            <a:r>
              <a:rPr lang="it-IT" b="1" dirty="0">
                <a:solidFill>
                  <a:srgbClr val="0070C0"/>
                </a:solidFill>
              </a:rPr>
              <a:t>(</a:t>
            </a:r>
            <a:r>
              <a:rPr lang="it-IT" b="1" dirty="0" err="1">
                <a:solidFill>
                  <a:srgbClr val="0070C0"/>
                </a:solidFill>
              </a:rPr>
              <a:t>azimuth</a:t>
            </a:r>
            <a:r>
              <a:rPr lang="it-IT" dirty="0">
                <a:solidFill>
                  <a:srgbClr val="0070C0"/>
                </a:solidFill>
              </a:rPr>
              <a:t>)</a:t>
            </a:r>
          </a:p>
          <a:p>
            <a:r>
              <a:rPr lang="it-IT" dirty="0">
                <a:solidFill>
                  <a:srgbClr val="0070C0"/>
                </a:solidFill>
              </a:rPr>
              <a:t> è data dall’ apertura dell’</a:t>
            </a:r>
          </a:p>
          <a:p>
            <a:r>
              <a:rPr lang="it-IT" dirty="0">
                <a:solidFill>
                  <a:srgbClr val="0070C0"/>
                </a:solidFill>
              </a:rPr>
              <a:t>antenna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2C1FBA-AD5E-4329-A0BC-801652DE9DCF}"/>
              </a:ext>
            </a:extLst>
          </p:cNvPr>
          <p:cNvCxnSpPr>
            <a:cxnSpLocks/>
          </p:cNvCxnSpPr>
          <p:nvPr/>
        </p:nvCxnSpPr>
        <p:spPr>
          <a:xfrm flipH="1">
            <a:off x="5982326" y="4553365"/>
            <a:ext cx="287545" cy="474252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951AAB-F314-4F32-A75D-C0A92D5E04E4}"/>
              </a:ext>
            </a:extLst>
          </p:cNvPr>
          <p:cNvCxnSpPr>
            <a:cxnSpLocks/>
          </p:cNvCxnSpPr>
          <p:nvPr/>
        </p:nvCxnSpPr>
        <p:spPr>
          <a:xfrm flipH="1" flipV="1">
            <a:off x="6015365" y="4742337"/>
            <a:ext cx="287544" cy="8748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">
            <a:extLst>
              <a:ext uri="{FF2B5EF4-FFF2-40B4-BE49-F238E27FC236}">
                <a16:creationId xmlns:a16="http://schemas.microsoft.com/office/drawing/2014/main" id="{981DC266-9E01-4791-B491-FC63368F9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900" y="9183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400" b="1" dirty="0">
                <a:solidFill>
                  <a:schemeClr val="tx1"/>
                </a:solidFill>
                <a:latin typeface="+mn-lt"/>
              </a:rPr>
              <a:t>Perché «apertura sintetica»?</a:t>
            </a:r>
          </a:p>
        </p:txBody>
      </p:sp>
    </p:spTree>
    <p:extLst>
      <p:ext uri="{BB962C8B-B14F-4D97-AF65-F5344CB8AC3E}">
        <p14:creationId xmlns:p14="http://schemas.microsoft.com/office/powerpoint/2010/main" val="393297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62125" y="44625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err="1">
                <a:latin typeface="Calibri     "/>
                <a:cs typeface="Times New Roman" pitchFamily="18" charset="0"/>
              </a:rPr>
              <a:t>Risoluzione</a:t>
            </a:r>
            <a:r>
              <a:rPr lang="de-DE" sz="2400" b="1" dirty="0">
                <a:latin typeface="Calibri     "/>
                <a:cs typeface="Times New Roman" pitchFamily="18" charset="0"/>
              </a:rPr>
              <a:t> in </a:t>
            </a:r>
            <a:r>
              <a:rPr lang="de-DE" sz="2400" b="1" dirty="0" err="1">
                <a:latin typeface="Calibri     "/>
                <a:cs typeface="Times New Roman" pitchFamily="18" charset="0"/>
              </a:rPr>
              <a:t>azimuth</a:t>
            </a:r>
            <a:endParaRPr lang="de-DE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 l="13563" t="2435" r="6781" b="9740"/>
          <a:stretch>
            <a:fillRect/>
          </a:stretch>
        </p:blipFill>
        <p:spPr bwMode="auto">
          <a:xfrm>
            <a:off x="1113495" y="1287561"/>
            <a:ext cx="5496813" cy="519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776000" y="620688"/>
            <a:ext cx="8640000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latin typeface="Calibri     "/>
                <a:cs typeface="Times New Roman" pitchFamily="18" charset="0"/>
              </a:rPr>
              <a:t>In un radar </a:t>
            </a:r>
            <a:r>
              <a:rPr lang="en-US" dirty="0" err="1">
                <a:latin typeface="Calibri     "/>
                <a:cs typeface="Times New Roman" pitchFamily="18" charset="0"/>
              </a:rPr>
              <a:t>convenzionale</a:t>
            </a:r>
            <a:r>
              <a:rPr lang="en-US" dirty="0">
                <a:latin typeface="Calibri     "/>
                <a:cs typeface="Times New Roman" pitchFamily="18" charset="0"/>
              </a:rPr>
              <a:t>  la </a:t>
            </a:r>
            <a:r>
              <a:rPr lang="en-US" dirty="0" err="1">
                <a:latin typeface="Calibri     "/>
                <a:cs typeface="Times New Roman" pitchFamily="18" charset="0"/>
              </a:rPr>
              <a:t>direzione</a:t>
            </a:r>
            <a:r>
              <a:rPr lang="en-US" dirty="0">
                <a:latin typeface="Calibri     "/>
                <a:cs typeface="Times New Roman" pitchFamily="18" charset="0"/>
              </a:rPr>
              <a:t> di azimuth la </a:t>
            </a:r>
            <a:r>
              <a:rPr lang="en-US" dirty="0" err="1">
                <a:latin typeface="Calibri     "/>
                <a:cs typeface="Times New Roman" pitchFamily="18" charset="0"/>
              </a:rPr>
              <a:t>risoluzione</a:t>
            </a:r>
            <a:r>
              <a:rPr lang="en-US" dirty="0">
                <a:latin typeface="Calibri     "/>
                <a:cs typeface="Times New Roman" pitchFamily="18" charset="0"/>
              </a:rPr>
              <a:t> </a:t>
            </a:r>
            <a:r>
              <a:rPr lang="en-US" dirty="0" err="1">
                <a:latin typeface="Calibri     "/>
                <a:cs typeface="Times New Roman" pitchFamily="18" charset="0"/>
              </a:rPr>
              <a:t>dipende</a:t>
            </a:r>
            <a:r>
              <a:rPr lang="en-US" dirty="0">
                <a:latin typeface="Calibri     "/>
                <a:cs typeface="Times New Roman" pitchFamily="18" charset="0"/>
              </a:rPr>
              <a:t> </a:t>
            </a:r>
            <a:r>
              <a:rPr lang="en-US" dirty="0" err="1">
                <a:latin typeface="Calibri     "/>
                <a:cs typeface="Times New Roman" pitchFamily="18" charset="0"/>
              </a:rPr>
              <a:t>dall’impronta</a:t>
            </a:r>
            <a:r>
              <a:rPr lang="en-US" dirty="0">
                <a:latin typeface="Calibri     "/>
                <a:cs typeface="Times New Roman" pitchFamily="18" charset="0"/>
              </a:rPr>
              <a:t>  </a:t>
            </a:r>
            <a:r>
              <a:rPr lang="el-GR" dirty="0">
                <a:latin typeface="Calibri     "/>
                <a:cs typeface="Times New Roman" pitchFamily="18" charset="0"/>
              </a:rPr>
              <a:t>Δ</a:t>
            </a:r>
            <a:r>
              <a:rPr lang="it-IT" dirty="0">
                <a:latin typeface="Calibri     "/>
                <a:cs typeface="Times New Roman" pitchFamily="18" charset="0"/>
              </a:rPr>
              <a:t>Y</a:t>
            </a:r>
            <a:r>
              <a:rPr lang="en-US" dirty="0">
                <a:latin typeface="Calibri     "/>
                <a:cs typeface="Times New Roman" pitchFamily="18" charset="0"/>
              </a:rPr>
              <a:t> </a:t>
            </a:r>
            <a:r>
              <a:rPr lang="en-US" dirty="0" err="1">
                <a:latin typeface="Calibri     "/>
                <a:cs typeface="Times New Roman" pitchFamily="18" charset="0"/>
              </a:rPr>
              <a:t>suolo</a:t>
            </a:r>
            <a:r>
              <a:rPr lang="it-IT" dirty="0">
                <a:latin typeface="Calibri     "/>
                <a:cs typeface="Times New Roman" pitchFamily="18" charset="0"/>
              </a:rPr>
              <a:t> </a:t>
            </a:r>
            <a:r>
              <a:rPr lang="en-US" dirty="0" err="1">
                <a:latin typeface="Calibri     "/>
                <a:cs typeface="Times New Roman" pitchFamily="18" charset="0"/>
              </a:rPr>
              <a:t>dell’antenna</a:t>
            </a:r>
            <a:r>
              <a:rPr lang="en-US" dirty="0">
                <a:latin typeface="Calibri     "/>
                <a:cs typeface="Times New Roman" pitchFamily="18" charset="0"/>
              </a:rPr>
              <a:t> </a:t>
            </a:r>
            <a:endParaRPr lang="it-IT" dirty="0">
              <a:latin typeface="Calibri     "/>
              <a:cs typeface="Times New Roman" pitchFamily="18" charset="0"/>
            </a:endParaRP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6616700" y="1510184"/>
          <a:ext cx="364000" cy="5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1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6700" y="1510184"/>
                        <a:ext cx="364000" cy="50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321886"/>
              </p:ext>
            </p:extLst>
          </p:nvPr>
        </p:nvGraphicFramePr>
        <p:xfrm>
          <a:off x="6616700" y="2060849"/>
          <a:ext cx="4778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Equation" r:id="rId6" imgW="215640" imgH="228600" progId="Equation.DSMT4">
                  <p:embed/>
                </p:oleObj>
              </mc:Choice>
              <mc:Fallback>
                <p:oleObj name="Equation" r:id="rId6" imgW="215640" imgH="228600" progId="Equation.DSMT4">
                  <p:embed/>
                  <p:pic>
                    <p:nvPicPr>
                      <p:cNvPr id="993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6700" y="2060849"/>
                        <a:ext cx="4778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7248000" y="2122944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     "/>
                <a:cs typeface="Times New Roman" pitchFamily="18" charset="0"/>
              </a:rPr>
              <a:t>Lunghezza dell’antenna</a:t>
            </a:r>
          </a:p>
        </p:txBody>
      </p:sp>
      <p:graphicFrame>
        <p:nvGraphicFramePr>
          <p:cNvPr id="99335" name="Object 7"/>
          <p:cNvGraphicFramePr>
            <a:graphicFrameLocks noChangeAspect="1"/>
          </p:cNvGraphicFramePr>
          <p:nvPr/>
        </p:nvGraphicFramePr>
        <p:xfrm>
          <a:off x="6616701" y="2564905"/>
          <a:ext cx="4222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Equation" r:id="rId8" imgW="190440" imgH="228600" progId="Equation.DSMT4">
                  <p:embed/>
                </p:oleObj>
              </mc:Choice>
              <mc:Fallback>
                <p:oleObj name="Equation" r:id="rId8" imgW="190440" imgH="228600" progId="Equation.DSMT4">
                  <p:embed/>
                  <p:pic>
                    <p:nvPicPr>
                      <p:cNvPr id="993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6701" y="2564905"/>
                        <a:ext cx="4222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7248000" y="2636540"/>
            <a:ext cx="102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     "/>
                <a:cs typeface="Times New Roman" pitchFamily="18" charset="0"/>
              </a:rPr>
              <a:t>Distanza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980458" y="3140968"/>
            <a:ext cx="4644000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4555783" y="5218644"/>
            <a:ext cx="2340000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1" name="Gruppo 20"/>
          <p:cNvGrpSpPr/>
          <p:nvPr/>
        </p:nvGrpSpPr>
        <p:grpSpPr>
          <a:xfrm>
            <a:off x="7372654" y="4009526"/>
            <a:ext cx="3021981" cy="745953"/>
            <a:chOff x="6250753" y="3401199"/>
            <a:chExt cx="3021981" cy="745953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6250753" y="3401199"/>
              <a:ext cx="3021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it-IT" dirty="0">
                  <a:latin typeface="Calibri     "/>
                  <a:cs typeface="Times New Roman" pitchFamily="18" charset="0"/>
                </a:rPr>
                <a:t>con valori tipici:</a:t>
              </a:r>
            </a:p>
            <a:p>
              <a:r>
                <a:rPr lang="it-IT" dirty="0">
                  <a:latin typeface="Calibri     "/>
                  <a:cs typeface="Times New Roman" pitchFamily="18" charset="0"/>
                </a:rPr>
                <a:t>       ≈ 5 cm and         ≈ 800 km</a:t>
              </a:r>
            </a:p>
          </p:txBody>
        </p:sp>
        <p:graphicFrame>
          <p:nvGraphicFramePr>
            <p:cNvPr id="9933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2196072"/>
                </p:ext>
              </p:extLst>
            </p:nvPr>
          </p:nvGraphicFramePr>
          <p:xfrm>
            <a:off x="6434110" y="3642327"/>
            <a:ext cx="3635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" name="Equation" r:id="rId10" imgW="164880" imgH="228600" progId="Equation.DSMT4">
                    <p:embed/>
                  </p:oleObj>
                </mc:Choice>
                <mc:Fallback>
                  <p:oleObj name="Equation" r:id="rId10" imgW="164880" imgH="228600" progId="Equation.DSMT4">
                    <p:embed/>
                    <p:pic>
                      <p:nvPicPr>
                        <p:cNvPr id="9933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34110" y="3642327"/>
                          <a:ext cx="3635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37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9051480"/>
                </p:ext>
              </p:extLst>
            </p:nvPr>
          </p:nvGraphicFramePr>
          <p:xfrm>
            <a:off x="7856503" y="3597837"/>
            <a:ext cx="422275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0" name="Equation" r:id="rId11" imgW="190440" imgH="228600" progId="Equation.DSMT4">
                    <p:embed/>
                  </p:oleObj>
                </mc:Choice>
                <mc:Fallback>
                  <p:oleObj name="Equation" r:id="rId11" imgW="190440" imgH="228600" progId="Equation.DSMT4">
                    <p:embed/>
                    <p:pic>
                      <p:nvPicPr>
                        <p:cNvPr id="99337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56503" y="3597837"/>
                          <a:ext cx="422275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9339" name="AutoShape 11" descr="Image result for immagine esterrefatto"/>
          <p:cNvSpPr>
            <a:spLocks noChangeAspect="1" noChangeArrowheads="1"/>
          </p:cNvSpPr>
          <p:nvPr/>
        </p:nvSpPr>
        <p:spPr bwMode="auto">
          <a:xfrm>
            <a:off x="1679575" y="-1074738"/>
            <a:ext cx="2381250" cy="2247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9341" name="AutoShape 13" descr="Image result for immagine esterrefatto"/>
          <p:cNvSpPr>
            <a:spLocks noChangeAspect="1" noChangeArrowheads="1"/>
          </p:cNvSpPr>
          <p:nvPr/>
        </p:nvSpPr>
        <p:spPr bwMode="auto">
          <a:xfrm>
            <a:off x="1679575" y="-1074738"/>
            <a:ext cx="2381250" cy="2247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" name="CasellaDiTesto 11">
            <a:extLst>
              <a:ext uri="{FF2B5EF4-FFF2-40B4-BE49-F238E27FC236}">
                <a16:creationId xmlns:a16="http://schemas.microsoft.com/office/drawing/2014/main" id="{572B3ACD-EEA0-43A3-A955-AA45244016E2}"/>
              </a:ext>
            </a:extLst>
          </p:cNvPr>
          <p:cNvSpPr txBox="1"/>
          <p:nvPr/>
        </p:nvSpPr>
        <p:spPr>
          <a:xfrm>
            <a:off x="7181258" y="1510184"/>
            <a:ext cx="19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     "/>
                <a:cs typeface="Times New Roman" pitchFamily="18" charset="0"/>
              </a:rPr>
              <a:t>Lunghezza d’onda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E9A2D4-5F1D-4FD8-A1EF-9EE4D8CCC64B}"/>
              </a:ext>
            </a:extLst>
          </p:cNvPr>
          <p:cNvSpPr/>
          <p:nvPr/>
        </p:nvSpPr>
        <p:spPr>
          <a:xfrm>
            <a:off x="6855619" y="4732402"/>
            <a:ext cx="535576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dirty="0"/>
              <a:t>km per avere una risoluzione al suolo </a:t>
            </a:r>
            <a:r>
              <a:rPr lang="el-GR" altLang="en-US" dirty="0">
                <a:cs typeface="Lucida Sans Unicode" panose="020B0602030504020204" pitchFamily="34" charset="0"/>
              </a:rPr>
              <a:t>Δ</a:t>
            </a:r>
            <a:r>
              <a:rPr lang="it-IT" altLang="en-US" dirty="0"/>
              <a:t>Y= 10 m </a:t>
            </a:r>
          </a:p>
          <a:p>
            <a:pPr>
              <a:spcBef>
                <a:spcPct val="50000"/>
              </a:spcBef>
            </a:pPr>
            <a:r>
              <a:rPr lang="it-IT" altLang="en-US" dirty="0"/>
              <a:t>Occorrerebbe una lunghezza d’antenna L</a:t>
            </a:r>
            <a:r>
              <a:rPr lang="it-IT" altLang="en-US" baseline="-25000" dirty="0"/>
              <a:t>a</a:t>
            </a:r>
            <a:r>
              <a:rPr lang="it-IT" altLang="en-US" dirty="0"/>
              <a:t> = 4000 m!  </a:t>
            </a:r>
            <a:endParaRPr lang="el-GR" altLang="en-US" dirty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678" name="Group 22">
            <a:extLst>
              <a:ext uri="{FF2B5EF4-FFF2-40B4-BE49-F238E27FC236}">
                <a16:creationId xmlns:a16="http://schemas.microsoft.com/office/drawing/2014/main" id="{A9D36817-53FE-44E5-B65E-1DCDDAC827C4}"/>
              </a:ext>
            </a:extLst>
          </p:cNvPr>
          <p:cNvGrpSpPr>
            <a:grpSpLocks/>
          </p:cNvGrpSpPr>
          <p:nvPr/>
        </p:nvGrpSpPr>
        <p:grpSpPr bwMode="auto">
          <a:xfrm>
            <a:off x="1726406" y="1204659"/>
            <a:ext cx="8739188" cy="5108575"/>
            <a:chOff x="127" y="777"/>
            <a:chExt cx="5505" cy="3218"/>
          </a:xfrm>
        </p:grpSpPr>
        <p:pic>
          <p:nvPicPr>
            <p:cNvPr id="838658" name="Picture 2">
              <a:extLst>
                <a:ext uri="{FF2B5EF4-FFF2-40B4-BE49-F238E27FC236}">
                  <a16:creationId xmlns:a16="http://schemas.microsoft.com/office/drawing/2014/main" id="{332BB6F4-6720-41B4-B35F-69E5AF7E6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897"/>
              <a:ext cx="5424" cy="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8677" name="Rectangle 21">
              <a:extLst>
                <a:ext uri="{FF2B5EF4-FFF2-40B4-BE49-F238E27FC236}">
                  <a16:creationId xmlns:a16="http://schemas.microsoft.com/office/drawing/2014/main" id="{0C95DECC-5BDB-40EF-9A5A-5583BB8A8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1" y="777"/>
              <a:ext cx="2331" cy="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838666" name="Text Box 10">
            <a:extLst>
              <a:ext uri="{FF2B5EF4-FFF2-40B4-BE49-F238E27FC236}">
                <a16:creationId xmlns:a16="http://schemas.microsoft.com/office/drawing/2014/main" id="{17D39368-5FF5-40BA-A810-FC828E51A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3463925"/>
            <a:ext cx="86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Quota satellite</a:t>
            </a:r>
          </a:p>
        </p:txBody>
      </p:sp>
      <p:sp>
        <p:nvSpPr>
          <p:cNvPr id="838667" name="Text Box 11">
            <a:extLst>
              <a:ext uri="{FF2B5EF4-FFF2-40B4-BE49-F238E27FC236}">
                <a16:creationId xmlns:a16="http://schemas.microsoft.com/office/drawing/2014/main" id="{7E6626AF-A7F5-49AA-B3C3-908B9E8CA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4781551"/>
            <a:ext cx="11874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Range quando il bersaglio entra nel fascio radar</a:t>
            </a:r>
          </a:p>
        </p:txBody>
      </p:sp>
      <p:sp>
        <p:nvSpPr>
          <p:cNvPr id="838668" name="Text Box 12">
            <a:extLst>
              <a:ext uri="{FF2B5EF4-FFF2-40B4-BE49-F238E27FC236}">
                <a16:creationId xmlns:a16="http://schemas.microsoft.com/office/drawing/2014/main" id="{24917BCF-6E77-4631-9751-434FC2EED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163" y="3649663"/>
            <a:ext cx="86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Antenna beam</a:t>
            </a:r>
          </a:p>
        </p:txBody>
      </p:sp>
      <p:sp>
        <p:nvSpPr>
          <p:cNvPr id="838669" name="Text Box 13">
            <a:extLst>
              <a:ext uri="{FF2B5EF4-FFF2-40B4-BE49-F238E27FC236}">
                <a16:creationId xmlns:a16="http://schemas.microsoft.com/office/drawing/2014/main" id="{0ECC8B0B-031A-42A3-AD5A-651A55CD1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5154614"/>
            <a:ext cx="8636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target</a:t>
            </a:r>
          </a:p>
        </p:txBody>
      </p:sp>
      <p:sp>
        <p:nvSpPr>
          <p:cNvPr id="838670" name="Text Box 14">
            <a:extLst>
              <a:ext uri="{FF2B5EF4-FFF2-40B4-BE49-F238E27FC236}">
                <a16:creationId xmlns:a16="http://schemas.microsoft.com/office/drawing/2014/main" id="{91CA7098-1908-4C12-96B3-4532F028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606551"/>
            <a:ext cx="1758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 dirty="0"/>
              <a:t>Posizione antenna quando i bersaglio esce dal fascio radar</a:t>
            </a:r>
          </a:p>
        </p:txBody>
      </p:sp>
      <p:sp>
        <p:nvSpPr>
          <p:cNvPr id="838671" name="Rectangle 15">
            <a:extLst>
              <a:ext uri="{FF2B5EF4-FFF2-40B4-BE49-F238E27FC236}">
                <a16:creationId xmlns:a16="http://schemas.microsoft.com/office/drawing/2014/main" id="{30EFE49B-7C4C-4D5D-847B-271226F66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1308100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8672" name="Rectangle 16">
            <a:extLst>
              <a:ext uri="{FF2B5EF4-FFF2-40B4-BE49-F238E27FC236}">
                <a16:creationId xmlns:a16="http://schemas.microsoft.com/office/drawing/2014/main" id="{625DAAA9-E595-4E1A-B65B-ED38C782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461000"/>
            <a:ext cx="6477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8673" name="Text Box 17">
            <a:extLst>
              <a:ext uri="{FF2B5EF4-FFF2-40B4-BE49-F238E27FC236}">
                <a16:creationId xmlns:a16="http://schemas.microsoft.com/office/drawing/2014/main" id="{43F68EC0-1067-47E4-86DA-37B6C7724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2127251"/>
            <a:ext cx="10985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Direzione di volo del satellite</a:t>
            </a:r>
          </a:p>
        </p:txBody>
      </p:sp>
      <p:sp>
        <p:nvSpPr>
          <p:cNvPr id="838684" name="Line 28">
            <a:extLst>
              <a:ext uri="{FF2B5EF4-FFF2-40B4-BE49-F238E27FC236}">
                <a16:creationId xmlns:a16="http://schemas.microsoft.com/office/drawing/2014/main" id="{DAF5D23C-67FF-4BDA-B190-0F24871F46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1025" y="3903664"/>
            <a:ext cx="274638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BC442-2345-4338-AAA5-CD9D9ECEDFCE}"/>
              </a:ext>
            </a:extLst>
          </p:cNvPr>
          <p:cNvSpPr txBox="1"/>
          <p:nvPr/>
        </p:nvSpPr>
        <p:spPr>
          <a:xfrm>
            <a:off x="1359934" y="206494"/>
            <a:ext cx="8876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un SAR ogni punto     viene «guardato» successivamente dall’antenna in diversi istanti. Il posizionamento </a:t>
            </a:r>
            <a:r>
              <a:rPr lang="it-IT" dirty="0" err="1"/>
              <a:t>azimuth</a:t>
            </a:r>
            <a:r>
              <a:rPr lang="it-IT" dirty="0"/>
              <a:t> del punto è misurato attraverso l’effetto Doppler,</a:t>
            </a:r>
          </a:p>
          <a:p>
            <a:r>
              <a:rPr lang="it-IT" dirty="0"/>
              <a:t>cioè la velocità di spostamento relativo (sempre in direzione </a:t>
            </a:r>
            <a:r>
              <a:rPr lang="it-IT" dirty="0" err="1"/>
              <a:t>azimuth</a:t>
            </a:r>
            <a:r>
              <a:rPr lang="it-IT" dirty="0"/>
              <a:t>) del punto rispetto all’antenna 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15F971-2EB6-4959-AE0D-DCD260427FCB}"/>
              </a:ext>
            </a:extLst>
          </p:cNvPr>
          <p:cNvSpPr/>
          <p:nvPr/>
        </p:nvSpPr>
        <p:spPr>
          <a:xfrm>
            <a:off x="3430325" y="312968"/>
            <a:ext cx="179404" cy="173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8F25D04-4075-4F8B-BB96-54215FF2675A}"/>
              </a:ext>
            </a:extLst>
          </p:cNvPr>
          <p:cNvSpPr/>
          <p:nvPr/>
        </p:nvSpPr>
        <p:spPr>
          <a:xfrm>
            <a:off x="4965700" y="4325088"/>
            <a:ext cx="179404" cy="173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ACF2A112-308C-4F28-B251-83EB4EBC3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233" y="1748836"/>
            <a:ext cx="1816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/>
              <a:t>Risoluzione SAR in </a:t>
            </a:r>
            <a:r>
              <a:rPr lang="it-IT" sz="1600" dirty="0" err="1"/>
              <a:t>azimuth</a:t>
            </a:r>
            <a:r>
              <a:rPr lang="it-IT" sz="1600" dirty="0"/>
              <a:t>  </a:t>
            </a:r>
          </a:p>
        </p:txBody>
      </p:sp>
      <p:pic>
        <p:nvPicPr>
          <p:cNvPr id="27" name="Picture 4" descr="tuffatorestilizzato">
            <a:extLst>
              <a:ext uri="{FF2B5EF4-FFF2-40B4-BE49-F238E27FC236}">
                <a16:creationId xmlns:a16="http://schemas.microsoft.com/office/drawing/2014/main" id="{9A63A6CF-90A4-4C3C-8160-8342E633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538" y="2391536"/>
            <a:ext cx="484362" cy="68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DC67B75-B97B-4211-AFAF-6151522DDD1D}"/>
              </a:ext>
            </a:extLst>
          </p:cNvPr>
          <p:cNvSpPr/>
          <p:nvPr/>
        </p:nvSpPr>
        <p:spPr>
          <a:xfrm>
            <a:off x="8377794" y="2527398"/>
            <a:ext cx="1569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400" b="1" dirty="0">
                <a:cs typeface="Lucida Sans Unicode" panose="020B0602030504020204" pitchFamily="34" charset="0"/>
              </a:rPr>
              <a:t>Δ</a:t>
            </a:r>
            <a:r>
              <a:rPr lang="it-IT" altLang="en-US" sz="2400" b="1" dirty="0"/>
              <a:t>Y= La/2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AC139-17E6-4583-97D7-E05702267B6A}"/>
              </a:ext>
            </a:extLst>
          </p:cNvPr>
          <p:cNvSpPr txBox="1"/>
          <p:nvPr/>
        </p:nvSpPr>
        <p:spPr>
          <a:xfrm>
            <a:off x="9444005" y="2114537"/>
            <a:ext cx="1622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Non è tanto semplice…</a:t>
            </a:r>
            <a:endParaRPr lang="en-GB" sz="1200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DD50DEA9-E341-4725-B373-53557D7AECF1}"/>
              </a:ext>
            </a:extLst>
          </p:cNvPr>
          <p:cNvSpPr/>
          <p:nvPr/>
        </p:nvSpPr>
        <p:spPr>
          <a:xfrm rot="18267096" flipH="1">
            <a:off x="4591203" y="3650403"/>
            <a:ext cx="91951" cy="81276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1E93A-4C75-416E-93D0-8FA6CE3EA8A4}"/>
              </a:ext>
            </a:extLst>
          </p:cNvPr>
          <p:cNvSpPr txBox="1"/>
          <p:nvPr/>
        </p:nvSpPr>
        <p:spPr>
          <a:xfrm>
            <a:off x="6363494" y="4085432"/>
            <a:ext cx="3396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Effetto Doppler </a:t>
            </a:r>
            <a:r>
              <a:rPr lang="it-IT" dirty="0"/>
              <a:t>misura</a:t>
            </a:r>
          </a:p>
          <a:p>
            <a:r>
              <a:rPr lang="it-IT" dirty="0"/>
              <a:t>la componente della velocità </a:t>
            </a:r>
          </a:p>
          <a:p>
            <a:r>
              <a:rPr lang="it-IT" dirty="0"/>
              <a:t>lungo la congiungente il punto col</a:t>
            </a:r>
          </a:p>
          <a:p>
            <a:r>
              <a:rPr lang="it-IT" dirty="0"/>
              <a:t>satellite (quasi verticale)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71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7BE965-1D96-45B3-8055-C46DAB287BF6}"/>
              </a:ext>
            </a:extLst>
          </p:cNvPr>
          <p:cNvSpPr/>
          <p:nvPr/>
        </p:nvSpPr>
        <p:spPr>
          <a:xfrm>
            <a:off x="2697805" y="39651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 </a:t>
            </a:r>
          </a:p>
          <a:p>
            <a:endParaRPr lang="en-GB" sz="1200" dirty="0"/>
          </a:p>
          <a:p>
            <a:r>
              <a:rPr lang="en-GB" sz="1200" dirty="0"/>
              <a:t>La </a:t>
            </a:r>
            <a:r>
              <a:rPr lang="en-GB" sz="1200" dirty="0" err="1"/>
              <a:t>risoluzione</a:t>
            </a:r>
            <a:r>
              <a:rPr lang="en-GB" sz="1200" dirty="0"/>
              <a:t> L/2 </a:t>
            </a:r>
            <a:r>
              <a:rPr lang="en-GB" sz="1200" dirty="0" err="1"/>
              <a:t>sembra</a:t>
            </a:r>
            <a:r>
              <a:rPr lang="en-GB" sz="1200" dirty="0"/>
              <a:t> </a:t>
            </a:r>
            <a:r>
              <a:rPr lang="en-GB" sz="1200" dirty="0" err="1"/>
              <a:t>suggerire</a:t>
            </a:r>
            <a:r>
              <a:rPr lang="en-GB" sz="1200" dirty="0"/>
              <a:t> </a:t>
            </a:r>
            <a:r>
              <a:rPr lang="en-GB" sz="1200" dirty="0" err="1"/>
              <a:t>che</a:t>
            </a:r>
            <a:r>
              <a:rPr lang="en-GB" sz="1200" dirty="0"/>
              <a:t> la </a:t>
            </a:r>
            <a:r>
              <a:rPr lang="en-GB" sz="1200" dirty="0" err="1"/>
              <a:t>lunghezza</a:t>
            </a:r>
            <a:r>
              <a:rPr lang="en-GB" sz="1200" dirty="0"/>
              <a:t> </a:t>
            </a:r>
            <a:r>
              <a:rPr lang="en-GB" sz="1200" dirty="0" err="1"/>
              <a:t>dell’antenna</a:t>
            </a:r>
            <a:r>
              <a:rPr lang="en-GB" sz="1200" dirty="0"/>
              <a:t> </a:t>
            </a:r>
            <a:r>
              <a:rPr lang="en-GB" sz="1200" dirty="0" err="1"/>
              <a:t>debba</a:t>
            </a:r>
            <a:r>
              <a:rPr lang="en-GB" sz="1200" dirty="0"/>
              <a:t> </a:t>
            </a:r>
            <a:r>
              <a:rPr lang="en-GB" sz="1200" dirty="0" err="1"/>
              <a:t>essere</a:t>
            </a:r>
            <a:r>
              <a:rPr lang="en-GB" sz="1200" dirty="0"/>
              <a:t> il </a:t>
            </a:r>
            <a:r>
              <a:rPr lang="en-GB" sz="1200" dirty="0" err="1"/>
              <a:t>più</a:t>
            </a:r>
            <a:r>
              <a:rPr lang="en-GB" sz="1200" dirty="0"/>
              <a:t> </a:t>
            </a:r>
            <a:r>
              <a:rPr lang="en-GB" sz="1200" dirty="0" err="1"/>
              <a:t>piccola</a:t>
            </a:r>
            <a:r>
              <a:rPr lang="en-GB" sz="1200" dirty="0"/>
              <a:t> possible. </a:t>
            </a:r>
            <a:r>
              <a:rPr lang="en-GB" sz="1200" dirty="0" err="1"/>
              <a:t>Però</a:t>
            </a:r>
            <a:r>
              <a:rPr lang="en-GB" sz="1200" dirty="0"/>
              <a:t> è </a:t>
            </a:r>
            <a:r>
              <a:rPr lang="en-GB" sz="1200" dirty="0" err="1"/>
              <a:t>necessario</a:t>
            </a:r>
            <a:r>
              <a:rPr lang="en-GB" sz="1200" dirty="0"/>
              <a:t> </a:t>
            </a:r>
            <a:r>
              <a:rPr lang="en-GB" sz="1200" dirty="0" err="1"/>
              <a:t>che</a:t>
            </a:r>
            <a:r>
              <a:rPr lang="en-GB" sz="1200" dirty="0"/>
              <a:t> </a:t>
            </a:r>
            <a:r>
              <a:rPr lang="en-GB" sz="1200" dirty="0" err="1"/>
              <a:t>gli</a:t>
            </a:r>
            <a:r>
              <a:rPr lang="en-GB" sz="1200" dirty="0"/>
              <a:t> </a:t>
            </a:r>
            <a:r>
              <a:rPr lang="en-GB" sz="1200" dirty="0" err="1"/>
              <a:t>impulsi</a:t>
            </a:r>
            <a:r>
              <a:rPr lang="en-GB" sz="1200" dirty="0"/>
              <a:t> </a:t>
            </a:r>
            <a:r>
              <a:rPr lang="en-GB" sz="1200" dirty="0" err="1"/>
              <a:t>devono</a:t>
            </a:r>
            <a:r>
              <a:rPr lang="en-GB" sz="1200" dirty="0"/>
              <a:t> </a:t>
            </a:r>
            <a:r>
              <a:rPr lang="en-GB" sz="1200" dirty="0" err="1"/>
              <a:t>essere</a:t>
            </a:r>
            <a:r>
              <a:rPr lang="en-GB" sz="1200" dirty="0"/>
              <a:t> </a:t>
            </a:r>
            <a:r>
              <a:rPr lang="en-GB" sz="1200" dirty="0" err="1"/>
              <a:t>emessi</a:t>
            </a:r>
            <a:r>
              <a:rPr lang="en-GB" sz="1200" dirty="0"/>
              <a:t> a </a:t>
            </a:r>
            <a:r>
              <a:rPr lang="en-GB" sz="1200" dirty="0" err="1"/>
              <a:t>distanza</a:t>
            </a:r>
            <a:r>
              <a:rPr lang="en-GB" sz="1200" dirty="0"/>
              <a:t> </a:t>
            </a:r>
            <a:r>
              <a:rPr lang="en-GB" sz="1200" dirty="0" err="1"/>
              <a:t>eguale</a:t>
            </a:r>
            <a:r>
              <a:rPr lang="en-GB" sz="1200" dirty="0"/>
              <a:t> o </a:t>
            </a:r>
            <a:r>
              <a:rPr lang="en-GB" sz="1200" dirty="0" err="1"/>
              <a:t>minore</a:t>
            </a:r>
            <a:r>
              <a:rPr lang="en-GB" sz="1200" dirty="0"/>
              <a:t> di L/2. </a:t>
            </a:r>
            <a:r>
              <a:rPr lang="en-GB" sz="1200" dirty="0" err="1"/>
              <a:t>Questo</a:t>
            </a:r>
            <a:r>
              <a:rPr lang="en-GB" sz="1200" dirty="0"/>
              <a:t> è </a:t>
            </a:r>
            <a:r>
              <a:rPr lang="en-GB" sz="1200" dirty="0" err="1"/>
              <a:t>limitato</a:t>
            </a:r>
            <a:r>
              <a:rPr lang="en-GB" sz="1200" dirty="0"/>
              <a:t> </a:t>
            </a:r>
            <a:r>
              <a:rPr lang="en-GB" sz="1200" dirty="0" err="1"/>
              <a:t>dalla</a:t>
            </a:r>
            <a:r>
              <a:rPr lang="en-GB" sz="1200" dirty="0"/>
              <a:t> </a:t>
            </a:r>
            <a:r>
              <a:rPr lang="en-GB" sz="1200" dirty="0" err="1"/>
              <a:t>massima</a:t>
            </a:r>
            <a:r>
              <a:rPr lang="en-GB" sz="1200" dirty="0"/>
              <a:t> </a:t>
            </a:r>
            <a:r>
              <a:rPr lang="en-GB" sz="1200" dirty="0" err="1"/>
              <a:t>frequenza</a:t>
            </a:r>
            <a:r>
              <a:rPr lang="en-GB" sz="1200" dirty="0"/>
              <a:t> di </a:t>
            </a:r>
            <a:r>
              <a:rPr lang="en-GB" sz="1200" dirty="0" err="1"/>
              <a:t>ripetizione</a:t>
            </a:r>
            <a:r>
              <a:rPr lang="en-GB" sz="1200" dirty="0"/>
              <a:t> </a:t>
            </a:r>
            <a:r>
              <a:rPr lang="en-GB" sz="1200" dirty="0" err="1"/>
              <a:t>degli</a:t>
            </a:r>
            <a:r>
              <a:rPr lang="en-GB" sz="1200" dirty="0"/>
              <a:t> </a:t>
            </a:r>
            <a:r>
              <a:rPr lang="en-GB" sz="1200" dirty="0" err="1"/>
              <a:t>impulsi</a:t>
            </a:r>
            <a:r>
              <a:rPr lang="en-GB" sz="1200" dirty="0"/>
              <a:t> (PRF). Ad es per </a:t>
            </a:r>
            <a:r>
              <a:rPr lang="en-GB" sz="1200" dirty="0" err="1"/>
              <a:t>gli</a:t>
            </a:r>
            <a:r>
              <a:rPr lang="en-GB" sz="1200" dirty="0"/>
              <a:t> ERS/ENVISAT PRF=1400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480DF2-27BB-480E-A8A1-186CCE880B18}"/>
              </a:ext>
            </a:extLst>
          </p:cNvPr>
          <p:cNvSpPr/>
          <p:nvPr/>
        </p:nvSpPr>
        <p:spPr>
          <a:xfrm>
            <a:off x="8091591" y="2662028"/>
            <a:ext cx="3298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Questo</a:t>
            </a:r>
            <a:r>
              <a:rPr lang="en-GB" sz="1200" dirty="0"/>
              <a:t> </a:t>
            </a:r>
            <a:r>
              <a:rPr lang="en-GB" sz="1200" dirty="0" err="1"/>
              <a:t>presuppone</a:t>
            </a:r>
            <a:r>
              <a:rPr lang="en-GB" sz="1200" dirty="0"/>
              <a:t> </a:t>
            </a:r>
            <a:r>
              <a:rPr lang="en-GB" sz="1200" dirty="0" err="1"/>
              <a:t>inoltre</a:t>
            </a:r>
            <a:r>
              <a:rPr lang="en-GB" sz="1200" dirty="0"/>
              <a:t> </a:t>
            </a:r>
            <a:r>
              <a:rPr lang="en-GB" sz="1200" dirty="0" err="1"/>
              <a:t>che</a:t>
            </a:r>
            <a:r>
              <a:rPr lang="en-GB" sz="1200" dirty="0"/>
              <a:t> il punto </a:t>
            </a:r>
          </a:p>
          <a:p>
            <a:r>
              <a:rPr lang="en-GB" sz="1200" dirty="0" err="1"/>
              <a:t>sia</a:t>
            </a:r>
            <a:r>
              <a:rPr lang="en-GB" sz="1200" dirty="0"/>
              <a:t>  fermo </a:t>
            </a:r>
            <a:r>
              <a:rPr lang="en-GB" sz="1200" dirty="0" err="1"/>
              <a:t>sulla</a:t>
            </a:r>
            <a:r>
              <a:rPr lang="en-GB" sz="1200" dirty="0"/>
              <a:t> </a:t>
            </a:r>
            <a:r>
              <a:rPr lang="en-GB" sz="1200" dirty="0" err="1"/>
              <a:t>superficie</a:t>
            </a:r>
            <a:endParaRPr lang="en-GB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94872-4FD1-4E68-8FE6-2559A06D32F0}"/>
              </a:ext>
            </a:extLst>
          </p:cNvPr>
          <p:cNvSpPr txBox="1"/>
          <p:nvPr/>
        </p:nvSpPr>
        <p:spPr>
          <a:xfrm>
            <a:off x="7419231" y="936010"/>
            <a:ext cx="4229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La posizione del punto del punto rispetto all’antenna deve costantemente valutata con precisione, Ciò si ottiene con </a:t>
            </a:r>
            <a:r>
              <a:rPr lang="it-IT" sz="1200" b="1" dirty="0"/>
              <a:t>l’effetto Doppler</a:t>
            </a:r>
            <a:r>
              <a:rPr lang="it-IT" sz="1200" dirty="0"/>
              <a:t>, cioè con la della frequenza dell’onda ricevuta – che a sua volta dipenda dalla velocità di spostamento relativo lungo l’azimut</a:t>
            </a:r>
            <a:endParaRPr lang="en-GB" sz="1200" dirty="0"/>
          </a:p>
        </p:txBody>
      </p:sp>
      <p:pic>
        <p:nvPicPr>
          <p:cNvPr id="5" name="Picture 4" descr="tuffatorestilizzato">
            <a:extLst>
              <a:ext uri="{FF2B5EF4-FFF2-40B4-BE49-F238E27FC236}">
                <a16:creationId xmlns:a16="http://schemas.microsoft.com/office/drawing/2014/main" id="{4F0F53AF-F11E-40F2-B9CE-C59D28B6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49" y="1005961"/>
            <a:ext cx="484362" cy="68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66A87EA4-9EA6-416D-A69B-0C9131F8A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723" y="355466"/>
            <a:ext cx="237229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dirty="0"/>
              <a:t>Non è tanto semplice…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8627B9F5-91C4-46CB-B02F-20EECB241686}"/>
              </a:ext>
            </a:extLst>
          </p:cNvPr>
          <p:cNvSpPr/>
          <p:nvPr/>
        </p:nvSpPr>
        <p:spPr>
          <a:xfrm>
            <a:off x="1069675" y="155275"/>
            <a:ext cx="731520" cy="64094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0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>
            <a:extLst>
              <a:ext uri="{FF2B5EF4-FFF2-40B4-BE49-F238E27FC236}">
                <a16:creationId xmlns:a16="http://schemas.microsoft.com/office/drawing/2014/main" id="{EF2C5D7A-F235-4125-93EF-B411FF690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14164" y="206226"/>
            <a:ext cx="99309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3600" b="1" i="1" dirty="0">
                <a:solidFill>
                  <a:schemeClr val="tx2"/>
                </a:solidFill>
              </a:rPr>
              <a:t>            </a:t>
            </a:r>
            <a:r>
              <a:rPr lang="it-IT" altLang="en-US" sz="3600" b="1" dirty="0"/>
              <a:t>Attenzione, però: il SAR non è fedele</a:t>
            </a:r>
            <a:r>
              <a:rPr lang="it-IT" altLang="en-US" sz="3600" b="1" i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5299" name="Picture 11" descr="tuffatorestilizzato">
            <a:extLst>
              <a:ext uri="{FF2B5EF4-FFF2-40B4-BE49-F238E27FC236}">
                <a16:creationId xmlns:a16="http://schemas.microsoft.com/office/drawing/2014/main" id="{6D58CD2D-6A88-4ED1-9653-CD778690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51" y="1515220"/>
            <a:ext cx="762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ttangolo 5">
            <a:extLst>
              <a:ext uri="{FF2B5EF4-FFF2-40B4-BE49-F238E27FC236}">
                <a16:creationId xmlns:a16="http://schemas.microsoft.com/office/drawing/2014/main" id="{8ECAD708-005E-4DF4-A7E5-58493DD8C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021" y="901601"/>
            <a:ext cx="457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3600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gli </a:t>
            </a:r>
            <a:r>
              <a:rPr lang="it-IT" altLang="en-US" sz="3600" b="1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strumenti delle tenebre </a:t>
            </a:r>
            <a:r>
              <a:rPr lang="it-IT" altLang="en-US" sz="3600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ci dicono verità su piccole cose  per tradirci poi con le più terribili conseguenze</a:t>
            </a:r>
          </a:p>
        </p:txBody>
      </p:sp>
      <p:pic>
        <p:nvPicPr>
          <p:cNvPr id="1026" name="Picture 2" descr="William Shakespeare: And oftentimes, to win us to our harm, The instruments of ... | Citatis">
            <a:extLst>
              <a:ext uri="{FF2B5EF4-FFF2-40B4-BE49-F238E27FC236}">
                <a16:creationId xmlns:a16="http://schemas.microsoft.com/office/drawing/2014/main" id="{061B64A6-D207-4ED9-B2B2-6A7CB565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21" y="3209925"/>
            <a:ext cx="69342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47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678" name="Group 22">
            <a:extLst>
              <a:ext uri="{FF2B5EF4-FFF2-40B4-BE49-F238E27FC236}">
                <a16:creationId xmlns:a16="http://schemas.microsoft.com/office/drawing/2014/main" id="{A9D36817-53FE-44E5-B65E-1DCDDAC827C4}"/>
              </a:ext>
            </a:extLst>
          </p:cNvPr>
          <p:cNvGrpSpPr>
            <a:grpSpLocks/>
          </p:cNvGrpSpPr>
          <p:nvPr/>
        </p:nvGrpSpPr>
        <p:grpSpPr bwMode="auto">
          <a:xfrm>
            <a:off x="1681410" y="1225606"/>
            <a:ext cx="8739188" cy="5108575"/>
            <a:chOff x="127" y="777"/>
            <a:chExt cx="5505" cy="3218"/>
          </a:xfrm>
        </p:grpSpPr>
        <p:pic>
          <p:nvPicPr>
            <p:cNvPr id="838658" name="Picture 2">
              <a:extLst>
                <a:ext uri="{FF2B5EF4-FFF2-40B4-BE49-F238E27FC236}">
                  <a16:creationId xmlns:a16="http://schemas.microsoft.com/office/drawing/2014/main" id="{332BB6F4-6720-41B4-B35F-69E5AF7E6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897"/>
              <a:ext cx="5424" cy="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8677" name="Rectangle 21">
              <a:extLst>
                <a:ext uri="{FF2B5EF4-FFF2-40B4-BE49-F238E27FC236}">
                  <a16:creationId xmlns:a16="http://schemas.microsoft.com/office/drawing/2014/main" id="{0C95DECC-5BDB-40EF-9A5A-5583BB8A8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1" y="777"/>
              <a:ext cx="2331" cy="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838666" name="Text Box 10">
            <a:extLst>
              <a:ext uri="{FF2B5EF4-FFF2-40B4-BE49-F238E27FC236}">
                <a16:creationId xmlns:a16="http://schemas.microsoft.com/office/drawing/2014/main" id="{17D39368-5FF5-40BA-A810-FC828E51A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3463925"/>
            <a:ext cx="86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Quota satellite</a:t>
            </a:r>
          </a:p>
        </p:txBody>
      </p:sp>
      <p:sp>
        <p:nvSpPr>
          <p:cNvPr id="838667" name="Text Box 11">
            <a:extLst>
              <a:ext uri="{FF2B5EF4-FFF2-40B4-BE49-F238E27FC236}">
                <a16:creationId xmlns:a16="http://schemas.microsoft.com/office/drawing/2014/main" id="{7E6626AF-A7F5-49AA-B3C3-908B9E8CA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4781551"/>
            <a:ext cx="11874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Range quando il bersaglio entra nel fascio radar</a:t>
            </a:r>
          </a:p>
        </p:txBody>
      </p:sp>
      <p:sp>
        <p:nvSpPr>
          <p:cNvPr id="838668" name="Text Box 12">
            <a:extLst>
              <a:ext uri="{FF2B5EF4-FFF2-40B4-BE49-F238E27FC236}">
                <a16:creationId xmlns:a16="http://schemas.microsoft.com/office/drawing/2014/main" id="{24917BCF-6E77-4631-9751-434FC2EED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163" y="3649663"/>
            <a:ext cx="86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Antenna beam</a:t>
            </a:r>
          </a:p>
        </p:txBody>
      </p:sp>
      <p:sp>
        <p:nvSpPr>
          <p:cNvPr id="838669" name="Text Box 13">
            <a:extLst>
              <a:ext uri="{FF2B5EF4-FFF2-40B4-BE49-F238E27FC236}">
                <a16:creationId xmlns:a16="http://schemas.microsoft.com/office/drawing/2014/main" id="{0ECC8B0B-031A-42A3-AD5A-651A55CD1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5154614"/>
            <a:ext cx="8636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target</a:t>
            </a:r>
          </a:p>
        </p:txBody>
      </p:sp>
      <p:sp>
        <p:nvSpPr>
          <p:cNvPr id="838670" name="Text Box 14">
            <a:extLst>
              <a:ext uri="{FF2B5EF4-FFF2-40B4-BE49-F238E27FC236}">
                <a16:creationId xmlns:a16="http://schemas.microsoft.com/office/drawing/2014/main" id="{91CA7098-1908-4C12-96B3-4532F028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606551"/>
            <a:ext cx="1758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 dirty="0"/>
              <a:t>Posizione antenna quando i bersaglio esce dal fascio radar</a:t>
            </a:r>
          </a:p>
        </p:txBody>
      </p:sp>
      <p:sp>
        <p:nvSpPr>
          <p:cNvPr id="838671" name="Rectangle 15">
            <a:extLst>
              <a:ext uri="{FF2B5EF4-FFF2-40B4-BE49-F238E27FC236}">
                <a16:creationId xmlns:a16="http://schemas.microsoft.com/office/drawing/2014/main" id="{30EFE49B-7C4C-4D5D-847B-271226F66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1308100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8672" name="Rectangle 16">
            <a:extLst>
              <a:ext uri="{FF2B5EF4-FFF2-40B4-BE49-F238E27FC236}">
                <a16:creationId xmlns:a16="http://schemas.microsoft.com/office/drawing/2014/main" id="{625DAAA9-E595-4E1A-B65B-ED38C782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461000"/>
            <a:ext cx="6477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8673" name="Text Box 17">
            <a:extLst>
              <a:ext uri="{FF2B5EF4-FFF2-40B4-BE49-F238E27FC236}">
                <a16:creationId xmlns:a16="http://schemas.microsoft.com/office/drawing/2014/main" id="{43F68EC0-1067-47E4-86DA-37B6C7724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2127251"/>
            <a:ext cx="10985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200"/>
              <a:t>Direzione di volo del satellite</a:t>
            </a:r>
          </a:p>
        </p:txBody>
      </p:sp>
      <p:sp>
        <p:nvSpPr>
          <p:cNvPr id="838684" name="Line 28">
            <a:extLst>
              <a:ext uri="{FF2B5EF4-FFF2-40B4-BE49-F238E27FC236}">
                <a16:creationId xmlns:a16="http://schemas.microsoft.com/office/drawing/2014/main" id="{DAF5D23C-67FF-4BDA-B190-0F24871F46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1025" y="3903664"/>
            <a:ext cx="274638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BC442-2345-4338-AAA5-CD9D9ECEDFCE}"/>
              </a:ext>
            </a:extLst>
          </p:cNvPr>
          <p:cNvSpPr txBox="1"/>
          <p:nvPr/>
        </p:nvSpPr>
        <p:spPr>
          <a:xfrm>
            <a:off x="1378497" y="194830"/>
            <a:ext cx="887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un SAR la posizione del punto     viene fissata attraverso l’effetto Doppler,</a:t>
            </a:r>
          </a:p>
          <a:p>
            <a:r>
              <a:rPr lang="it-IT" dirty="0"/>
              <a:t>Cioè  la velocità di spostamento relativo  del punto rispetto all’antenna 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15F971-2EB6-4959-AE0D-DCD260427FCB}"/>
              </a:ext>
            </a:extLst>
          </p:cNvPr>
          <p:cNvSpPr/>
          <p:nvPr/>
        </p:nvSpPr>
        <p:spPr>
          <a:xfrm>
            <a:off x="4469598" y="281955"/>
            <a:ext cx="179404" cy="173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8F25D04-4075-4F8B-BB96-54215FF2675A}"/>
              </a:ext>
            </a:extLst>
          </p:cNvPr>
          <p:cNvSpPr/>
          <p:nvPr/>
        </p:nvSpPr>
        <p:spPr>
          <a:xfrm>
            <a:off x="4947931" y="4271739"/>
            <a:ext cx="179404" cy="173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DD50DEA9-E341-4725-B373-53557D7AECF1}"/>
              </a:ext>
            </a:extLst>
          </p:cNvPr>
          <p:cNvSpPr/>
          <p:nvPr/>
        </p:nvSpPr>
        <p:spPr>
          <a:xfrm rot="18267096" flipH="1">
            <a:off x="4540842" y="3657136"/>
            <a:ext cx="91951" cy="81276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1E93A-4C75-416E-93D0-8FA6CE3EA8A4}"/>
              </a:ext>
            </a:extLst>
          </p:cNvPr>
          <p:cNvSpPr txBox="1"/>
          <p:nvPr/>
        </p:nvSpPr>
        <p:spPr>
          <a:xfrm>
            <a:off x="6895246" y="1929716"/>
            <a:ext cx="3396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L’effetto Doppler </a:t>
            </a:r>
            <a:r>
              <a:rPr lang="it-IT" dirty="0"/>
              <a:t>misura</a:t>
            </a:r>
          </a:p>
          <a:p>
            <a:r>
              <a:rPr lang="it-IT" dirty="0"/>
              <a:t>la componente della velocità </a:t>
            </a:r>
          </a:p>
          <a:p>
            <a:r>
              <a:rPr lang="it-IT" dirty="0"/>
              <a:t>lungo la congiungente il punto col</a:t>
            </a:r>
          </a:p>
          <a:p>
            <a:r>
              <a:rPr lang="it-IT" dirty="0"/>
              <a:t>satellite (quasi verticale)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991BC9-1AF4-4E83-8302-FA6A45152B74}"/>
              </a:ext>
            </a:extLst>
          </p:cNvPr>
          <p:cNvSpPr txBox="1"/>
          <p:nvPr/>
        </p:nvSpPr>
        <p:spPr>
          <a:xfrm>
            <a:off x="6809533" y="3581222"/>
            <a:ext cx="4456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 il punto (la particella d’acqua) si muove</a:t>
            </a:r>
          </a:p>
          <a:p>
            <a:r>
              <a:rPr lang="it-IT" dirty="0"/>
              <a:t>Con la sua velocità orbitale, che si aggiunge o</a:t>
            </a:r>
          </a:p>
          <a:p>
            <a:r>
              <a:rPr lang="it-IT" dirty="0"/>
              <a:t>si sottrae alla velocità indotta dal movimento </a:t>
            </a:r>
          </a:p>
          <a:p>
            <a:r>
              <a:rPr lang="it-IT" dirty="0"/>
              <a:t>del satellite, falsandone la posizione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990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5">
            <a:extLst>
              <a:ext uri="{FF2B5EF4-FFF2-40B4-BE49-F238E27FC236}">
                <a16:creationId xmlns:a16="http://schemas.microsoft.com/office/drawing/2014/main" id="{DB58FAF9-8B43-4CB3-B756-352AE643AB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"/>
          <a:stretch>
            <a:fillRect/>
          </a:stretch>
        </p:blipFill>
        <p:spPr bwMode="auto">
          <a:xfrm>
            <a:off x="3503613" y="2966936"/>
            <a:ext cx="6408872" cy="26877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DD7A72-2363-4C5C-9070-F626C286E8CA}"/>
              </a:ext>
            </a:extLst>
          </p:cNvPr>
          <p:cNvSpPr/>
          <p:nvPr/>
        </p:nvSpPr>
        <p:spPr>
          <a:xfrm>
            <a:off x="3015574" y="565467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0430" indent="-900430" algn="ctr">
              <a:tabLst>
                <a:tab pos="900430" algn="l"/>
              </a:tabLst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(da </a:t>
            </a:r>
            <a:r>
              <a:rPr lang="it-IT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Dean e </a:t>
            </a:r>
            <a:r>
              <a:rPr lang="it-IT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Dalrymple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1991)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9AB0FE-E74B-46F9-B0D6-50583D95BAFC}"/>
              </a:ext>
            </a:extLst>
          </p:cNvPr>
          <p:cNvSpPr/>
          <p:nvPr/>
        </p:nvSpPr>
        <p:spPr>
          <a:xfrm>
            <a:off x="3048000" y="17569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La particella d’acqua si muove Con la sua velocità orbitale, che si aggiunge o si sottrae alla velocità indotta dal movimento </a:t>
            </a:r>
          </a:p>
          <a:p>
            <a:r>
              <a:rPr lang="it-IT" dirty="0"/>
              <a:t>del satellite, falsandone la posizione</a:t>
            </a:r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DF738-2581-4FD2-A047-C5F311C083E8}"/>
              </a:ext>
            </a:extLst>
          </p:cNvPr>
          <p:cNvCxnSpPr>
            <a:cxnSpLocks/>
          </p:cNvCxnSpPr>
          <p:nvPr/>
        </p:nvCxnSpPr>
        <p:spPr>
          <a:xfrm flipV="1">
            <a:off x="5680953" y="3429000"/>
            <a:ext cx="0" cy="3939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1F753B-2BDC-48D0-88A6-B173A2F75DC2}"/>
              </a:ext>
            </a:extLst>
          </p:cNvPr>
          <p:cNvCxnSpPr>
            <a:cxnSpLocks/>
          </p:cNvCxnSpPr>
          <p:nvPr/>
        </p:nvCxnSpPr>
        <p:spPr>
          <a:xfrm>
            <a:off x="7603787" y="3822970"/>
            <a:ext cx="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92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19536" y="1254014"/>
            <a:ext cx="8352000" cy="5415347"/>
            <a:chOff x="56" y="648"/>
            <a:chExt cx="5526" cy="3583"/>
          </a:xfrm>
        </p:grpSpPr>
        <p:pic>
          <p:nvPicPr>
            <p:cNvPr id="10263" name="Picture 2" descr="capture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" y="712"/>
              <a:ext cx="2591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4" name="Picture 3" descr="capture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1" y="704"/>
              <a:ext cx="2591" cy="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5" name="Picture 4" descr="capture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0" y="2504"/>
              <a:ext cx="2591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6" name="Rectangle 22"/>
            <p:cNvSpPr>
              <a:spLocks noChangeArrowheads="1"/>
            </p:cNvSpPr>
            <p:nvPr/>
          </p:nvSpPr>
          <p:spPr bwMode="auto">
            <a:xfrm>
              <a:off x="92" y="2428"/>
              <a:ext cx="112" cy="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67" name="Rectangle 23"/>
            <p:cNvSpPr>
              <a:spLocks noChangeArrowheads="1"/>
            </p:cNvSpPr>
            <p:nvPr/>
          </p:nvSpPr>
          <p:spPr bwMode="auto">
            <a:xfrm>
              <a:off x="2948" y="2424"/>
              <a:ext cx="112" cy="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68" name="Rectangle 24"/>
            <p:cNvSpPr>
              <a:spLocks noChangeArrowheads="1"/>
            </p:cNvSpPr>
            <p:nvPr/>
          </p:nvSpPr>
          <p:spPr bwMode="auto">
            <a:xfrm>
              <a:off x="704" y="2448"/>
              <a:ext cx="112" cy="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69" name="Rectangle 26"/>
            <p:cNvSpPr>
              <a:spLocks noChangeArrowheads="1"/>
            </p:cNvSpPr>
            <p:nvPr/>
          </p:nvSpPr>
          <p:spPr bwMode="auto">
            <a:xfrm>
              <a:off x="56" y="648"/>
              <a:ext cx="112" cy="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0" name="Rectangle 27"/>
            <p:cNvSpPr>
              <a:spLocks noChangeArrowheads="1"/>
            </p:cNvSpPr>
            <p:nvPr/>
          </p:nvSpPr>
          <p:spPr bwMode="auto">
            <a:xfrm>
              <a:off x="2932" y="656"/>
              <a:ext cx="112" cy="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549400" y="3405188"/>
            <a:ext cx="76200" cy="76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2927649" y="1484785"/>
            <a:ext cx="27717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 dirty="0" err="1">
                <a:latin typeface="Arial" pitchFamily="34" charset="0"/>
              </a:rPr>
              <a:t>Wave</a:t>
            </a:r>
            <a:r>
              <a:rPr lang="it-IT" sz="1400" b="1" dirty="0">
                <a:latin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</a:rPr>
              <a:t>Orbital</a:t>
            </a:r>
            <a:r>
              <a:rPr lang="it-IT" sz="1400" b="1" dirty="0">
                <a:latin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</a:rPr>
              <a:t>Velocities</a:t>
            </a:r>
            <a:r>
              <a:rPr lang="it-IT" sz="1400" b="1" dirty="0">
                <a:latin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</a:rPr>
              <a:t>profile</a:t>
            </a:r>
            <a:endParaRPr lang="it-IT" sz="1400" b="1" dirty="0">
              <a:latin typeface="Arial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7680176" y="4103689"/>
            <a:ext cx="1981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>
                <a:latin typeface="Arial" pitchFamily="34" charset="0"/>
              </a:rPr>
              <a:t>Radar  </a:t>
            </a:r>
            <a:r>
              <a:rPr lang="it-IT" sz="1200" b="1" dirty="0" err="1">
                <a:latin typeface="Arial" pitchFamily="34" charset="0"/>
              </a:rPr>
              <a:t>response</a:t>
            </a:r>
            <a:r>
              <a:rPr lang="it-IT" sz="1200" b="1" dirty="0">
                <a:latin typeface="Arial" pitchFamily="34" charset="0"/>
              </a:rPr>
              <a:t> </a:t>
            </a:r>
            <a:r>
              <a:rPr lang="it-IT" sz="1200" b="1" dirty="0" err="1">
                <a:latin typeface="Arial" pitchFamily="34" charset="0"/>
              </a:rPr>
              <a:t>after</a:t>
            </a:r>
            <a:r>
              <a:rPr lang="it-IT" sz="1200" b="1" dirty="0">
                <a:latin typeface="Arial" pitchFamily="34" charset="0"/>
              </a:rPr>
              <a:t> the </a:t>
            </a:r>
            <a:r>
              <a:rPr lang="it-IT" sz="1200" b="1" dirty="0" err="1">
                <a:latin typeface="Arial" pitchFamily="34" charset="0"/>
              </a:rPr>
              <a:t>shift</a:t>
            </a:r>
            <a:endParaRPr lang="it-IT" sz="1200" b="1" dirty="0">
              <a:latin typeface="Arial" pitchFamily="34" charset="0"/>
            </a:endParaRP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 flipH="1">
            <a:off x="6235700" y="4305300"/>
            <a:ext cx="1473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 flipH="1" flipV="1">
            <a:off x="7048500" y="2692400"/>
            <a:ext cx="647700" cy="148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6832600" y="5865813"/>
            <a:ext cx="38100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latin typeface="Arial" pitchFamily="34" charset="0"/>
              </a:rPr>
              <a:t>Numerosi elementi di superficie vengono a trovarsi nella stessa posizione azimutale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8648700" y="3140969"/>
            <a:ext cx="2019300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>
                <a:latin typeface="Arial" pitchFamily="34" charset="0"/>
              </a:rPr>
              <a:t>Position </a:t>
            </a:r>
            <a:r>
              <a:rPr lang="it-IT" sz="1200" b="1" dirty="0" err="1">
                <a:latin typeface="Arial" pitchFamily="34" charset="0"/>
              </a:rPr>
              <a:t>shift</a:t>
            </a:r>
            <a:r>
              <a:rPr lang="it-IT" sz="1200" b="1" dirty="0">
                <a:latin typeface="Arial" pitchFamily="34" charset="0"/>
              </a:rPr>
              <a:t> produce </a:t>
            </a:r>
            <a:r>
              <a:rPr lang="it-IT" sz="1200" b="1" dirty="0" err="1">
                <a:latin typeface="Arial" pitchFamily="34" charset="0"/>
              </a:rPr>
              <a:t>one</a:t>
            </a:r>
            <a:r>
              <a:rPr lang="it-IT" sz="1200" b="1" dirty="0">
                <a:latin typeface="Arial" pitchFamily="34" charset="0"/>
              </a:rPr>
              <a:t> </a:t>
            </a:r>
            <a:r>
              <a:rPr lang="it-IT" sz="1200" b="1" dirty="0" err="1">
                <a:latin typeface="Arial" pitchFamily="34" charset="0"/>
              </a:rPr>
              <a:t>peak</a:t>
            </a:r>
            <a:endParaRPr lang="it-IT" sz="1200" b="1" dirty="0">
              <a:latin typeface="Arial" pitchFamily="34" charset="0"/>
            </a:endParaRPr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H="1" flipV="1">
            <a:off x="8328248" y="1772816"/>
            <a:ext cx="510952" cy="13259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D5ED8-1927-4742-BE7C-315D99EC7814}"/>
              </a:ext>
            </a:extLst>
          </p:cNvPr>
          <p:cNvSpPr txBox="1"/>
          <p:nvPr/>
        </p:nvSpPr>
        <p:spPr>
          <a:xfrm flipH="1">
            <a:off x="4205946" y="172433"/>
            <a:ext cx="358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itchFamily="34" charset="0"/>
              </a:rPr>
              <a:t>Le componenti radiali cambiano la fase della riflessione,</a:t>
            </a:r>
          </a:p>
          <a:p>
            <a:r>
              <a:rPr lang="it-IT" dirty="0">
                <a:latin typeface="Arial" pitchFamily="34" charset="0"/>
              </a:rPr>
              <a:t>ed il radar lo interpreta come </a:t>
            </a:r>
          </a:p>
          <a:p>
            <a:r>
              <a:rPr lang="it-IT" dirty="0">
                <a:latin typeface="Arial" pitchFamily="34" charset="0"/>
              </a:rPr>
              <a:t>Spostamento della posizione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958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5" descr="Scanjob_20060922_140336"/>
          <p:cNvPicPr>
            <a:picLocks noChangeAspect="1" noChangeArrowheads="1"/>
          </p:cNvPicPr>
          <p:nvPr/>
        </p:nvPicPr>
        <p:blipFill>
          <a:blip r:embed="rId2" cstate="print"/>
          <a:srcRect l="32893" t="9679" r="9396" b="8691"/>
          <a:stretch>
            <a:fillRect/>
          </a:stretch>
        </p:blipFill>
        <p:spPr bwMode="auto">
          <a:xfrm rot="16200000">
            <a:off x="1862091" y="914400"/>
            <a:ext cx="5715000" cy="6172200"/>
          </a:xfrm>
          <a:prstGeom prst="rect">
            <a:avLst/>
          </a:prstGeom>
          <a:noFill/>
        </p:spPr>
      </p:pic>
      <p:sp>
        <p:nvSpPr>
          <p:cNvPr id="3" name="Rectangle 13"/>
          <p:cNvSpPr txBox="1">
            <a:spLocks noChangeArrowheads="1"/>
          </p:cNvSpPr>
          <p:nvPr/>
        </p:nvSpPr>
        <p:spPr>
          <a:xfrm>
            <a:off x="1981200" y="-11113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it-IT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Velocity</a:t>
            </a:r>
            <a:r>
              <a:rPr lang="it-IT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Bunching</a:t>
            </a:r>
            <a:endParaRPr lang="it-IT" sz="36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it-IT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«ammucchiamento» della velocità</a:t>
            </a:r>
          </a:p>
          <a:p>
            <a:pPr algn="ctr">
              <a:spcBef>
                <a:spcPct val="0"/>
              </a:spcBef>
              <a:defRPr/>
            </a:pPr>
            <a:endParaRPr lang="it-IT" sz="32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6" name="Connettore 2 5"/>
          <p:cNvCxnSpPr>
            <a:cxnSpLocks/>
          </p:cNvCxnSpPr>
          <p:nvPr/>
        </p:nvCxnSpPr>
        <p:spPr>
          <a:xfrm flipH="1">
            <a:off x="7024213" y="3429000"/>
            <a:ext cx="864096" cy="72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ACE28D-7849-4713-A99B-F13A4DBEE419}"/>
              </a:ext>
            </a:extLst>
          </p:cNvPr>
          <p:cNvCxnSpPr>
            <a:cxnSpLocks/>
          </p:cNvCxnSpPr>
          <p:nvPr/>
        </p:nvCxnSpPr>
        <p:spPr>
          <a:xfrm>
            <a:off x="896645" y="4385569"/>
            <a:ext cx="1473693" cy="719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B058EDD-1CF4-417B-8778-87A5D00B61E1}"/>
              </a:ext>
            </a:extLst>
          </p:cNvPr>
          <p:cNvSpPr txBox="1"/>
          <p:nvPr/>
        </p:nvSpPr>
        <p:spPr>
          <a:xfrm>
            <a:off x="8054502" y="3677333"/>
            <a:ext cx="334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L’effetto è massimo per le onde in</a:t>
            </a:r>
          </a:p>
          <a:p>
            <a:r>
              <a:rPr lang="it-IT" dirty="0"/>
              <a:t>direzione azimut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982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>
            <a:extLst>
              <a:ext uri="{FF2B5EF4-FFF2-40B4-BE49-F238E27FC236}">
                <a16:creationId xmlns:a16="http://schemas.microsoft.com/office/drawing/2014/main" id="{9A6DF739-96C1-428E-A1BE-C335CDB7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6152" r="5737" b="4395"/>
          <a:stretch>
            <a:fillRect/>
          </a:stretch>
        </p:blipFill>
        <p:spPr bwMode="auto">
          <a:xfrm>
            <a:off x="2424114" y="404813"/>
            <a:ext cx="719772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8CDBB76-7F9C-4F44-98A0-43A27A342472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SAR (Synthetic Aperture Radar)</a:t>
            </a:r>
            <a:endParaRPr lang="it-IT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8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08213" y="2250901"/>
            <a:ext cx="3473450" cy="3473450"/>
            <a:chOff x="431" y="1325"/>
            <a:chExt cx="2188" cy="2188"/>
          </a:xfrm>
        </p:grpSpPr>
        <p:sp>
          <p:nvSpPr>
            <p:cNvPr id="20517" name="Rectangle 3"/>
            <p:cNvSpPr>
              <a:spLocks noChangeArrowheads="1"/>
            </p:cNvSpPr>
            <p:nvPr/>
          </p:nvSpPr>
          <p:spPr bwMode="auto">
            <a:xfrm>
              <a:off x="1302" y="3454"/>
              <a:ext cx="108" cy="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0518" name="Picture 4"/>
            <p:cNvPicPr>
              <a:picLocks noChangeArrowheads="1"/>
            </p:cNvPicPr>
            <p:nvPr/>
          </p:nvPicPr>
          <p:blipFill>
            <a:blip r:embed="rId3" cstate="print"/>
            <a:srcRect l="57486" t="5714" r="5043" b="24765"/>
            <a:stretch>
              <a:fillRect/>
            </a:stretch>
          </p:blipFill>
          <p:spPr bwMode="auto">
            <a:xfrm>
              <a:off x="431" y="1325"/>
              <a:ext cx="2188" cy="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9" name="Rectangle 5"/>
            <p:cNvSpPr>
              <a:spLocks noChangeArrowheads="1"/>
            </p:cNvSpPr>
            <p:nvPr/>
          </p:nvSpPr>
          <p:spPr bwMode="auto">
            <a:xfrm>
              <a:off x="1305" y="2428"/>
              <a:ext cx="109" cy="109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20" name="Rectangle 6"/>
            <p:cNvSpPr>
              <a:spLocks noChangeArrowheads="1"/>
            </p:cNvSpPr>
            <p:nvPr/>
          </p:nvSpPr>
          <p:spPr bwMode="auto">
            <a:xfrm>
              <a:off x="1305" y="2640"/>
              <a:ext cx="109" cy="10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21" name="Rectangle 7"/>
            <p:cNvSpPr>
              <a:spLocks noChangeArrowheads="1"/>
            </p:cNvSpPr>
            <p:nvPr/>
          </p:nvSpPr>
          <p:spPr bwMode="auto">
            <a:xfrm>
              <a:off x="1305" y="2857"/>
              <a:ext cx="109" cy="1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22" name="Rectangle 8"/>
            <p:cNvSpPr>
              <a:spLocks noChangeArrowheads="1"/>
            </p:cNvSpPr>
            <p:nvPr/>
          </p:nvSpPr>
          <p:spPr bwMode="auto">
            <a:xfrm>
              <a:off x="1305" y="2210"/>
              <a:ext cx="109" cy="1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23" name="Rectangle 9"/>
            <p:cNvSpPr>
              <a:spLocks noChangeArrowheads="1"/>
            </p:cNvSpPr>
            <p:nvPr/>
          </p:nvSpPr>
          <p:spPr bwMode="auto">
            <a:xfrm>
              <a:off x="1305" y="1892"/>
              <a:ext cx="109" cy="109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24" name="Rectangle 10"/>
            <p:cNvSpPr>
              <a:spLocks noChangeArrowheads="1"/>
            </p:cNvSpPr>
            <p:nvPr/>
          </p:nvSpPr>
          <p:spPr bwMode="auto">
            <a:xfrm>
              <a:off x="1305" y="3281"/>
              <a:ext cx="109" cy="10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25" name="Rectangle 11"/>
            <p:cNvSpPr>
              <a:spLocks noChangeArrowheads="1"/>
            </p:cNvSpPr>
            <p:nvPr/>
          </p:nvSpPr>
          <p:spPr bwMode="auto">
            <a:xfrm>
              <a:off x="1305" y="1354"/>
              <a:ext cx="109" cy="10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510338" y="2249313"/>
            <a:ext cx="3473450" cy="3473450"/>
            <a:chOff x="3141" y="1324"/>
            <a:chExt cx="2188" cy="2188"/>
          </a:xfrm>
        </p:grpSpPr>
        <p:sp>
          <p:nvSpPr>
            <p:cNvPr id="20510" name="Rectangle 13"/>
            <p:cNvSpPr>
              <a:spLocks noChangeArrowheads="1"/>
            </p:cNvSpPr>
            <p:nvPr/>
          </p:nvSpPr>
          <p:spPr bwMode="auto">
            <a:xfrm>
              <a:off x="4014" y="3454"/>
              <a:ext cx="108" cy="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141" y="1324"/>
              <a:ext cx="2188" cy="2188"/>
              <a:chOff x="3141" y="1324"/>
              <a:chExt cx="2188" cy="2188"/>
            </a:xfrm>
          </p:grpSpPr>
          <p:pic>
            <p:nvPicPr>
              <p:cNvPr id="20512" name="Picture 15"/>
              <p:cNvPicPr>
                <a:picLocks noChangeArrowheads="1"/>
              </p:cNvPicPr>
              <p:nvPr/>
            </p:nvPicPr>
            <p:blipFill>
              <a:blip r:embed="rId4" cstate="print"/>
              <a:srcRect l="57486" t="5714" r="5043" b="24765"/>
              <a:stretch>
                <a:fillRect/>
              </a:stretch>
            </p:blipFill>
            <p:spPr bwMode="auto">
              <a:xfrm>
                <a:off x="3141" y="1324"/>
                <a:ext cx="2188" cy="2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13" name="Rectangle 16"/>
              <p:cNvSpPr>
                <a:spLocks noChangeArrowheads="1"/>
              </p:cNvSpPr>
              <p:nvPr/>
            </p:nvSpPr>
            <p:spPr bwMode="auto">
              <a:xfrm>
                <a:off x="4014" y="2640"/>
                <a:ext cx="104" cy="104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4" name="Rectangle 17"/>
              <p:cNvSpPr>
                <a:spLocks noChangeArrowheads="1"/>
              </p:cNvSpPr>
              <p:nvPr/>
            </p:nvSpPr>
            <p:spPr bwMode="auto">
              <a:xfrm>
                <a:off x="4014" y="2105"/>
                <a:ext cx="104" cy="10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5" name="Rectangle 18"/>
              <p:cNvSpPr>
                <a:spLocks noChangeArrowheads="1"/>
              </p:cNvSpPr>
              <p:nvPr/>
            </p:nvSpPr>
            <p:spPr bwMode="auto">
              <a:xfrm>
                <a:off x="4012" y="1785"/>
                <a:ext cx="104" cy="10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16" name="Rectangle 19"/>
              <p:cNvSpPr>
                <a:spLocks noChangeArrowheads="1"/>
              </p:cNvSpPr>
              <p:nvPr/>
            </p:nvSpPr>
            <p:spPr bwMode="auto">
              <a:xfrm>
                <a:off x="4014" y="3071"/>
                <a:ext cx="104" cy="10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cxnSp>
        <p:nvCxnSpPr>
          <p:cNvPr id="20484" name="AutoShape 20"/>
          <p:cNvCxnSpPr>
            <a:cxnSpLocks noChangeShapeType="1"/>
            <a:stCxn id="20523" idx="3"/>
            <a:endCxn id="20513" idx="1"/>
          </p:cNvCxnSpPr>
          <p:nvPr/>
        </p:nvCxnSpPr>
        <p:spPr bwMode="auto">
          <a:xfrm>
            <a:off x="3768725" y="3238327"/>
            <a:ext cx="4127500" cy="1182687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20485" name="AutoShape 21"/>
          <p:cNvCxnSpPr>
            <a:cxnSpLocks noChangeShapeType="1"/>
            <a:stCxn id="20521" idx="3"/>
            <a:endCxn id="20515" idx="1"/>
          </p:cNvCxnSpPr>
          <p:nvPr/>
        </p:nvCxnSpPr>
        <p:spPr bwMode="auto">
          <a:xfrm flipV="1">
            <a:off x="3768726" y="3063701"/>
            <a:ext cx="4124325" cy="1706562"/>
          </a:xfrm>
          <a:prstGeom prst="curvedConnector3">
            <a:avLst>
              <a:gd name="adj1" fmla="val 49963"/>
            </a:avLst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20486" name="AutoShape 22"/>
          <p:cNvCxnSpPr>
            <a:cxnSpLocks noChangeShapeType="1"/>
            <a:stCxn id="20519" idx="3"/>
            <a:endCxn id="20516" idx="2"/>
          </p:cNvCxnSpPr>
          <p:nvPr/>
        </p:nvCxnSpPr>
        <p:spPr bwMode="auto">
          <a:xfrm>
            <a:off x="3768725" y="4089226"/>
            <a:ext cx="4210050" cy="1098550"/>
          </a:xfrm>
          <a:prstGeom prst="curvedConnector4">
            <a:avLst>
              <a:gd name="adj1" fmla="val 48981"/>
              <a:gd name="adj2" fmla="val 120810"/>
            </a:avLst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</p:cxnSp>
      <p:sp>
        <p:nvSpPr>
          <p:cNvPr id="20487" name="Text Box 23"/>
          <p:cNvSpPr txBox="1">
            <a:spLocks noChangeArrowheads="1"/>
          </p:cNvSpPr>
          <p:nvPr/>
        </p:nvSpPr>
        <p:spPr bwMode="auto">
          <a:xfrm rot="16200000">
            <a:off x="1106488" y="3754264"/>
            <a:ext cx="1606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Arial" pitchFamily="34" charset="0"/>
              </a:rPr>
              <a:t>Azimuth (y)</a:t>
            </a:r>
          </a:p>
        </p:txBody>
      </p:sp>
      <p:sp>
        <p:nvSpPr>
          <p:cNvPr id="20488" name="Line 24"/>
          <p:cNvSpPr>
            <a:spLocks noChangeShapeType="1"/>
          </p:cNvSpPr>
          <p:nvPr/>
        </p:nvSpPr>
        <p:spPr bwMode="auto">
          <a:xfrm>
            <a:off x="2074863" y="2411239"/>
            <a:ext cx="0" cy="3108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89" name="Line 25"/>
          <p:cNvSpPr>
            <a:spLocks noChangeShapeType="1"/>
          </p:cNvSpPr>
          <p:nvPr/>
        </p:nvSpPr>
        <p:spPr bwMode="auto">
          <a:xfrm>
            <a:off x="2351089" y="5879926"/>
            <a:ext cx="3108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cxnSp>
        <p:nvCxnSpPr>
          <p:cNvPr id="20490" name="AutoShape 26"/>
          <p:cNvCxnSpPr>
            <a:cxnSpLocks noChangeShapeType="1"/>
            <a:stCxn id="20522" idx="3"/>
            <a:endCxn id="20515" idx="2"/>
          </p:cNvCxnSpPr>
          <p:nvPr/>
        </p:nvCxnSpPr>
        <p:spPr bwMode="auto">
          <a:xfrm flipV="1">
            <a:off x="3768726" y="3146251"/>
            <a:ext cx="4206875" cy="596900"/>
          </a:xfrm>
          <a:prstGeom prst="curvedConnector2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20491" name="AutoShape 27"/>
          <p:cNvCxnSpPr>
            <a:cxnSpLocks noChangeShapeType="1"/>
            <a:stCxn id="20520" idx="3"/>
            <a:endCxn id="20514" idx="1"/>
          </p:cNvCxnSpPr>
          <p:nvPr/>
        </p:nvCxnSpPr>
        <p:spPr bwMode="auto">
          <a:xfrm flipV="1">
            <a:off x="3768725" y="3571702"/>
            <a:ext cx="4127500" cy="854075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</p:cxnSp>
      <p:sp>
        <p:nvSpPr>
          <p:cNvPr id="20492" name="Line 28"/>
          <p:cNvSpPr>
            <a:spLocks noChangeShapeType="1"/>
          </p:cNvSpPr>
          <p:nvPr/>
        </p:nvSpPr>
        <p:spPr bwMode="auto">
          <a:xfrm>
            <a:off x="6661151" y="5875163"/>
            <a:ext cx="3108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0493" name="Text Box 29"/>
          <p:cNvSpPr txBox="1">
            <a:spLocks noChangeArrowheads="1"/>
          </p:cNvSpPr>
          <p:nvPr/>
        </p:nvSpPr>
        <p:spPr bwMode="auto">
          <a:xfrm rot="16200000">
            <a:off x="9434513" y="3730451"/>
            <a:ext cx="1670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Arial" pitchFamily="34" charset="0"/>
              </a:rPr>
              <a:t>Azimuth (y)</a:t>
            </a:r>
          </a:p>
        </p:txBody>
      </p:sp>
      <p:sp>
        <p:nvSpPr>
          <p:cNvPr id="20494" name="Line 30"/>
          <p:cNvSpPr>
            <a:spLocks noChangeShapeType="1"/>
          </p:cNvSpPr>
          <p:nvPr/>
        </p:nvSpPr>
        <p:spPr bwMode="auto">
          <a:xfrm>
            <a:off x="10085388" y="2406477"/>
            <a:ext cx="0" cy="3108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5" name="Text Box 31"/>
          <p:cNvSpPr txBox="1">
            <a:spLocks noChangeArrowheads="1"/>
          </p:cNvSpPr>
          <p:nvPr/>
        </p:nvSpPr>
        <p:spPr bwMode="auto">
          <a:xfrm>
            <a:off x="2784475" y="6446664"/>
            <a:ext cx="660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I punti si spostano sulla stessa linea azimutale</a:t>
            </a:r>
          </a:p>
        </p:txBody>
      </p:sp>
      <p:cxnSp>
        <p:nvCxnSpPr>
          <p:cNvPr id="20496" name="AutoShape 32"/>
          <p:cNvCxnSpPr>
            <a:cxnSpLocks noChangeShapeType="1"/>
            <a:stCxn id="20495" idx="0"/>
            <a:endCxn id="20517" idx="2"/>
          </p:cNvCxnSpPr>
          <p:nvPr/>
        </p:nvCxnSpPr>
        <p:spPr bwMode="auto">
          <a:xfrm rot="5400000" flipH="1">
            <a:off x="4518026" y="4878214"/>
            <a:ext cx="727075" cy="2409825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20497" name="AutoShape 33"/>
          <p:cNvCxnSpPr>
            <a:cxnSpLocks noChangeShapeType="1"/>
            <a:stCxn id="20495" idx="0"/>
            <a:endCxn id="20510" idx="2"/>
          </p:cNvCxnSpPr>
          <p:nvPr/>
        </p:nvCxnSpPr>
        <p:spPr bwMode="auto">
          <a:xfrm rot="16200000">
            <a:off x="6670676" y="5135389"/>
            <a:ext cx="727075" cy="1895475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0498" name="Text Box 34"/>
          <p:cNvSpPr txBox="1">
            <a:spLocks noChangeArrowheads="1"/>
          </p:cNvSpPr>
          <p:nvPr/>
        </p:nvSpPr>
        <p:spPr bwMode="auto">
          <a:xfrm>
            <a:off x="3132138" y="5846589"/>
            <a:ext cx="1439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Arial" pitchFamily="34" charset="0"/>
              </a:rPr>
              <a:t>Range (x)</a:t>
            </a:r>
          </a:p>
        </p:txBody>
      </p:sp>
      <p:sp>
        <p:nvSpPr>
          <p:cNvPr id="20499" name="Text Box 35"/>
          <p:cNvSpPr txBox="1">
            <a:spLocks noChangeArrowheads="1"/>
          </p:cNvSpPr>
          <p:nvPr/>
        </p:nvSpPr>
        <p:spPr bwMode="auto">
          <a:xfrm>
            <a:off x="7429501" y="5841827"/>
            <a:ext cx="1439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Arial" pitchFamily="34" charset="0"/>
              </a:rPr>
              <a:t>Range (x)</a:t>
            </a:r>
          </a:p>
        </p:txBody>
      </p:sp>
      <p:grpSp>
        <p:nvGrpSpPr>
          <p:cNvPr id="48" name="Group 37"/>
          <p:cNvGrpSpPr>
            <a:grpSpLocks/>
          </p:cNvGrpSpPr>
          <p:nvPr/>
        </p:nvGrpSpPr>
        <p:grpSpPr bwMode="auto">
          <a:xfrm>
            <a:off x="1743077" y="1429548"/>
            <a:ext cx="3598863" cy="755650"/>
            <a:chOff x="3082" y="608"/>
            <a:chExt cx="2267" cy="476"/>
          </a:xfrm>
        </p:grpSpPr>
        <p:sp>
          <p:nvSpPr>
            <p:cNvPr id="49" name="Oval 38"/>
            <p:cNvSpPr>
              <a:spLocks noChangeArrowheads="1"/>
            </p:cNvSpPr>
            <p:nvPr/>
          </p:nvSpPr>
          <p:spPr bwMode="auto">
            <a:xfrm>
              <a:off x="3082" y="608"/>
              <a:ext cx="771" cy="4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" name="Text Box 39"/>
            <p:cNvSpPr txBox="1">
              <a:spLocks noChangeArrowheads="1"/>
            </p:cNvSpPr>
            <p:nvPr/>
          </p:nvSpPr>
          <p:spPr bwMode="auto">
            <a:xfrm>
              <a:off x="4055" y="744"/>
              <a:ext cx="12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FF0000"/>
                  </a:solidFill>
                </a:rPr>
                <a:t>AZIMUTH SHIFT</a:t>
              </a:r>
            </a:p>
          </p:txBody>
        </p:sp>
        <p:cxnSp>
          <p:nvCxnSpPr>
            <p:cNvPr id="51" name="AutoShape 40"/>
            <p:cNvCxnSpPr>
              <a:cxnSpLocks noChangeShapeType="1"/>
              <a:stCxn id="50" idx="1"/>
              <a:endCxn id="49" idx="6"/>
            </p:cNvCxnSpPr>
            <p:nvPr/>
          </p:nvCxnSpPr>
          <p:spPr bwMode="auto">
            <a:xfrm flipH="1" flipV="1">
              <a:off x="3853" y="846"/>
              <a:ext cx="202" cy="1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41313" name="Object 1"/>
          <p:cNvGraphicFramePr>
            <a:graphicFrameLocks noChangeAspect="1"/>
          </p:cNvGraphicFramePr>
          <p:nvPr/>
        </p:nvGraphicFramePr>
        <p:xfrm>
          <a:off x="1847527" y="1484779"/>
          <a:ext cx="864000" cy="621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5" imgW="545863" imgH="393529" progId="Equation.DSMT4">
                  <p:embed/>
                </p:oleObj>
              </mc:Choice>
              <mc:Fallback>
                <p:oleObj name="Equation" r:id="rId5" imgW="545863" imgH="393529" progId="Equation.DSMT4">
                  <p:embed/>
                  <p:pic>
                    <p:nvPicPr>
                      <p:cNvPr id="14131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527" y="1484779"/>
                        <a:ext cx="864000" cy="6214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43A5E0F9-3556-4759-B72F-D35C6A7A048C}"/>
              </a:ext>
            </a:extLst>
          </p:cNvPr>
          <p:cNvSpPr txBox="1"/>
          <p:nvPr/>
        </p:nvSpPr>
        <p:spPr>
          <a:xfrm flipH="1">
            <a:off x="4205946" y="172433"/>
            <a:ext cx="358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itchFamily="34" charset="0"/>
              </a:rPr>
              <a:t>Le componenti radiali cambiano la fase della riflessione,</a:t>
            </a:r>
          </a:p>
          <a:p>
            <a:r>
              <a:rPr lang="it-IT" dirty="0">
                <a:latin typeface="Arial" pitchFamily="34" charset="0"/>
              </a:rPr>
              <a:t>ed il radar lo interpreta come </a:t>
            </a:r>
          </a:p>
          <a:p>
            <a:r>
              <a:rPr lang="it-IT" dirty="0">
                <a:latin typeface="Arial" pitchFamily="34" charset="0"/>
              </a:rPr>
              <a:t>Spostamento della posizione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59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pture3"/>
          <p:cNvPicPr>
            <a:picLocks noChangeAspect="1" noChangeArrowheads="1"/>
          </p:cNvPicPr>
          <p:nvPr/>
        </p:nvPicPr>
        <p:blipFill>
          <a:blip r:embed="rId2" cstate="print"/>
          <a:srcRect l="51659"/>
          <a:stretch>
            <a:fillRect/>
          </a:stretch>
        </p:blipFill>
        <p:spPr bwMode="auto">
          <a:xfrm>
            <a:off x="1847529" y="2276872"/>
            <a:ext cx="4272553" cy="4364038"/>
          </a:xfrm>
          <a:prstGeom prst="rect">
            <a:avLst/>
          </a:prstGeom>
          <a:noFill/>
        </p:spPr>
      </p:pic>
      <p:sp>
        <p:nvSpPr>
          <p:cNvPr id="3" name="Ovale 2"/>
          <p:cNvSpPr>
            <a:spLocks noChangeAspect="1"/>
          </p:cNvSpPr>
          <p:nvPr/>
        </p:nvSpPr>
        <p:spPr>
          <a:xfrm>
            <a:off x="3102107" y="400506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>
            <a:spLocks noChangeAspect="1"/>
          </p:cNvSpPr>
          <p:nvPr/>
        </p:nvSpPr>
        <p:spPr>
          <a:xfrm>
            <a:off x="3099374" y="4689152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>
            <a:spLocks noChangeAspect="1"/>
          </p:cNvSpPr>
          <p:nvPr/>
        </p:nvSpPr>
        <p:spPr>
          <a:xfrm>
            <a:off x="4057639" y="4018914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>
            <a:spLocks noChangeAspect="1"/>
          </p:cNvSpPr>
          <p:nvPr/>
        </p:nvSpPr>
        <p:spPr>
          <a:xfrm>
            <a:off x="4054906" y="4703002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4" descr="capture3"/>
          <p:cNvPicPr>
            <a:picLocks noChangeAspect="1" noChangeArrowheads="1"/>
          </p:cNvPicPr>
          <p:nvPr/>
        </p:nvPicPr>
        <p:blipFill>
          <a:blip r:embed="rId2" cstate="print"/>
          <a:srcRect l="51659"/>
          <a:stretch>
            <a:fillRect/>
          </a:stretch>
        </p:blipFill>
        <p:spPr bwMode="auto">
          <a:xfrm>
            <a:off x="6226162" y="2278800"/>
            <a:ext cx="4272553" cy="4364038"/>
          </a:xfrm>
          <a:prstGeom prst="rect">
            <a:avLst/>
          </a:prstGeom>
          <a:noFill/>
        </p:spPr>
      </p:pic>
      <p:sp>
        <p:nvSpPr>
          <p:cNvPr id="9" name="Ovale 8"/>
          <p:cNvSpPr>
            <a:spLocks noChangeAspect="1"/>
          </p:cNvSpPr>
          <p:nvPr/>
        </p:nvSpPr>
        <p:spPr>
          <a:xfrm>
            <a:off x="8076232" y="400680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>
            <a:spLocks noChangeAspect="1"/>
          </p:cNvSpPr>
          <p:nvPr/>
        </p:nvSpPr>
        <p:spPr>
          <a:xfrm>
            <a:off x="8433539" y="4690800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>
            <a:spLocks noChangeAspect="1"/>
          </p:cNvSpPr>
          <p:nvPr/>
        </p:nvSpPr>
        <p:spPr>
          <a:xfrm>
            <a:off x="7480740" y="4017600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>
            <a:spLocks noChangeAspect="1"/>
          </p:cNvSpPr>
          <p:nvPr/>
        </p:nvSpPr>
        <p:spPr>
          <a:xfrm>
            <a:off x="9098389" y="470160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2362200" y="1896991"/>
            <a:ext cx="25146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 err="1"/>
              <a:t>True</a:t>
            </a:r>
            <a:r>
              <a:rPr lang="it-IT" b="1" dirty="0"/>
              <a:t> </a:t>
            </a:r>
            <a:r>
              <a:rPr lang="it-IT" b="1" dirty="0" err="1"/>
              <a:t>Image</a:t>
            </a:r>
            <a:endParaRPr lang="it-IT" b="1" dirty="0"/>
          </a:p>
        </p:txBody>
      </p:sp>
      <p:sp>
        <p:nvSpPr>
          <p:cNvPr id="14" name="Text Box 62"/>
          <p:cNvSpPr txBox="1">
            <a:spLocks noChangeArrowheads="1"/>
          </p:cNvSpPr>
          <p:nvPr/>
        </p:nvSpPr>
        <p:spPr bwMode="auto">
          <a:xfrm>
            <a:off x="7010400" y="1896991"/>
            <a:ext cx="25146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/>
              <a:t>SAR </a:t>
            </a:r>
            <a:r>
              <a:rPr lang="it-IT" b="1" dirty="0" err="1"/>
              <a:t>Image</a:t>
            </a:r>
            <a:endParaRPr lang="it-IT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7F8130-027D-4D61-AABA-53AFA7AE9F31}"/>
              </a:ext>
            </a:extLst>
          </p:cNvPr>
          <p:cNvSpPr/>
          <p:nvPr/>
        </p:nvSpPr>
        <p:spPr>
          <a:xfrm>
            <a:off x="2667000" y="14880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 </a:t>
            </a:r>
            <a:r>
              <a:rPr lang="en-GB" dirty="0" err="1"/>
              <a:t>Quindi</a:t>
            </a:r>
            <a:r>
              <a:rPr lang="en-GB" dirty="0"/>
              <a:t> la </a:t>
            </a:r>
            <a:r>
              <a:rPr lang="en-GB" dirty="0" err="1"/>
              <a:t>riflessione</a:t>
            </a:r>
            <a:r>
              <a:rPr lang="en-GB" dirty="0"/>
              <a:t> (scattering) da </a:t>
            </a:r>
            <a:r>
              <a:rPr lang="en-GB" dirty="0" err="1"/>
              <a:t>parte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particelle</a:t>
            </a:r>
            <a:r>
              <a:rPr lang="en-GB" dirty="0"/>
              <a:t> </a:t>
            </a:r>
            <a:r>
              <a:rPr lang="en-GB" dirty="0" err="1"/>
              <a:t>fluide</a:t>
            </a:r>
            <a:r>
              <a:rPr lang="en-GB" dirty="0"/>
              <a:t> in </a:t>
            </a:r>
            <a:r>
              <a:rPr lang="en-GB" dirty="0" err="1"/>
              <a:t>superfice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muovono</a:t>
            </a:r>
            <a:r>
              <a:rPr lang="en-GB" dirty="0"/>
              <a:t> ad </a:t>
            </a:r>
            <a:r>
              <a:rPr lang="en-GB" dirty="0" err="1"/>
              <a:t>alta</a:t>
            </a:r>
            <a:r>
              <a:rPr lang="en-GB" dirty="0"/>
              <a:t> </a:t>
            </a:r>
            <a:r>
              <a:rPr lang="en-GB" dirty="0" err="1"/>
              <a:t>frequenza</a:t>
            </a:r>
            <a:r>
              <a:rPr lang="en-GB" dirty="0"/>
              <a:t> non </a:t>
            </a:r>
            <a:r>
              <a:rPr lang="en-GB" dirty="0" err="1"/>
              <a:t>può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riprodotta</a:t>
            </a:r>
            <a:r>
              <a:rPr lang="en-GB" dirty="0"/>
              <a:t> dal </a:t>
            </a:r>
            <a:r>
              <a:rPr lang="en-GB" dirty="0" err="1"/>
              <a:t>meccanismo</a:t>
            </a:r>
            <a:r>
              <a:rPr lang="en-GB" dirty="0"/>
              <a:t> SAR.</a:t>
            </a:r>
          </a:p>
          <a:p>
            <a:r>
              <a:rPr lang="en-GB" dirty="0" err="1"/>
              <a:t>Esiste</a:t>
            </a:r>
            <a:r>
              <a:rPr lang="en-GB" dirty="0"/>
              <a:t> </a:t>
            </a:r>
            <a:r>
              <a:rPr lang="en-GB" dirty="0" err="1"/>
              <a:t>quindi</a:t>
            </a:r>
            <a:r>
              <a:rPr lang="en-GB" dirty="0"/>
              <a:t> un </a:t>
            </a:r>
            <a:r>
              <a:rPr lang="en-GB" dirty="0" err="1"/>
              <a:t>valore</a:t>
            </a:r>
            <a:r>
              <a:rPr lang="en-GB" dirty="0"/>
              <a:t> </a:t>
            </a:r>
            <a:r>
              <a:rPr lang="en-GB" dirty="0" err="1"/>
              <a:t>massimo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frequenza</a:t>
            </a:r>
            <a:r>
              <a:rPr lang="en-GB" dirty="0"/>
              <a:t> (</a:t>
            </a:r>
            <a:r>
              <a:rPr lang="en-GB" dirty="0" err="1"/>
              <a:t>minimo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lunghezzad’onda</a:t>
            </a:r>
            <a:r>
              <a:rPr lang="en-GB" dirty="0"/>
              <a:t> ) al di sopra del quale (al di sotto </a:t>
            </a:r>
            <a:r>
              <a:rPr lang="en-GB" dirty="0" err="1"/>
              <a:t>della</a:t>
            </a:r>
            <a:r>
              <a:rPr lang="en-GB" dirty="0"/>
              <a:t> quale) le </a:t>
            </a:r>
            <a:r>
              <a:rPr lang="en-GB" dirty="0" err="1"/>
              <a:t>onde</a:t>
            </a:r>
            <a:r>
              <a:rPr lang="en-GB" dirty="0"/>
              <a:t> non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riprodotte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2598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>
            <a:extLst>
              <a:ext uri="{FF2B5EF4-FFF2-40B4-BE49-F238E27FC236}">
                <a16:creationId xmlns:a16="http://schemas.microsoft.com/office/drawing/2014/main" id="{D7A86EA4-656A-44C7-A596-9A26A2A354A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6281" r="8859" b="3426"/>
          <a:stretch>
            <a:fillRect/>
          </a:stretch>
        </p:blipFill>
        <p:spPr bwMode="auto">
          <a:xfrm>
            <a:off x="6165851" y="3922713"/>
            <a:ext cx="3959225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4499" name="Picture 3">
            <a:extLst>
              <a:ext uri="{FF2B5EF4-FFF2-40B4-BE49-F238E27FC236}">
                <a16:creationId xmlns:a16="http://schemas.microsoft.com/office/drawing/2014/main" id="{458CAABB-0F9C-4782-8C0C-D5352FC5816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6281" r="8859" b="3426"/>
          <a:stretch>
            <a:fillRect/>
          </a:stretch>
        </p:blipFill>
        <p:spPr bwMode="auto">
          <a:xfrm>
            <a:off x="6165851" y="1089025"/>
            <a:ext cx="3959225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4506" name="Text Box 10">
            <a:extLst>
              <a:ext uri="{FF2B5EF4-FFF2-40B4-BE49-F238E27FC236}">
                <a16:creationId xmlns:a16="http://schemas.microsoft.com/office/drawing/2014/main" id="{9684497E-3493-4589-A467-2ED43C831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4" y="33099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b)</a:t>
            </a:r>
          </a:p>
        </p:txBody>
      </p:sp>
      <p:sp>
        <p:nvSpPr>
          <p:cNvPr id="874507" name="Text Box 11">
            <a:extLst>
              <a:ext uri="{FF2B5EF4-FFF2-40B4-BE49-F238E27FC236}">
                <a16:creationId xmlns:a16="http://schemas.microsoft.com/office/drawing/2014/main" id="{8420FA72-9793-4443-A97E-081C96F5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4" y="61166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c)</a:t>
            </a:r>
          </a:p>
        </p:txBody>
      </p:sp>
      <p:pic>
        <p:nvPicPr>
          <p:cNvPr id="874509" name="Picture 13">
            <a:extLst>
              <a:ext uri="{FF2B5EF4-FFF2-40B4-BE49-F238E27FC236}">
                <a16:creationId xmlns:a16="http://schemas.microsoft.com/office/drawing/2014/main" id="{88D3EA89-68BB-45A6-8484-58A4C27F798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6236" r="9189" b="3481"/>
          <a:stretch>
            <a:fillRect/>
          </a:stretch>
        </p:blipFill>
        <p:spPr bwMode="auto">
          <a:xfrm>
            <a:off x="1860551" y="1087438"/>
            <a:ext cx="3960813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4510" name="Text Box 14">
            <a:extLst>
              <a:ext uri="{FF2B5EF4-FFF2-40B4-BE49-F238E27FC236}">
                <a16:creationId xmlns:a16="http://schemas.microsoft.com/office/drawing/2014/main" id="{6B1C9190-1ACE-4913-A38B-12956C96B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4" y="33099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a)</a:t>
            </a:r>
          </a:p>
        </p:txBody>
      </p:sp>
      <p:sp>
        <p:nvSpPr>
          <p:cNvPr id="874511" name="Text Box 15">
            <a:extLst>
              <a:ext uri="{FF2B5EF4-FFF2-40B4-BE49-F238E27FC236}">
                <a16:creationId xmlns:a16="http://schemas.microsoft.com/office/drawing/2014/main" id="{28A37918-7268-4574-A7B4-9EB48B3AB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41656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H</a:t>
            </a:r>
            <a:r>
              <a:rPr lang="it-IT" altLang="en-US" baseline="-25000"/>
              <a:t>s</a:t>
            </a:r>
            <a:r>
              <a:rPr lang="it-IT" altLang="en-US"/>
              <a:t> = 4m; L</a:t>
            </a:r>
            <a:r>
              <a:rPr lang="it-IT" altLang="en-US" baseline="-25000"/>
              <a:t>p</a:t>
            </a:r>
            <a:r>
              <a:rPr lang="it-IT" altLang="en-US"/>
              <a:t> = 150m; s</a:t>
            </a:r>
            <a:r>
              <a:rPr lang="it-IT" altLang="en-US" baseline="-25000"/>
              <a:t>p</a:t>
            </a:r>
            <a:r>
              <a:rPr lang="it-IT" altLang="en-US"/>
              <a:t> = 75</a:t>
            </a:r>
          </a:p>
        </p:txBody>
      </p:sp>
      <p:sp>
        <p:nvSpPr>
          <p:cNvPr id="874512" name="Rectangle 16">
            <a:extLst>
              <a:ext uri="{FF2B5EF4-FFF2-40B4-BE49-F238E27FC236}">
                <a16:creationId xmlns:a16="http://schemas.microsoft.com/office/drawing/2014/main" id="{BEC45766-3C15-4589-9D81-1436131B2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76201"/>
            <a:ext cx="82296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Risultati simulazione tilt + shift:                                        </a:t>
            </a:r>
            <a:r>
              <a:rPr lang="it-IT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Onde in direzione </a:t>
            </a:r>
            <a:r>
              <a:rPr lang="it-IT" altLang="en-US" sz="1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Range</a:t>
            </a:r>
            <a:endParaRPr lang="it-IT" altLang="en-US" sz="1800" u="sng" dirty="0">
              <a:solidFill>
                <a:schemeClr val="tx1"/>
              </a:solidFill>
            </a:endParaRPr>
          </a:p>
        </p:txBody>
      </p:sp>
      <p:sp>
        <p:nvSpPr>
          <p:cNvPr id="874515" name="Text Box 19">
            <a:extLst>
              <a:ext uri="{FF2B5EF4-FFF2-40B4-BE49-F238E27FC236}">
                <a16:creationId xmlns:a16="http://schemas.microsoft.com/office/drawing/2014/main" id="{773F4DE2-22F0-49C1-98F1-9504AA2C9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4" y="5048251"/>
            <a:ext cx="43402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Elevazione superficie marina</a:t>
            </a:r>
            <a:endParaRPr lang="it-IT" altLang="en-US" b="1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Modulazione RAR (solo tilt)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Modulazione SAR (tilt + shift)</a:t>
            </a:r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20730FA1-6BB8-4E6C-AF4E-3C4EA6CA0406}"/>
              </a:ext>
            </a:extLst>
          </p:cNvPr>
          <p:cNvSpPr/>
          <p:nvPr/>
        </p:nvSpPr>
        <p:spPr>
          <a:xfrm>
            <a:off x="5157788" y="2255094"/>
            <a:ext cx="1828800" cy="37144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B52A8BC7-8A6E-4D1A-826C-2FB0666D111E}"/>
              </a:ext>
            </a:extLst>
          </p:cNvPr>
          <p:cNvSpPr/>
          <p:nvPr/>
        </p:nvSpPr>
        <p:spPr>
          <a:xfrm rot="2148402">
            <a:off x="5156294" y="3265690"/>
            <a:ext cx="2079791" cy="37144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69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522" name="Picture 2">
            <a:extLst>
              <a:ext uri="{FF2B5EF4-FFF2-40B4-BE49-F238E27FC236}">
                <a16:creationId xmlns:a16="http://schemas.microsoft.com/office/drawing/2014/main" id="{A0AEF760-CCEA-4161-A0C3-49A42BA9AA8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6281" r="7751" b="3426"/>
          <a:stretch>
            <a:fillRect/>
          </a:stretch>
        </p:blipFill>
        <p:spPr bwMode="auto">
          <a:xfrm>
            <a:off x="6165851" y="3922713"/>
            <a:ext cx="3959225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23" name="Picture 3">
            <a:extLst>
              <a:ext uri="{FF2B5EF4-FFF2-40B4-BE49-F238E27FC236}">
                <a16:creationId xmlns:a16="http://schemas.microsoft.com/office/drawing/2014/main" id="{42A88A3B-66DB-4B5A-8958-1D10647E123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6281" r="7751" b="3426"/>
          <a:stretch>
            <a:fillRect/>
          </a:stretch>
        </p:blipFill>
        <p:spPr bwMode="auto">
          <a:xfrm>
            <a:off x="6072188" y="1162249"/>
            <a:ext cx="3959225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24" name="Picture 4">
            <a:extLst>
              <a:ext uri="{FF2B5EF4-FFF2-40B4-BE49-F238E27FC236}">
                <a16:creationId xmlns:a16="http://schemas.microsoft.com/office/drawing/2014/main" id="{10C40359-4957-440D-82A4-D2D74BE08CF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5710" r="9229" b="3426"/>
          <a:stretch>
            <a:fillRect/>
          </a:stretch>
        </p:blipFill>
        <p:spPr bwMode="auto">
          <a:xfrm>
            <a:off x="1862139" y="1089025"/>
            <a:ext cx="3959225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5531" name="Text Box 11">
            <a:extLst>
              <a:ext uri="{FF2B5EF4-FFF2-40B4-BE49-F238E27FC236}">
                <a16:creationId xmlns:a16="http://schemas.microsoft.com/office/drawing/2014/main" id="{40B107FD-C1F1-4AA6-9315-5B824C27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4" y="33099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a)</a:t>
            </a:r>
          </a:p>
        </p:txBody>
      </p:sp>
      <p:sp>
        <p:nvSpPr>
          <p:cNvPr id="875532" name="Text Box 12">
            <a:extLst>
              <a:ext uri="{FF2B5EF4-FFF2-40B4-BE49-F238E27FC236}">
                <a16:creationId xmlns:a16="http://schemas.microsoft.com/office/drawing/2014/main" id="{F453E85F-9A65-4FDF-BBAA-8FA153D36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84" y="3303517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b)</a:t>
            </a:r>
          </a:p>
        </p:txBody>
      </p:sp>
      <p:sp>
        <p:nvSpPr>
          <p:cNvPr id="875533" name="Text Box 13">
            <a:extLst>
              <a:ext uri="{FF2B5EF4-FFF2-40B4-BE49-F238E27FC236}">
                <a16:creationId xmlns:a16="http://schemas.microsoft.com/office/drawing/2014/main" id="{152BC6DA-8AFD-4362-B05C-A84B6019D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4" y="61166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c)</a:t>
            </a:r>
          </a:p>
        </p:txBody>
      </p:sp>
      <p:sp>
        <p:nvSpPr>
          <p:cNvPr id="875535" name="Text Box 15">
            <a:extLst>
              <a:ext uri="{FF2B5EF4-FFF2-40B4-BE49-F238E27FC236}">
                <a16:creationId xmlns:a16="http://schemas.microsoft.com/office/drawing/2014/main" id="{92EF52A4-78B4-43C8-A7C1-37AE409AB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4167188"/>
            <a:ext cx="373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H</a:t>
            </a:r>
            <a:r>
              <a:rPr lang="it-IT" altLang="en-US" baseline="-25000"/>
              <a:t>s</a:t>
            </a:r>
            <a:r>
              <a:rPr lang="it-IT" altLang="en-US"/>
              <a:t> = 4m; L</a:t>
            </a:r>
            <a:r>
              <a:rPr lang="it-IT" altLang="en-US" baseline="-25000"/>
              <a:t>p</a:t>
            </a:r>
            <a:r>
              <a:rPr lang="it-IT" altLang="en-US"/>
              <a:t> = 250m; s</a:t>
            </a:r>
            <a:r>
              <a:rPr lang="it-IT" altLang="en-US" baseline="-25000"/>
              <a:t>p</a:t>
            </a:r>
            <a:r>
              <a:rPr lang="it-IT" altLang="en-US"/>
              <a:t> = 75</a:t>
            </a:r>
          </a:p>
        </p:txBody>
      </p:sp>
      <p:sp>
        <p:nvSpPr>
          <p:cNvPr id="875536" name="Rectangle 16">
            <a:extLst>
              <a:ext uri="{FF2B5EF4-FFF2-40B4-BE49-F238E27FC236}">
                <a16:creationId xmlns:a16="http://schemas.microsoft.com/office/drawing/2014/main" id="{913215E3-8AA1-4DA0-83FA-230D86124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76201"/>
            <a:ext cx="82296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Risultati simulazione tilt + shift:                                        </a:t>
            </a:r>
            <a:r>
              <a:rPr lang="it-IT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Onde in direzione </a:t>
            </a:r>
            <a:r>
              <a:rPr lang="it-IT" altLang="en-US" sz="18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Azimuth</a:t>
            </a:r>
            <a:endParaRPr lang="it-IT" altLang="en-US" sz="1800" u="sng" dirty="0">
              <a:solidFill>
                <a:schemeClr val="tx1"/>
              </a:solidFill>
            </a:endParaRPr>
          </a:p>
        </p:txBody>
      </p:sp>
      <p:sp>
        <p:nvSpPr>
          <p:cNvPr id="875539" name="Text Box 19">
            <a:extLst>
              <a:ext uri="{FF2B5EF4-FFF2-40B4-BE49-F238E27FC236}">
                <a16:creationId xmlns:a16="http://schemas.microsoft.com/office/drawing/2014/main" id="{CA1EF303-CBB6-490C-A61B-91F294490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4" y="5048251"/>
            <a:ext cx="43402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Elevazione superficie marina</a:t>
            </a:r>
            <a:endParaRPr lang="it-IT" altLang="en-US" b="1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Modulazione RAR (solo tilt)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Modulazione SAR (tilt + shift)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7D784-F7F3-4D75-91DB-BD02C575F54A}"/>
              </a:ext>
            </a:extLst>
          </p:cNvPr>
          <p:cNvSpPr txBox="1"/>
          <p:nvPr/>
        </p:nvSpPr>
        <p:spPr>
          <a:xfrm>
            <a:off x="9266719" y="171124"/>
            <a:ext cx="1935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SAR non mostra </a:t>
            </a:r>
          </a:p>
          <a:p>
            <a:r>
              <a:rPr lang="it-IT" dirty="0"/>
              <a:t>le onde!</a:t>
            </a:r>
            <a:endParaRPr lang="en-GB" dirty="0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A0049872-C628-420E-AC26-8C8A1CDC2391}"/>
              </a:ext>
            </a:extLst>
          </p:cNvPr>
          <p:cNvSpPr/>
          <p:nvPr/>
        </p:nvSpPr>
        <p:spPr>
          <a:xfrm>
            <a:off x="5049839" y="2424145"/>
            <a:ext cx="1828800" cy="37144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1F6A5D8C-D607-47ED-9B48-8266D1ECC6B6}"/>
              </a:ext>
            </a:extLst>
          </p:cNvPr>
          <p:cNvSpPr/>
          <p:nvPr/>
        </p:nvSpPr>
        <p:spPr>
          <a:xfrm rot="2599302">
            <a:off x="4810601" y="3471009"/>
            <a:ext cx="2264779" cy="37144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64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129" name="Picture 17">
            <a:extLst>
              <a:ext uri="{FF2B5EF4-FFF2-40B4-BE49-F238E27FC236}">
                <a16:creationId xmlns:a16="http://schemas.microsoft.com/office/drawing/2014/main" id="{4B6C7271-177E-4CC2-88DD-1874D7D6C0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6236" r="8908" b="3481"/>
          <a:stretch>
            <a:fillRect/>
          </a:stretch>
        </p:blipFill>
        <p:spPr bwMode="auto">
          <a:xfrm>
            <a:off x="5921268" y="1831976"/>
            <a:ext cx="452437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8118" name="Rectangle 6">
            <a:extLst>
              <a:ext uri="{FF2B5EF4-FFF2-40B4-BE49-F238E27FC236}">
                <a16:creationId xmlns:a16="http://schemas.microsoft.com/office/drawing/2014/main" id="{D39646A1-F1FF-416C-9830-1253DCD16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76201"/>
            <a:ext cx="82296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Cosa vede il radar?</a:t>
            </a:r>
          </a:p>
          <a:p>
            <a:r>
              <a:rPr lang="it-IT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Esempi (in simulazione):                                        </a:t>
            </a:r>
            <a:r>
              <a:rPr lang="it-IT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Onde in direzione </a:t>
            </a:r>
            <a:r>
              <a:rPr lang="it-IT" altLang="en-US" sz="1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Range</a:t>
            </a:r>
            <a:endParaRPr lang="it-IT" altLang="en-US" sz="1800" u="sng" dirty="0">
              <a:solidFill>
                <a:schemeClr val="tx1"/>
              </a:solidFill>
            </a:endParaRPr>
          </a:p>
        </p:txBody>
      </p:sp>
      <p:pic>
        <p:nvPicPr>
          <p:cNvPr id="858128" name="Picture 16">
            <a:extLst>
              <a:ext uri="{FF2B5EF4-FFF2-40B4-BE49-F238E27FC236}">
                <a16:creationId xmlns:a16="http://schemas.microsoft.com/office/drawing/2014/main" id="{4A3C83D2-C384-474A-B505-84748ED35C7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6236" r="9189" b="3481"/>
          <a:stretch>
            <a:fillRect/>
          </a:stretch>
        </p:blipFill>
        <p:spPr bwMode="auto">
          <a:xfrm>
            <a:off x="1524000" y="1827214"/>
            <a:ext cx="4522788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8135" name="Text Box 23">
            <a:extLst>
              <a:ext uri="{FF2B5EF4-FFF2-40B4-BE49-F238E27FC236}">
                <a16:creationId xmlns:a16="http://schemas.microsoft.com/office/drawing/2014/main" id="{92D91727-A6CE-45C5-892A-C6B277BE4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1403351"/>
            <a:ext cx="359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Elevazione superficie marina </a:t>
            </a:r>
          </a:p>
        </p:txBody>
      </p:sp>
      <p:sp>
        <p:nvSpPr>
          <p:cNvPr id="858136" name="Text Box 24">
            <a:extLst>
              <a:ext uri="{FF2B5EF4-FFF2-40B4-BE49-F238E27FC236}">
                <a16:creationId xmlns:a16="http://schemas.microsoft.com/office/drawing/2014/main" id="{5C7B3BBB-1E42-4EC2-A3D5-FF33D4E9D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1403351"/>
            <a:ext cx="359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Modulazione RAR</a:t>
            </a:r>
          </a:p>
        </p:txBody>
      </p:sp>
      <p:sp>
        <p:nvSpPr>
          <p:cNvPr id="858137" name="Text Box 25">
            <a:extLst>
              <a:ext uri="{FF2B5EF4-FFF2-40B4-BE49-F238E27FC236}">
                <a16:creationId xmlns:a16="http://schemas.microsoft.com/office/drawing/2014/main" id="{52D8162C-B9BB-4A83-806F-40A980654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0" y="57404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H</a:t>
            </a:r>
            <a:r>
              <a:rPr lang="it-IT" altLang="en-US" baseline="-25000"/>
              <a:t>s</a:t>
            </a:r>
            <a:r>
              <a:rPr lang="it-IT" altLang="en-US"/>
              <a:t> = 4m; L</a:t>
            </a:r>
            <a:r>
              <a:rPr lang="it-IT" altLang="en-US" baseline="-25000"/>
              <a:t>p</a:t>
            </a:r>
            <a:r>
              <a:rPr lang="it-IT" altLang="en-US"/>
              <a:t> = 150m; s</a:t>
            </a:r>
            <a:r>
              <a:rPr lang="it-IT" altLang="en-US" baseline="-25000"/>
              <a:t>p</a:t>
            </a:r>
            <a:r>
              <a:rPr lang="it-IT" altLang="en-US"/>
              <a:t> = 75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E2DF8B-2F13-49A1-A0B5-D63C7C285E0B}"/>
              </a:ext>
            </a:extLst>
          </p:cNvPr>
          <p:cNvSpPr txBox="1"/>
          <p:nvPr/>
        </p:nvSpPr>
        <p:spPr>
          <a:xfrm>
            <a:off x="9052237" y="60408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Radar «convenzionale»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503B5D-54E4-4B3A-968A-62ACFFE48098}"/>
              </a:ext>
            </a:extLst>
          </p:cNvPr>
          <p:cNvCxnSpPr>
            <a:cxnSpLocks/>
          </p:cNvCxnSpPr>
          <p:nvPr/>
        </p:nvCxnSpPr>
        <p:spPr>
          <a:xfrm flipH="1">
            <a:off x="8495930" y="793196"/>
            <a:ext cx="1358283" cy="740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tuffatorestilizzato">
            <a:extLst>
              <a:ext uri="{FF2B5EF4-FFF2-40B4-BE49-F238E27FC236}">
                <a16:creationId xmlns:a16="http://schemas.microsoft.com/office/drawing/2014/main" id="{D5733001-5A3F-43B5-AD9F-74F4493A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73" y="1083493"/>
            <a:ext cx="484362" cy="68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E0384292-72F6-48FE-9EA5-6ABC3C2D7BE1}"/>
              </a:ext>
            </a:extLst>
          </p:cNvPr>
          <p:cNvSpPr/>
          <p:nvPr/>
        </p:nvSpPr>
        <p:spPr>
          <a:xfrm>
            <a:off x="5255581" y="3542190"/>
            <a:ext cx="1828800" cy="37144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462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714" name="Picture 18">
            <a:extLst>
              <a:ext uri="{FF2B5EF4-FFF2-40B4-BE49-F238E27FC236}">
                <a16:creationId xmlns:a16="http://schemas.microsoft.com/office/drawing/2014/main" id="{CFFAF74B-CDD2-4F78-B927-BEF2479FC4E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6236" r="7782" b="3481"/>
          <a:stretch>
            <a:fillRect/>
          </a:stretch>
        </p:blipFill>
        <p:spPr bwMode="auto">
          <a:xfrm>
            <a:off x="6075364" y="1827214"/>
            <a:ext cx="452437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7710" name="Picture 14">
            <a:extLst>
              <a:ext uri="{FF2B5EF4-FFF2-40B4-BE49-F238E27FC236}">
                <a16:creationId xmlns:a16="http://schemas.microsoft.com/office/drawing/2014/main" id="{02212AA6-5573-4DF8-9FEC-7EBC1D55B06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5656" r="9189" b="3481"/>
          <a:stretch>
            <a:fillRect/>
          </a:stretch>
        </p:blipFill>
        <p:spPr bwMode="auto">
          <a:xfrm>
            <a:off x="1524001" y="1827214"/>
            <a:ext cx="452437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7720" name="Text Box 24">
            <a:extLst>
              <a:ext uri="{FF2B5EF4-FFF2-40B4-BE49-F238E27FC236}">
                <a16:creationId xmlns:a16="http://schemas.microsoft.com/office/drawing/2014/main" id="{EE2EC19E-B9AD-499A-8E16-D9E8A01E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1403351"/>
            <a:ext cx="359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Modulazione RAR</a:t>
            </a:r>
          </a:p>
        </p:txBody>
      </p:sp>
      <p:sp>
        <p:nvSpPr>
          <p:cNvPr id="797721" name="Text Box 25">
            <a:extLst>
              <a:ext uri="{FF2B5EF4-FFF2-40B4-BE49-F238E27FC236}">
                <a16:creationId xmlns:a16="http://schemas.microsoft.com/office/drawing/2014/main" id="{0E133D35-7D03-4FB9-B040-985EE7E8B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5838826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H</a:t>
            </a:r>
            <a:r>
              <a:rPr lang="it-IT" altLang="en-US" baseline="-25000"/>
              <a:t>s</a:t>
            </a:r>
            <a:r>
              <a:rPr lang="it-IT" altLang="en-US"/>
              <a:t> = 4m; L</a:t>
            </a:r>
            <a:r>
              <a:rPr lang="it-IT" altLang="en-US" baseline="-25000"/>
              <a:t>p</a:t>
            </a:r>
            <a:r>
              <a:rPr lang="it-IT" altLang="en-US"/>
              <a:t> = 250m; s</a:t>
            </a:r>
            <a:r>
              <a:rPr lang="it-IT" altLang="en-US" baseline="-25000"/>
              <a:t>p</a:t>
            </a:r>
            <a:r>
              <a:rPr lang="it-IT" altLang="en-US"/>
              <a:t> = 75</a:t>
            </a:r>
          </a:p>
        </p:txBody>
      </p:sp>
      <p:sp>
        <p:nvSpPr>
          <p:cNvPr id="797722" name="Rectangle 26">
            <a:extLst>
              <a:ext uri="{FF2B5EF4-FFF2-40B4-BE49-F238E27FC236}">
                <a16:creationId xmlns:a16="http://schemas.microsoft.com/office/drawing/2014/main" id="{01E62D13-DDA4-4323-894D-FC2A413A3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76201"/>
            <a:ext cx="82296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Risultati simulazione tilt:                                        </a:t>
            </a:r>
            <a:r>
              <a:rPr lang="it-IT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Onde in direzione </a:t>
            </a:r>
            <a:r>
              <a:rPr lang="it-IT" altLang="en-US" sz="18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Azimuth</a:t>
            </a:r>
            <a:endParaRPr lang="it-IT" altLang="en-US" sz="1800" u="sng" dirty="0">
              <a:solidFill>
                <a:schemeClr val="tx1"/>
              </a:solidFill>
            </a:endParaRPr>
          </a:p>
        </p:txBody>
      </p:sp>
      <p:sp>
        <p:nvSpPr>
          <p:cNvPr id="797723" name="Text Box 27">
            <a:extLst>
              <a:ext uri="{FF2B5EF4-FFF2-40B4-BE49-F238E27FC236}">
                <a16:creationId xmlns:a16="http://schemas.microsoft.com/office/drawing/2014/main" id="{E2A1C89D-1F92-41D8-8F93-2CA87E1DD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1403351"/>
            <a:ext cx="359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Elevazione superficie marina </a:t>
            </a: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5D69B526-AE4A-4E33-80FC-3B674975CD95}"/>
              </a:ext>
            </a:extLst>
          </p:cNvPr>
          <p:cNvSpPr/>
          <p:nvPr/>
        </p:nvSpPr>
        <p:spPr>
          <a:xfrm>
            <a:off x="5255581" y="3542190"/>
            <a:ext cx="1828800" cy="37144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85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B52E525-13D6-4231-BE9A-F5AE8523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04" y="1153843"/>
            <a:ext cx="91440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00E6C796-E122-49DB-AB90-CE5EC8CDB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1" y="76201"/>
            <a:ext cx="82296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Esempi reali</a:t>
            </a:r>
            <a:endParaRPr lang="it-IT" altLang="en-US" sz="24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1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A3AE44B0-CDA9-430A-92DB-B01AFA1D9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"/>
          <a:stretch>
            <a:fillRect/>
          </a:stretch>
        </p:blipFill>
        <p:spPr bwMode="auto">
          <a:xfrm>
            <a:off x="1919289" y="188913"/>
            <a:ext cx="605472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8F091504-D5C3-4D5C-B470-3AE5A65A6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1268413"/>
            <a:ext cx="389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/>
              <a:t>ERS-2 26 December 1999 at 09:54.</a:t>
            </a:r>
          </a:p>
          <a:p>
            <a:pPr algn="l" eaLnBrk="1" hangingPunct="1"/>
            <a:r>
              <a:rPr lang="en-US" altLang="en-US" b="1"/>
              <a:t> Absolute orbit 24532</a:t>
            </a:r>
            <a:r>
              <a:rPr lang="it-IT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7257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5D4C827-9FE0-4F0E-9703-FC297B4A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55" y="864438"/>
            <a:ext cx="775652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890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13EA1388-6572-404B-83A9-7473676E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"/>
          <a:stretch>
            <a:fillRect/>
          </a:stretch>
        </p:blipFill>
        <p:spPr bwMode="auto">
          <a:xfrm>
            <a:off x="1774826" y="260351"/>
            <a:ext cx="5865813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0813D3BD-0640-487F-9D5E-135E764D2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765175"/>
            <a:ext cx="1677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 dirty="0"/>
              <a:t>ENVISAT</a:t>
            </a:r>
          </a:p>
          <a:p>
            <a:pPr eaLnBrk="1" hangingPunct="1"/>
            <a:r>
              <a:rPr lang="en-GB" altLang="en-US" sz="1200" dirty="0"/>
              <a:t>wave modulated </a:t>
            </a:r>
            <a:r>
              <a:rPr lang="it-IT" altLang="en-US" sz="1200" b="1" dirty="0" err="1"/>
              <a:t>σl</a:t>
            </a:r>
            <a:r>
              <a:rPr lang="it-IT" altLang="en-US" sz="1200" dirty="0"/>
              <a:t> </a:t>
            </a:r>
          </a:p>
          <a:p>
            <a:pPr eaLnBrk="1" hangingPunct="1"/>
            <a:r>
              <a:rPr lang="it-IT" altLang="en-US" sz="1200" dirty="0"/>
              <a:t>– </a:t>
            </a:r>
            <a:r>
              <a:rPr lang="it-IT" altLang="en-US" sz="1200" dirty="0" err="1"/>
              <a:t>Unusual</a:t>
            </a:r>
            <a:r>
              <a:rPr lang="it-IT" altLang="en-US" sz="1200" dirty="0"/>
              <a:t> in the </a:t>
            </a:r>
            <a:r>
              <a:rPr lang="it-IT" altLang="en-US" sz="1200" dirty="0" err="1"/>
              <a:t>Med</a:t>
            </a:r>
            <a:r>
              <a:rPr lang="it-IT" altLang="en-US" sz="1200" dirty="0"/>
              <a:t> </a:t>
            </a:r>
            <a:endParaRPr lang="en-GB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5637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64050" y="189220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Differenza</a:t>
            </a:r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 SAR e </a:t>
            </a:r>
            <a:r>
              <a:rPr lang="de-DE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Altimetro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7977" t="1873" r="29914" b="1873"/>
          <a:stretch>
            <a:fillRect/>
          </a:stretch>
        </p:blipFill>
        <p:spPr bwMode="auto">
          <a:xfrm>
            <a:off x="1847528" y="1191888"/>
            <a:ext cx="3312000" cy="547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6" name="Picture 2" descr="Image result for synthetic aperture radar geomet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68761"/>
            <a:ext cx="4305300" cy="392430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847528" y="82742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Punta sul Nadir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158513" y="836712"/>
            <a:ext cx="22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sservazione laterale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03912" y="5373216"/>
            <a:ext cx="4419928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Il SAR fornisce un’ immagine bidimensionale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81F86-D250-44A9-81E0-015F3A78F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037" y="167425"/>
            <a:ext cx="6001555" cy="4449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3DA6F-BF86-45D5-8242-10924DEC9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072" y="4727643"/>
            <a:ext cx="4888668" cy="8357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13E02-E794-42D4-B08D-B39D2E2B3B39}"/>
              </a:ext>
            </a:extLst>
          </p:cNvPr>
          <p:cNvSpPr/>
          <p:nvPr/>
        </p:nvSpPr>
        <p:spPr>
          <a:xfrm>
            <a:off x="2396359" y="6320498"/>
            <a:ext cx="6926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http://earth.esa.int/workshops/cmasar_2003/papers/E09lehn.pdf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15524-8213-44F8-AF16-FE37807E5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20" y="5263956"/>
            <a:ext cx="4404575" cy="1036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5B571-A92E-4E58-8AD8-0F687836C2F4}"/>
              </a:ext>
            </a:extLst>
          </p:cNvPr>
          <p:cNvSpPr txBox="1"/>
          <p:nvPr/>
        </p:nvSpPr>
        <p:spPr>
          <a:xfrm>
            <a:off x="1086928" y="1578634"/>
            <a:ext cx="39139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</a:p>
          <a:p>
            <a:r>
              <a:rPr lang="it-IT" dirty="0"/>
              <a:t>Il passaggio da A </a:t>
            </a:r>
            <a:r>
              <a:rPr lang="it-IT" dirty="0" err="1"/>
              <a:t>a</a:t>
            </a:r>
            <a:r>
              <a:rPr lang="it-IT" dirty="0"/>
              <a:t> B si può fare con una</a:t>
            </a:r>
          </a:p>
          <a:p>
            <a:r>
              <a:rPr lang="it-IT" dirty="0"/>
              <a:t> funzione che lega tra loro </a:t>
            </a:r>
            <a:r>
              <a:rPr lang="it-IT" b="1" dirty="0"/>
              <a:t>i due spettri</a:t>
            </a:r>
          </a:p>
          <a:p>
            <a:r>
              <a:rPr lang="it-IT" b="1" dirty="0" err="1"/>
              <a:t>Modulation</a:t>
            </a:r>
            <a:r>
              <a:rPr lang="it-IT" b="1" dirty="0"/>
              <a:t> Transfer </a:t>
            </a:r>
            <a:r>
              <a:rPr lang="it-IT" b="1" dirty="0" err="1"/>
              <a:t>Function</a:t>
            </a:r>
            <a:endParaRPr lang="it-IT" b="1" dirty="0"/>
          </a:p>
          <a:p>
            <a:r>
              <a:rPr lang="it-IT" dirty="0"/>
              <a:t>(</a:t>
            </a:r>
            <a:r>
              <a:rPr lang="it-IT" dirty="0" err="1"/>
              <a:t>Hasselmann</a:t>
            </a:r>
            <a:r>
              <a:rPr lang="it-IT" dirty="0"/>
              <a:t>..</a:t>
            </a:r>
            <a:r>
              <a:rPr lang="it-IT" dirty="0" err="1"/>
              <a:t>etc</a:t>
            </a:r>
            <a:r>
              <a:rPr lang="it-IT" dirty="0"/>
              <a:t>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B06A5-3A39-4B94-9513-6DB4D71EC0A2}"/>
              </a:ext>
            </a:extLst>
          </p:cNvPr>
          <p:cNvSpPr txBox="1"/>
          <p:nvPr/>
        </p:nvSpPr>
        <p:spPr>
          <a:xfrm>
            <a:off x="2574524" y="4113792"/>
            <a:ext cx="1590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Come anche i radar</a:t>
            </a:r>
          </a:p>
          <a:p>
            <a:r>
              <a:rPr lang="it-IT" sz="1200" dirty="0"/>
              <a:t>costieri (Serafino et al)</a:t>
            </a:r>
            <a:endParaRPr lang="en-GB" sz="1200" dirty="0"/>
          </a:p>
        </p:txBody>
      </p:sp>
      <p:pic>
        <p:nvPicPr>
          <p:cNvPr id="8" name="Picture 4" descr="tuffatorestilizzato">
            <a:extLst>
              <a:ext uri="{FF2B5EF4-FFF2-40B4-BE49-F238E27FC236}">
                <a16:creationId xmlns:a16="http://schemas.microsoft.com/office/drawing/2014/main" id="{E1F25C16-77EF-4C78-9499-6023BE1BD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82" y="3965569"/>
            <a:ext cx="459625" cy="65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E56488-1519-4C37-B0F8-2A36CE8C9118}"/>
              </a:ext>
            </a:extLst>
          </p:cNvPr>
          <p:cNvSpPr txBox="1"/>
          <p:nvPr/>
        </p:nvSpPr>
        <p:spPr>
          <a:xfrm>
            <a:off x="676795" y="470089"/>
            <a:ext cx="4266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problema più importante per noi</a:t>
            </a:r>
          </a:p>
          <a:p>
            <a:r>
              <a:rPr lang="it-IT" dirty="0"/>
              <a:t>è quello inverso: ricostruire la mappa </a:t>
            </a:r>
          </a:p>
          <a:p>
            <a:r>
              <a:rPr lang="it-IT" dirty="0"/>
              <a:t>dell’altezza d’acqua B a partire </a:t>
            </a:r>
            <a:r>
              <a:rPr lang="it-IT" dirty="0" err="1"/>
              <a:t>dall’imagine</a:t>
            </a:r>
            <a:r>
              <a:rPr lang="it-IT" dirty="0"/>
              <a:t> </a:t>
            </a:r>
          </a:p>
          <a:p>
            <a:r>
              <a:rPr lang="it-IT" dirty="0"/>
              <a:t>mappa dei grigi in A</a:t>
            </a:r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CEE3A68D-ADEA-441E-A9FD-F4622269CDC7}"/>
              </a:ext>
            </a:extLst>
          </p:cNvPr>
          <p:cNvSpPr/>
          <p:nvPr/>
        </p:nvSpPr>
        <p:spPr>
          <a:xfrm>
            <a:off x="6773660" y="2505723"/>
            <a:ext cx="2450237" cy="331492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19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003414E-BE8C-4612-AA87-8704E745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3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1F9D7-9CCD-49A3-A10C-89DC1625A73A}"/>
              </a:ext>
            </a:extLst>
          </p:cNvPr>
          <p:cNvSpPr txBox="1"/>
          <p:nvPr/>
        </p:nvSpPr>
        <p:spPr>
          <a:xfrm>
            <a:off x="4500663" y="6858000"/>
            <a:ext cx="319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Spettro dell’immagine </a:t>
            </a:r>
            <a:endParaRPr lang="en-GB" dirty="0"/>
          </a:p>
        </p:txBody>
      </p:sp>
      <p:pic>
        <p:nvPicPr>
          <p:cNvPr id="4" name="Picture 11" descr="tuffatorestilizzato">
            <a:extLst>
              <a:ext uri="{FF2B5EF4-FFF2-40B4-BE49-F238E27FC236}">
                <a16:creationId xmlns:a16="http://schemas.microsoft.com/office/drawing/2014/main" id="{1A5038E9-F42F-43C3-B354-737B54BE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71" y="6624536"/>
            <a:ext cx="675717" cy="95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026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637631-A274-47E2-BA26-9A02DFD14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35" y="2593432"/>
            <a:ext cx="9634586" cy="5282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82C21-6F72-41F2-A4A4-080AE4C2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694" y="72573"/>
            <a:ext cx="6919971" cy="28807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FCC0E7-56A2-4E5B-800F-442CA31BB4A3}"/>
              </a:ext>
            </a:extLst>
          </p:cNvPr>
          <p:cNvSpPr/>
          <p:nvPr/>
        </p:nvSpPr>
        <p:spPr>
          <a:xfrm>
            <a:off x="118323" y="3429000"/>
            <a:ext cx="25956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Shao, W.; Zhang, Z.; Li, X.; Li, H. Ocean Wave Parameters Retrieval from Sentinel-1 SAR Imagery. </a:t>
            </a:r>
            <a:r>
              <a:rPr lang="en-GB" sz="1200" i="1" dirty="0">
                <a:solidFill>
                  <a:srgbClr val="222222"/>
                </a:solidFill>
                <a:latin typeface="Arial" panose="020B0604020202020204" pitchFamily="34" charset="0"/>
              </a:rPr>
              <a:t>Remote Sens.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GB" sz="1200" b="1" dirty="0">
                <a:solidFill>
                  <a:srgbClr val="222222"/>
                </a:solidFill>
                <a:latin typeface="Arial" panose="020B0604020202020204" pitchFamily="34" charset="0"/>
              </a:rPr>
              <a:t>2016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GB" sz="1200" i="1" dirty="0">
                <a:solidFill>
                  <a:srgbClr val="222222"/>
                </a:solidFill>
                <a:latin typeface="Arial" panose="020B0604020202020204" pitchFamily="34" charset="0"/>
              </a:rPr>
              <a:t>8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707. </a:t>
            </a:r>
            <a:endParaRPr lang="en-GB" sz="1200" dirty="0"/>
          </a:p>
        </p:txBody>
      </p:sp>
      <p:pic>
        <p:nvPicPr>
          <p:cNvPr id="5" name="Picture 11" descr="tuffatorestilizzato">
            <a:extLst>
              <a:ext uri="{FF2B5EF4-FFF2-40B4-BE49-F238E27FC236}">
                <a16:creationId xmlns:a16="http://schemas.microsoft.com/office/drawing/2014/main" id="{A4D6E3AA-7C46-4980-B910-63C2FEE9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38" y="6197497"/>
            <a:ext cx="465553" cy="66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A2BAC-6520-4B3C-A3C4-75B8C90A0529}"/>
              </a:ext>
            </a:extLst>
          </p:cNvPr>
          <p:cNvSpPr txBox="1"/>
          <p:nvPr/>
        </p:nvSpPr>
        <p:spPr>
          <a:xfrm>
            <a:off x="783877" y="7101191"/>
            <a:ext cx="319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Spettro del moto ondoso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344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94" name="Picture 18">
            <a:extLst>
              <a:ext uri="{FF2B5EF4-FFF2-40B4-BE49-F238E27FC236}">
                <a16:creationId xmlns:a16="http://schemas.microsoft.com/office/drawing/2014/main" id="{290F8460-B2D8-4B4F-AD45-A9CF2334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6281" r="7751" b="3426"/>
          <a:stretch>
            <a:fillRect/>
          </a:stretch>
        </p:blipFill>
        <p:spPr bwMode="auto">
          <a:xfrm>
            <a:off x="6165850" y="3922714"/>
            <a:ext cx="415290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9393" name="Picture 17">
            <a:extLst>
              <a:ext uri="{FF2B5EF4-FFF2-40B4-BE49-F238E27FC236}">
                <a16:creationId xmlns:a16="http://schemas.microsoft.com/office/drawing/2014/main" id="{D067F4CB-3E94-44A1-BA68-635A537D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6281" r="7751" b="3426"/>
          <a:stretch>
            <a:fillRect/>
          </a:stretch>
        </p:blipFill>
        <p:spPr bwMode="auto">
          <a:xfrm>
            <a:off x="6165850" y="1089025"/>
            <a:ext cx="41529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9392" name="Picture 16">
            <a:extLst>
              <a:ext uri="{FF2B5EF4-FFF2-40B4-BE49-F238E27FC236}">
                <a16:creationId xmlns:a16="http://schemas.microsoft.com/office/drawing/2014/main" id="{48B09F9D-289E-4229-84AE-AF85912C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6281" r="7751" b="3426"/>
          <a:stretch>
            <a:fillRect/>
          </a:stretch>
        </p:blipFill>
        <p:spPr bwMode="auto">
          <a:xfrm>
            <a:off x="1862138" y="1089025"/>
            <a:ext cx="41529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9387" name="Text Box 11">
            <a:extLst>
              <a:ext uri="{FF2B5EF4-FFF2-40B4-BE49-F238E27FC236}">
                <a16:creationId xmlns:a16="http://schemas.microsoft.com/office/drawing/2014/main" id="{DB00891D-AE35-42FB-9C54-894C7D585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4" y="33099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a)</a:t>
            </a:r>
          </a:p>
        </p:txBody>
      </p:sp>
      <p:sp>
        <p:nvSpPr>
          <p:cNvPr id="869388" name="Text Box 12">
            <a:extLst>
              <a:ext uri="{FF2B5EF4-FFF2-40B4-BE49-F238E27FC236}">
                <a16:creationId xmlns:a16="http://schemas.microsoft.com/office/drawing/2014/main" id="{09946B56-188B-466A-84A8-C2E8FC62A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4" y="33099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b)</a:t>
            </a:r>
          </a:p>
        </p:txBody>
      </p:sp>
      <p:sp>
        <p:nvSpPr>
          <p:cNvPr id="869389" name="Text Box 13">
            <a:extLst>
              <a:ext uri="{FF2B5EF4-FFF2-40B4-BE49-F238E27FC236}">
                <a16:creationId xmlns:a16="http://schemas.microsoft.com/office/drawing/2014/main" id="{BE0B6505-BE9D-498F-A0E3-7CFAE597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4" y="61166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c)</a:t>
            </a:r>
          </a:p>
        </p:txBody>
      </p:sp>
      <p:sp>
        <p:nvSpPr>
          <p:cNvPr id="869391" name="Text Box 15">
            <a:extLst>
              <a:ext uri="{FF2B5EF4-FFF2-40B4-BE49-F238E27FC236}">
                <a16:creationId xmlns:a16="http://schemas.microsoft.com/office/drawing/2014/main" id="{2D772BEE-1DF6-4E9E-948E-E7FCB96A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4167188"/>
            <a:ext cx="373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H</a:t>
            </a:r>
            <a:r>
              <a:rPr lang="it-IT" altLang="en-US" baseline="-25000"/>
              <a:t>s</a:t>
            </a:r>
            <a:r>
              <a:rPr lang="it-IT" altLang="en-US"/>
              <a:t> = 4m; L</a:t>
            </a:r>
            <a:r>
              <a:rPr lang="it-IT" altLang="en-US" baseline="-25000"/>
              <a:t>p</a:t>
            </a:r>
            <a:r>
              <a:rPr lang="it-IT" altLang="en-US"/>
              <a:t> = 200m; s</a:t>
            </a:r>
            <a:r>
              <a:rPr lang="it-IT" altLang="en-US" baseline="-25000"/>
              <a:t>p</a:t>
            </a:r>
            <a:r>
              <a:rPr lang="it-IT" altLang="en-US"/>
              <a:t> = 75</a:t>
            </a:r>
          </a:p>
        </p:txBody>
      </p:sp>
      <p:sp>
        <p:nvSpPr>
          <p:cNvPr id="869396" name="Text Box 20">
            <a:extLst>
              <a:ext uri="{FF2B5EF4-FFF2-40B4-BE49-F238E27FC236}">
                <a16:creationId xmlns:a16="http://schemas.microsoft.com/office/drawing/2014/main" id="{E63287CC-23AB-4589-89C7-9E06F990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4" y="5048251"/>
            <a:ext cx="43402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Elevazione superficie marina</a:t>
            </a:r>
            <a:endParaRPr lang="it-IT" altLang="en-US" b="1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Modulazione RAR (solo tilt)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Modulazione SAR (tilt + shift)</a:t>
            </a:r>
          </a:p>
        </p:txBody>
      </p:sp>
    </p:spTree>
    <p:extLst>
      <p:ext uri="{BB962C8B-B14F-4D97-AF65-F5344CB8AC3E}">
        <p14:creationId xmlns:p14="http://schemas.microsoft.com/office/powerpoint/2010/main" val="1200465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153" name="Picture 17">
            <a:extLst>
              <a:ext uri="{FF2B5EF4-FFF2-40B4-BE49-F238E27FC236}">
                <a16:creationId xmlns:a16="http://schemas.microsoft.com/office/drawing/2014/main" id="{3BDCB339-62BD-4A53-8382-84C7B145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6281" r="7751" b="3426"/>
          <a:stretch>
            <a:fillRect/>
          </a:stretch>
        </p:blipFill>
        <p:spPr bwMode="auto">
          <a:xfrm>
            <a:off x="6165851" y="3922714"/>
            <a:ext cx="4170363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9152" name="Picture 16">
            <a:extLst>
              <a:ext uri="{FF2B5EF4-FFF2-40B4-BE49-F238E27FC236}">
                <a16:creationId xmlns:a16="http://schemas.microsoft.com/office/drawing/2014/main" id="{E2D9C433-A680-49AE-B861-AB736301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6281" r="7751" b="3426"/>
          <a:stretch>
            <a:fillRect/>
          </a:stretch>
        </p:blipFill>
        <p:spPr bwMode="auto">
          <a:xfrm>
            <a:off x="6165851" y="1089025"/>
            <a:ext cx="4170363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9151" name="Picture 15">
            <a:extLst>
              <a:ext uri="{FF2B5EF4-FFF2-40B4-BE49-F238E27FC236}">
                <a16:creationId xmlns:a16="http://schemas.microsoft.com/office/drawing/2014/main" id="{DB469528-83E4-4E9D-A7F9-C61A64DE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6281" r="7751" b="3426"/>
          <a:stretch>
            <a:fillRect/>
          </a:stretch>
        </p:blipFill>
        <p:spPr bwMode="auto">
          <a:xfrm>
            <a:off x="1860551" y="1089025"/>
            <a:ext cx="4170363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9147" name="Text Box 11">
            <a:extLst>
              <a:ext uri="{FF2B5EF4-FFF2-40B4-BE49-F238E27FC236}">
                <a16:creationId xmlns:a16="http://schemas.microsoft.com/office/drawing/2014/main" id="{D3833738-1DB9-4091-AEFB-F9BF96D5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4" y="33099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a)</a:t>
            </a:r>
          </a:p>
        </p:txBody>
      </p:sp>
      <p:sp>
        <p:nvSpPr>
          <p:cNvPr id="859148" name="Text Box 12">
            <a:extLst>
              <a:ext uri="{FF2B5EF4-FFF2-40B4-BE49-F238E27FC236}">
                <a16:creationId xmlns:a16="http://schemas.microsoft.com/office/drawing/2014/main" id="{1D2BAFBD-2500-4093-A70D-530AA7D12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4" y="33099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b)</a:t>
            </a:r>
          </a:p>
        </p:txBody>
      </p:sp>
      <p:sp>
        <p:nvSpPr>
          <p:cNvPr id="859149" name="Text Box 13">
            <a:extLst>
              <a:ext uri="{FF2B5EF4-FFF2-40B4-BE49-F238E27FC236}">
                <a16:creationId xmlns:a16="http://schemas.microsoft.com/office/drawing/2014/main" id="{6E047E37-9E34-4244-9CA1-F3625DF8D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4" y="6116638"/>
            <a:ext cx="52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c)</a:t>
            </a:r>
          </a:p>
        </p:txBody>
      </p:sp>
      <p:sp>
        <p:nvSpPr>
          <p:cNvPr id="859155" name="Text Box 19">
            <a:extLst>
              <a:ext uri="{FF2B5EF4-FFF2-40B4-BE49-F238E27FC236}">
                <a16:creationId xmlns:a16="http://schemas.microsoft.com/office/drawing/2014/main" id="{293D8B5C-D5E4-4B8A-9094-5170A8827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4167188"/>
            <a:ext cx="373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/>
              <a:t>H</a:t>
            </a:r>
            <a:r>
              <a:rPr lang="it-IT" altLang="en-US" baseline="-25000"/>
              <a:t>s</a:t>
            </a:r>
            <a:r>
              <a:rPr lang="it-IT" altLang="en-US"/>
              <a:t> = 4m; L</a:t>
            </a:r>
            <a:r>
              <a:rPr lang="it-IT" altLang="en-US" baseline="-25000"/>
              <a:t>p</a:t>
            </a:r>
            <a:r>
              <a:rPr lang="it-IT" altLang="en-US"/>
              <a:t> = 200m; s</a:t>
            </a:r>
            <a:r>
              <a:rPr lang="it-IT" altLang="en-US" baseline="-25000"/>
              <a:t>p</a:t>
            </a:r>
            <a:r>
              <a:rPr lang="it-IT" altLang="en-US"/>
              <a:t> = 75</a:t>
            </a:r>
          </a:p>
        </p:txBody>
      </p:sp>
      <p:sp>
        <p:nvSpPr>
          <p:cNvPr id="859156" name="Rectangle 20">
            <a:extLst>
              <a:ext uri="{FF2B5EF4-FFF2-40B4-BE49-F238E27FC236}">
                <a16:creationId xmlns:a16="http://schemas.microsoft.com/office/drawing/2014/main" id="{700C5A82-E503-431E-A6B2-1B3586525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76201"/>
            <a:ext cx="82296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Risultati simulazione tilt + </a:t>
            </a:r>
            <a:r>
              <a:rPr lang="it-IT" altLang="en-U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shift:</a:t>
            </a:r>
            <a:r>
              <a:rPr lang="it-IT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</a:rPr>
              <a:t>                                        Onde a 45°</a:t>
            </a:r>
            <a:endParaRPr lang="it-IT" altLang="en-US" sz="2400" u="sng" dirty="0">
              <a:solidFill>
                <a:schemeClr val="tx1"/>
              </a:solidFill>
            </a:endParaRPr>
          </a:p>
        </p:txBody>
      </p:sp>
      <p:sp>
        <p:nvSpPr>
          <p:cNvPr id="859157" name="Text Box 21">
            <a:extLst>
              <a:ext uri="{FF2B5EF4-FFF2-40B4-BE49-F238E27FC236}">
                <a16:creationId xmlns:a16="http://schemas.microsoft.com/office/drawing/2014/main" id="{FA595202-5E2F-48D2-B947-BE20FB468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4" y="5048251"/>
            <a:ext cx="434022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Elevazione superficie marina</a:t>
            </a:r>
            <a:endParaRPr lang="it-IT" altLang="en-US" b="1">
              <a:latin typeface="Lucida Sans Unicode" panose="020B0602030504020204" pitchFamily="34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Modulazione RAR (solo tilt)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altLang="en-US">
                <a:latin typeface="Lucida Sans Unicode" panose="020B0602030504020204" pitchFamily="34" charset="0"/>
              </a:rPr>
              <a:t>Modulazione SAR (tilt + shift)</a:t>
            </a:r>
          </a:p>
        </p:txBody>
      </p:sp>
    </p:spTree>
    <p:extLst>
      <p:ext uri="{BB962C8B-B14F-4D97-AF65-F5344CB8AC3E}">
        <p14:creationId xmlns:p14="http://schemas.microsoft.com/office/powerpoint/2010/main" val="2155743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rn:x-wiley:21699275:media:jgrc22076:jgrc22076-math-0005">
            <a:extLst>
              <a:ext uri="{FF2B5EF4-FFF2-40B4-BE49-F238E27FC236}">
                <a16:creationId xmlns:a16="http://schemas.microsoft.com/office/drawing/2014/main" id="{9E488956-9909-41A7-ACFD-40DAC966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013" y="-92075"/>
            <a:ext cx="12382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urn:x-wiley:21699275:media:jgrc22076:jgrc22076-math-0005">
            <a:extLst>
              <a:ext uri="{FF2B5EF4-FFF2-40B4-BE49-F238E27FC236}">
                <a16:creationId xmlns:a16="http://schemas.microsoft.com/office/drawing/2014/main" id="{5C474DA9-4D8F-4B07-BA52-64F691B8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413" y="60325"/>
            <a:ext cx="12382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0F3E63-CE46-47B7-A171-36F9FEA4E63A}"/>
              </a:ext>
            </a:extLst>
          </p:cNvPr>
          <p:cNvSpPr/>
          <p:nvPr/>
        </p:nvSpPr>
        <p:spPr>
          <a:xfrm>
            <a:off x="1775079" y="253218"/>
            <a:ext cx="929346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Come visto prima, </a:t>
            </a:r>
            <a:r>
              <a:rPr lang="en-GB" dirty="0" err="1"/>
              <a:t>l’imagine</a:t>
            </a:r>
            <a:r>
              <a:rPr lang="en-GB" dirty="0"/>
              <a:t> SAR è </a:t>
            </a:r>
            <a:r>
              <a:rPr lang="en-GB" dirty="0" err="1"/>
              <a:t>falsata</a:t>
            </a:r>
            <a:r>
              <a:rPr lang="en-GB" dirty="0"/>
              <a:t> : </a:t>
            </a:r>
            <a:r>
              <a:rPr lang="en-GB" dirty="0" err="1"/>
              <a:t>esiste</a:t>
            </a:r>
            <a:r>
              <a:rPr lang="en-GB" dirty="0"/>
              <a:t>  un </a:t>
            </a:r>
            <a:r>
              <a:rPr lang="en-GB" dirty="0" err="1"/>
              <a:t>valore</a:t>
            </a:r>
            <a:r>
              <a:rPr lang="en-GB" dirty="0"/>
              <a:t> </a:t>
            </a:r>
            <a:r>
              <a:rPr lang="en-GB" dirty="0" err="1"/>
              <a:t>massimo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frequenza</a:t>
            </a:r>
            <a:r>
              <a:rPr lang="en-GB" dirty="0"/>
              <a:t> (</a:t>
            </a:r>
            <a:r>
              <a:rPr lang="en-GB" dirty="0" err="1"/>
              <a:t>minimo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lunghezza</a:t>
            </a:r>
            <a:r>
              <a:rPr lang="en-GB" dirty="0"/>
              <a:t>) al di sopra del quale (al di sotto </a:t>
            </a:r>
            <a:r>
              <a:rPr lang="en-GB" dirty="0" err="1"/>
              <a:t>della</a:t>
            </a:r>
            <a:r>
              <a:rPr lang="en-GB" dirty="0"/>
              <a:t> quale) le </a:t>
            </a:r>
            <a:r>
              <a:rPr lang="en-GB" dirty="0" err="1"/>
              <a:t>onde</a:t>
            </a:r>
            <a:r>
              <a:rPr lang="en-GB" dirty="0"/>
              <a:t> non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riprodotte</a:t>
            </a:r>
            <a:r>
              <a:rPr lang="en-GB" dirty="0"/>
              <a:t>.</a:t>
            </a:r>
          </a:p>
          <a:p>
            <a:r>
              <a:rPr lang="en-GB" dirty="0" err="1"/>
              <a:t>Viene</a:t>
            </a:r>
            <a:r>
              <a:rPr lang="en-GB" dirty="0"/>
              <a:t> </a:t>
            </a:r>
            <a:r>
              <a:rPr lang="en-GB" dirty="0" err="1"/>
              <a:t>indicato</a:t>
            </a:r>
            <a:r>
              <a:rPr lang="en-GB" dirty="0"/>
              <a:t> come </a:t>
            </a:r>
            <a:r>
              <a:rPr lang="en-GB" b="1" dirty="0" err="1"/>
              <a:t>lunghezza</a:t>
            </a:r>
            <a:r>
              <a:rPr lang="en-GB" b="1" dirty="0"/>
              <a:t> di cut-off  </a:t>
            </a:r>
            <a:r>
              <a:rPr lang="el-GR" sz="2400" dirty="0"/>
              <a:t>λ</a:t>
            </a:r>
            <a:r>
              <a:rPr lang="it-IT" sz="2400" dirty="0"/>
              <a:t>c</a:t>
            </a:r>
            <a:endParaRPr lang="en-GB" sz="2400" dirty="0"/>
          </a:p>
          <a:p>
            <a:endParaRPr lang="en-GB" dirty="0"/>
          </a:p>
          <a:p>
            <a:r>
              <a:rPr lang="en-GB" dirty="0"/>
              <a:t>Il </a:t>
            </a:r>
            <a:r>
              <a:rPr lang="en-GB" dirty="0" err="1"/>
              <a:t>fenomeno</a:t>
            </a:r>
            <a:r>
              <a:rPr lang="en-GB" dirty="0"/>
              <a:t> non è </a:t>
            </a:r>
            <a:r>
              <a:rPr lang="en-GB" dirty="0" err="1"/>
              <a:t>lineare</a:t>
            </a:r>
            <a:r>
              <a:rPr lang="en-GB" dirty="0"/>
              <a:t> e </a:t>
            </a:r>
            <a:r>
              <a:rPr lang="en-GB" dirty="0" err="1"/>
              <a:t>dipende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velocità</a:t>
            </a:r>
            <a:r>
              <a:rPr lang="en-GB" dirty="0"/>
              <a:t> </a:t>
            </a:r>
            <a:r>
              <a:rPr lang="en-GB" dirty="0" err="1"/>
              <a:t>orbitale</a:t>
            </a:r>
            <a:r>
              <a:rPr lang="en-GB" dirty="0"/>
              <a:t>, </a:t>
            </a:r>
            <a:r>
              <a:rPr lang="en-GB" dirty="0" err="1"/>
              <a:t>quindi</a:t>
            </a:r>
            <a:r>
              <a:rPr lang="en-GB" dirty="0"/>
              <a:t> </a:t>
            </a:r>
            <a:r>
              <a:rPr lang="en-GB" dirty="0" err="1"/>
              <a:t>sostanzialmente</a:t>
            </a:r>
            <a:r>
              <a:rPr lang="en-GB" dirty="0"/>
              <a:t> </a:t>
            </a:r>
            <a:r>
              <a:rPr lang="en-GB" dirty="0" err="1"/>
              <a:t>dall’altezza</a:t>
            </a:r>
            <a:endParaRPr lang="en-GB" dirty="0"/>
          </a:p>
          <a:p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lunghezza</a:t>
            </a:r>
            <a:r>
              <a:rPr lang="en-GB" dirty="0"/>
              <a:t> </a:t>
            </a:r>
            <a:r>
              <a:rPr lang="en-GB" dirty="0" err="1"/>
              <a:t>d’onda</a:t>
            </a:r>
            <a:r>
              <a:rPr lang="en-GB" dirty="0"/>
              <a:t> </a:t>
            </a:r>
            <a:r>
              <a:rPr lang="en-GB" dirty="0" err="1"/>
              <a:t>L’informazione</a:t>
            </a:r>
            <a:r>
              <a:rPr lang="en-GB" dirty="0"/>
              <a:t> </a:t>
            </a:r>
            <a:r>
              <a:rPr lang="en-GB" dirty="0" err="1"/>
              <a:t>contenuta</a:t>
            </a:r>
            <a:r>
              <a:rPr lang="en-GB" dirty="0"/>
              <a:t> da </a:t>
            </a:r>
            <a:r>
              <a:rPr lang="en-GB" dirty="0" err="1"/>
              <a:t>questo</a:t>
            </a:r>
            <a:r>
              <a:rPr lang="en-GB" dirty="0"/>
              <a:t> </a:t>
            </a:r>
            <a:r>
              <a:rPr lang="en-GB" dirty="0" err="1"/>
              <a:t>parametro</a:t>
            </a:r>
            <a:r>
              <a:rPr lang="en-GB" dirty="0"/>
              <a:t> </a:t>
            </a:r>
            <a:r>
              <a:rPr lang="en-GB" dirty="0" err="1"/>
              <a:t>puo</a:t>
            </a:r>
            <a:r>
              <a:rPr lang="en-GB" dirty="0"/>
              <a:t>’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utilizzata</a:t>
            </a:r>
            <a:r>
              <a:rPr lang="en-GB" dirty="0"/>
              <a:t> per </a:t>
            </a:r>
            <a:r>
              <a:rPr lang="en-GB" dirty="0" err="1"/>
              <a:t>estarre</a:t>
            </a:r>
            <a:r>
              <a:rPr lang="en-GB" dirty="0"/>
              <a:t>  </a:t>
            </a:r>
            <a:r>
              <a:rPr lang="en-GB" dirty="0" err="1"/>
              <a:t>infromazioni</a:t>
            </a:r>
            <a:r>
              <a:rPr lang="en-GB" dirty="0"/>
              <a:t> </a:t>
            </a:r>
            <a:r>
              <a:rPr lang="en-GB" dirty="0" err="1"/>
              <a:t>sulla</a:t>
            </a:r>
            <a:r>
              <a:rPr lang="en-GB" dirty="0"/>
              <a:t> </a:t>
            </a:r>
            <a:r>
              <a:rPr lang="en-GB" dirty="0" err="1"/>
              <a:t>stato</a:t>
            </a:r>
            <a:r>
              <a:rPr lang="en-GB" dirty="0"/>
              <a:t> del mare</a:t>
            </a:r>
          </a:p>
          <a:p>
            <a:r>
              <a:rPr lang="en-GB" dirty="0"/>
              <a:t> </a:t>
            </a:r>
          </a:p>
          <a:p>
            <a:r>
              <a:rPr lang="it-IT" dirty="0"/>
              <a:t> </a:t>
            </a:r>
            <a:endParaRPr lang="en-GB" dirty="0"/>
          </a:p>
          <a:p>
            <a:r>
              <a:rPr lang="en-GB" dirty="0"/>
              <a:t>Il </a:t>
            </a:r>
            <a:r>
              <a:rPr lang="en-GB" dirty="0" err="1"/>
              <a:t>calcolo</a:t>
            </a:r>
            <a:r>
              <a:rPr lang="en-GB" dirty="0"/>
              <a:t> </a:t>
            </a:r>
            <a:r>
              <a:rPr lang="el-GR" dirty="0"/>
              <a:t>λ</a:t>
            </a:r>
            <a:r>
              <a:rPr lang="en-GB" dirty="0"/>
              <a:t>c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effettua</a:t>
            </a:r>
            <a:r>
              <a:rPr lang="en-GB" dirty="0"/>
              <a:t> </a:t>
            </a:r>
            <a:r>
              <a:rPr lang="en-GB" dirty="0" err="1"/>
              <a:t>partire</a:t>
            </a:r>
            <a:r>
              <a:rPr lang="en-GB" dirty="0"/>
              <a:t> </a:t>
            </a:r>
            <a:r>
              <a:rPr lang="en-GB" dirty="0" err="1"/>
              <a:t>dallo</a:t>
            </a:r>
            <a:r>
              <a:rPr lang="en-GB" dirty="0"/>
              <a:t> </a:t>
            </a:r>
            <a:r>
              <a:rPr lang="en-GB" dirty="0" err="1"/>
              <a:t>spettro</a:t>
            </a:r>
            <a:r>
              <a:rPr lang="en-GB" dirty="0"/>
              <a:t> </a:t>
            </a:r>
            <a:r>
              <a:rPr lang="en-GB" dirty="0" err="1"/>
              <a:t>dell’imagine</a:t>
            </a:r>
            <a:r>
              <a:rPr lang="en-GB" dirty="0"/>
              <a:t>, e la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espressione</a:t>
            </a:r>
            <a:r>
              <a:rPr lang="en-GB" dirty="0"/>
              <a:t> è data da:</a:t>
            </a:r>
          </a:p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(</a:t>
            </a:r>
            <a:r>
              <a:rPr lang="en-GB" dirty="0" err="1"/>
              <a:t>Kerbaol</a:t>
            </a:r>
            <a:r>
              <a:rPr lang="en-GB" dirty="0"/>
              <a:t> et al., 1998;Stopa et al., 2015, </a:t>
            </a:r>
            <a:r>
              <a:rPr lang="en-GB" dirty="0" err="1"/>
              <a:t>Grieco</a:t>
            </a:r>
            <a:r>
              <a:rPr lang="en-GB" dirty="0"/>
              <a:t> et al 2016…).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0D65D-4855-4E03-A917-82C7FEE2B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437" y="3287949"/>
            <a:ext cx="7007484" cy="14939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98FC43-5236-4615-B3C3-16CFD7B0F466}"/>
              </a:ext>
            </a:extLst>
          </p:cNvPr>
          <p:cNvSpPr/>
          <p:nvPr/>
        </p:nvSpPr>
        <p:spPr>
          <a:xfrm>
            <a:off x="343711" y="5686488"/>
            <a:ext cx="11848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333333"/>
                </a:solidFill>
                <a:latin typeface="Open Sans"/>
              </a:rPr>
              <a:t>G. </a:t>
            </a:r>
            <a:r>
              <a:rPr lang="en-GB" sz="1200" dirty="0" err="1">
                <a:solidFill>
                  <a:srgbClr val="333333"/>
                </a:solidFill>
                <a:latin typeface="Open Sans"/>
              </a:rPr>
              <a:t>Grieco</a:t>
            </a:r>
            <a:r>
              <a:rPr lang="en-GB" sz="1200" dirty="0">
                <a:solidFill>
                  <a:srgbClr val="333333"/>
                </a:solidFill>
                <a:latin typeface="Open Sans"/>
              </a:rPr>
              <a:t>, W. Lin, M. </a:t>
            </a:r>
            <a:r>
              <a:rPr lang="en-GB" sz="1200" dirty="0" err="1">
                <a:solidFill>
                  <a:srgbClr val="333333"/>
                </a:solidFill>
                <a:latin typeface="Open Sans"/>
              </a:rPr>
              <a:t>Migliaccio</a:t>
            </a:r>
            <a:r>
              <a:rPr lang="en-GB" sz="1200" dirty="0">
                <a:solidFill>
                  <a:srgbClr val="333333"/>
                </a:solidFill>
                <a:latin typeface="Open Sans"/>
              </a:rPr>
              <a:t>, F. </a:t>
            </a:r>
            <a:r>
              <a:rPr lang="en-GB" sz="1200" dirty="0" err="1">
                <a:solidFill>
                  <a:srgbClr val="333333"/>
                </a:solidFill>
                <a:latin typeface="Open Sans"/>
              </a:rPr>
              <a:t>Nirchio</a:t>
            </a:r>
            <a:r>
              <a:rPr lang="en-GB" sz="1200" dirty="0">
                <a:solidFill>
                  <a:srgbClr val="333333"/>
                </a:solidFill>
                <a:latin typeface="Open Sans"/>
              </a:rPr>
              <a:t> &amp; M. Portabella (2016) Dependency of the Sentinel-1 azimuth wavelength cut-off on significant wave height and wind speed, International Journal of Remote Sensing,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71016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6000" y="1584502"/>
            <a:ext cx="7920000" cy="517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776000" y="260648"/>
            <a:ext cx="8640000" cy="8640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Minimum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detectable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wavelengths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Significant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Wave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typical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values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R and V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75720" y="1844824"/>
            <a:ext cx="4713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R = 800 km;   V  = 7 kms</a:t>
            </a:r>
            <a:r>
              <a:rPr lang="it-IT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;    C</a:t>
            </a:r>
            <a:r>
              <a:rPr lang="it-IT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  = 1 m</a:t>
            </a:r>
            <a:r>
              <a:rPr lang="it-IT" sz="2000" baseline="30000" dirty="0">
                <a:latin typeface="Times New Roman" pitchFamily="18" charset="0"/>
                <a:cs typeface="Times New Roman" pitchFamily="18" charset="0"/>
              </a:rPr>
              <a:t>1/2</a:t>
            </a: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it-IT" sz="2000" baseline="30000" dirty="0">
                <a:latin typeface="Times New Roman" pitchFamily="18" charset="0"/>
                <a:cs typeface="Times New Roman" pitchFamily="18" charset="0"/>
              </a:rPr>
              <a:t>-2</a:t>
            </a:r>
          </a:p>
          <a:p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A869ED-F36E-48CB-83E7-5A6AD9DB55C6}"/>
              </a:ext>
            </a:extLst>
          </p:cNvPr>
          <p:cNvSpPr/>
          <p:nvPr/>
        </p:nvSpPr>
        <p:spPr>
          <a:xfrm>
            <a:off x="2629710" y="538258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rgbClr val="231F20"/>
                </a:solidFill>
                <a:latin typeface="ff2"/>
              </a:rPr>
              <a:t>Stopa</a:t>
            </a:r>
            <a:r>
              <a:rPr lang="en-GB" sz="1200" dirty="0">
                <a:solidFill>
                  <a:srgbClr val="231F20"/>
                </a:solidFill>
                <a:latin typeface="ff2"/>
              </a:rPr>
              <a:t>, J. E., and A. </a:t>
            </a:r>
            <a:r>
              <a:rPr lang="en-GB" sz="1200" dirty="0" err="1">
                <a:solidFill>
                  <a:srgbClr val="231F20"/>
                </a:solidFill>
                <a:latin typeface="ff2"/>
              </a:rPr>
              <a:t>Mouche</a:t>
            </a:r>
            <a:r>
              <a:rPr lang="en-GB" sz="1200" dirty="0">
                <a:solidFill>
                  <a:srgbClr val="231F20"/>
                </a:solidFill>
                <a:latin typeface="ff2"/>
              </a:rPr>
              <a:t> (2017), Signiﬁcant wave heights from Sentinel-1 SAR: Validation and</a:t>
            </a:r>
          </a:p>
          <a:p>
            <a:r>
              <a:rPr lang="en-GB" sz="1200" dirty="0">
                <a:solidFill>
                  <a:srgbClr val="231F20"/>
                </a:solidFill>
                <a:latin typeface="ff2"/>
              </a:rPr>
              <a:t>applications, </a:t>
            </a:r>
            <a:r>
              <a:rPr lang="en-GB" sz="1200" dirty="0">
                <a:solidFill>
                  <a:srgbClr val="231F20"/>
                </a:solidFill>
                <a:latin typeface="ff4"/>
              </a:rPr>
              <a:t>J. </a:t>
            </a:r>
            <a:r>
              <a:rPr lang="en-GB" sz="1200" dirty="0" err="1">
                <a:solidFill>
                  <a:srgbClr val="231F20"/>
                </a:solidFill>
                <a:latin typeface="ff4"/>
              </a:rPr>
              <a:t>Geophys</a:t>
            </a:r>
            <a:r>
              <a:rPr lang="en-GB" sz="1200" dirty="0">
                <a:solidFill>
                  <a:srgbClr val="231F20"/>
                </a:solidFill>
                <a:latin typeface="ff4"/>
              </a:rPr>
              <a:t>. Res. Oceans</a:t>
            </a:r>
            <a:r>
              <a:rPr lang="en-GB" sz="1200" dirty="0">
                <a:solidFill>
                  <a:srgbClr val="231F20"/>
                </a:solidFill>
                <a:latin typeface="ff2"/>
              </a:rPr>
              <a:t>, </a:t>
            </a:r>
            <a:r>
              <a:rPr lang="en-GB" sz="1200" dirty="0">
                <a:solidFill>
                  <a:srgbClr val="231F20"/>
                </a:solidFill>
                <a:latin typeface="ff4"/>
              </a:rPr>
              <a:t>122</a:t>
            </a:r>
            <a:r>
              <a:rPr lang="en-GB" sz="1200" dirty="0">
                <a:solidFill>
                  <a:srgbClr val="231F20"/>
                </a:solidFill>
                <a:latin typeface="ff2"/>
              </a:rPr>
              <a:t>, 1827–1848, doi:10.1002/ 2016</a:t>
            </a:r>
            <a:endParaRPr lang="en-GB" sz="1200" b="0" i="0" dirty="0">
              <a:solidFill>
                <a:srgbClr val="231F20"/>
              </a:solidFill>
              <a:effectLst/>
              <a:latin typeface="ff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30796-8769-4215-BA91-A0479FF36EB6}"/>
              </a:ext>
            </a:extLst>
          </p:cNvPr>
          <p:cNvSpPr/>
          <p:nvPr/>
        </p:nvSpPr>
        <p:spPr>
          <a:xfrm>
            <a:off x="2503250" y="130813"/>
            <a:ext cx="7185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231F20"/>
                </a:solidFill>
                <a:latin typeface="ff2"/>
              </a:rPr>
              <a:t>Utilizzando</a:t>
            </a:r>
            <a:r>
              <a:rPr lang="en-GB" dirty="0">
                <a:solidFill>
                  <a:srgbClr val="231F20"/>
                </a:solidFill>
                <a:latin typeface="ff2"/>
              </a:rPr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i</a:t>
            </a:r>
            <a:r>
              <a:rPr lang="en-GB" dirty="0">
                <a:solidFill>
                  <a:srgbClr val="231F20"/>
                </a:solidFill>
                <a:latin typeface="ff2"/>
              </a:rPr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parametri</a:t>
            </a:r>
            <a:r>
              <a:rPr lang="en-GB" dirty="0">
                <a:solidFill>
                  <a:srgbClr val="231F20"/>
                </a:solidFill>
                <a:latin typeface="ff2"/>
              </a:rPr>
              <a:t> dell’ imagine </a:t>
            </a:r>
            <a:r>
              <a:rPr lang="el-GR" dirty="0"/>
              <a:t>λ</a:t>
            </a:r>
            <a:r>
              <a:rPr lang="en-GB" dirty="0"/>
              <a:t>c  , </a:t>
            </a:r>
            <a:r>
              <a:rPr lang="el-GR" dirty="0"/>
              <a:t>σ</a:t>
            </a:r>
            <a:r>
              <a:rPr lang="it-IT" dirty="0"/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quali</a:t>
            </a:r>
            <a:r>
              <a:rPr lang="en-GB" dirty="0">
                <a:solidFill>
                  <a:srgbClr val="231F20"/>
                </a:solidFill>
                <a:latin typeface="ff2"/>
              </a:rPr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appunto</a:t>
            </a:r>
            <a:r>
              <a:rPr lang="en-GB" dirty="0">
                <a:solidFill>
                  <a:srgbClr val="231F20"/>
                </a:solidFill>
                <a:latin typeface="ff2"/>
              </a:rPr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si</a:t>
            </a:r>
            <a:r>
              <a:rPr lang="en-GB" dirty="0">
                <a:solidFill>
                  <a:srgbClr val="231F20"/>
                </a:solidFill>
                <a:latin typeface="ff2"/>
              </a:rPr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possono</a:t>
            </a:r>
            <a:r>
              <a:rPr lang="en-GB" dirty="0">
                <a:solidFill>
                  <a:srgbClr val="231F20"/>
                </a:solidFill>
                <a:latin typeface="ff2"/>
              </a:rPr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stimare</a:t>
            </a:r>
            <a:r>
              <a:rPr lang="en-GB" dirty="0">
                <a:solidFill>
                  <a:srgbClr val="231F20"/>
                </a:solidFill>
                <a:latin typeface="ff2"/>
              </a:rPr>
              <a:t>,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attraverso</a:t>
            </a:r>
            <a:r>
              <a:rPr lang="en-GB" dirty="0">
                <a:solidFill>
                  <a:srgbClr val="231F20"/>
                </a:solidFill>
                <a:latin typeface="ff2"/>
              </a:rPr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funzioni</a:t>
            </a:r>
            <a:r>
              <a:rPr lang="en-GB" dirty="0">
                <a:solidFill>
                  <a:srgbClr val="231F20"/>
                </a:solidFill>
                <a:latin typeface="ff2"/>
              </a:rPr>
              <a:t>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empiriche</a:t>
            </a:r>
            <a:r>
              <a:rPr lang="en-GB" dirty="0">
                <a:solidFill>
                  <a:srgbClr val="231F20"/>
                </a:solidFill>
                <a:latin typeface="ff2"/>
              </a:rPr>
              <a:t> I </a:t>
            </a:r>
            <a:r>
              <a:rPr lang="en-GB" dirty="0" err="1">
                <a:solidFill>
                  <a:srgbClr val="231F20"/>
                </a:solidFill>
                <a:latin typeface="ff2"/>
              </a:rPr>
              <a:t>valori</a:t>
            </a:r>
            <a:r>
              <a:rPr lang="en-GB" dirty="0">
                <a:solidFill>
                  <a:srgbClr val="231F20"/>
                </a:solidFill>
                <a:latin typeface="ff2"/>
              </a:rPr>
              <a:t> di  </a:t>
            </a:r>
            <a:r>
              <a:rPr lang="en-GB" dirty="0">
                <a:solidFill>
                  <a:srgbClr val="231F20"/>
                </a:solidFill>
                <a:latin typeface="ff4"/>
              </a:rPr>
              <a:t>Hs, </a:t>
            </a:r>
            <a:r>
              <a:rPr lang="en-GB" dirty="0" err="1">
                <a:solidFill>
                  <a:srgbClr val="231F20"/>
                </a:solidFill>
                <a:latin typeface="ff4"/>
              </a:rPr>
              <a:t>direzione</a:t>
            </a:r>
            <a:r>
              <a:rPr lang="en-GB" dirty="0">
                <a:solidFill>
                  <a:srgbClr val="231F20"/>
                </a:solidFill>
                <a:latin typeface="ff4"/>
              </a:rPr>
              <a:t>, </a:t>
            </a:r>
            <a:r>
              <a:rPr lang="en-GB" dirty="0" err="1">
                <a:solidFill>
                  <a:srgbClr val="231F20"/>
                </a:solidFill>
                <a:latin typeface="ff4"/>
              </a:rPr>
              <a:t>Tp</a:t>
            </a:r>
            <a:endParaRPr lang="en-GB" b="0" i="0" dirty="0">
              <a:solidFill>
                <a:srgbClr val="231F20"/>
              </a:solidFill>
              <a:effectLst/>
              <a:latin typeface="ff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F33F5-CC4D-4BA1-9AC5-913C801C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399" y="2618400"/>
            <a:ext cx="5596142" cy="1997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767F1-9B3A-4430-85D9-F0300DDF3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146" y="917671"/>
            <a:ext cx="6475914" cy="1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25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1BA03-A056-4CE1-A8BA-5A7F5C1EB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67" y="0"/>
            <a:ext cx="10323502" cy="4482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8E172-0DB6-4DC3-8E30-4141A9F0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507" y="4192781"/>
            <a:ext cx="5650201" cy="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56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1EAD96-C44F-4217-93AE-196BA12F1F9A}"/>
              </a:ext>
            </a:extLst>
          </p:cNvPr>
          <p:cNvSpPr/>
          <p:nvPr/>
        </p:nvSpPr>
        <p:spPr>
          <a:xfrm>
            <a:off x="1444053" y="2380009"/>
            <a:ext cx="9941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E2E2E"/>
                </a:solidFill>
                <a:latin typeface="NexusSerif"/>
              </a:rPr>
              <a:t>I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stelliti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 SENTINEL1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costituiscono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 una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costellazione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 in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orbita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polare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 e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sincrona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 (</a:t>
            </a:r>
            <a:r>
              <a:rPr lang="en-GB" dirty="0">
                <a:solidFill>
                  <a:srgbClr val="0C7DBB"/>
                </a:solidFill>
                <a:latin typeface="NexusSerif"/>
                <a:hlinkClick r:id="rId2"/>
              </a:rPr>
              <a:t>Torres et al., 2012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). They were launched by European Space Agency (ESA) in April of 2014 and 2016, respectively. </a:t>
            </a:r>
          </a:p>
          <a:p>
            <a:r>
              <a:rPr lang="en-GB" dirty="0">
                <a:solidFill>
                  <a:srgbClr val="2E2E2E"/>
                </a:solidFill>
                <a:latin typeface="NexusSerif"/>
              </a:rPr>
              <a:t> Il SAR opera con una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lunghezza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d’onda</a:t>
            </a:r>
            <a:r>
              <a:rPr lang="en-GB" dirty="0">
                <a:solidFill>
                  <a:srgbClr val="2E2E2E"/>
                </a:solidFill>
                <a:latin typeface="NexusSerif"/>
              </a:rPr>
              <a:t> di  5.5 cm wavelength (C-band), e WV è il default </a:t>
            </a:r>
            <a:r>
              <a:rPr lang="en-GB" dirty="0" err="1">
                <a:solidFill>
                  <a:srgbClr val="2E2E2E"/>
                </a:solidFill>
                <a:latin typeface="NexusSerif"/>
              </a:rPr>
              <a:t>modesull’oceano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D48952-26BB-43FF-A59D-70DD4D65BA4E}"/>
              </a:ext>
            </a:extLst>
          </p:cNvPr>
          <p:cNvSpPr/>
          <p:nvPr/>
        </p:nvSpPr>
        <p:spPr>
          <a:xfrm>
            <a:off x="3958284" y="203954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12529"/>
                </a:solidFill>
                <a:latin typeface="-apple-system"/>
              </a:rPr>
              <a:t>SENTINEL1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704903-B5EA-4DE1-8518-BF02798F03A0}"/>
              </a:ext>
            </a:extLst>
          </p:cNvPr>
          <p:cNvSpPr/>
          <p:nvPr/>
        </p:nvSpPr>
        <p:spPr>
          <a:xfrm>
            <a:off x="2075634" y="1014982"/>
            <a:ext cx="84644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Tra</a:t>
            </a:r>
            <a:r>
              <a:rPr lang="en-GB" dirty="0"/>
              <a:t> I </a:t>
            </a:r>
            <a:r>
              <a:rPr lang="en-GB" dirty="0" err="1"/>
              <a:t>dati</a:t>
            </a:r>
            <a:r>
              <a:rPr lang="en-GB" dirty="0"/>
              <a:t> </a:t>
            </a:r>
            <a:r>
              <a:rPr lang="en-GB" dirty="0" err="1"/>
              <a:t>prodotti</a:t>
            </a:r>
            <a:r>
              <a:rPr lang="en-GB" dirty="0"/>
              <a:t> di routine </a:t>
            </a:r>
            <a:r>
              <a:rPr lang="en-GB" dirty="0" err="1"/>
              <a:t>dai</a:t>
            </a:r>
            <a:r>
              <a:rPr lang="en-GB" dirty="0"/>
              <a:t>  </a:t>
            </a:r>
            <a:r>
              <a:rPr lang="en-GB" dirty="0" err="1"/>
              <a:t>satelliti</a:t>
            </a:r>
            <a:r>
              <a:rPr lang="en-GB" dirty="0"/>
              <a:t> SENTINEL 1 </a:t>
            </a:r>
            <a:r>
              <a:rPr lang="en-GB" dirty="0" err="1"/>
              <a:t>c’é</a:t>
            </a:r>
            <a:r>
              <a:rPr lang="en-GB" dirty="0"/>
              <a:t> </a:t>
            </a:r>
            <a:r>
              <a:rPr lang="en-GB" dirty="0" err="1"/>
              <a:t>appunto</a:t>
            </a:r>
            <a:r>
              <a:rPr lang="en-GB" dirty="0"/>
              <a:t> il </a:t>
            </a:r>
            <a:r>
              <a:rPr lang="en-GB" dirty="0" err="1"/>
              <a:t>valore</a:t>
            </a:r>
            <a:r>
              <a:rPr lang="en-GB" dirty="0"/>
              <a:t> di cut-off, </a:t>
            </a:r>
            <a:r>
              <a:rPr lang="en-GB" dirty="0" err="1"/>
              <a:t>oltre</a:t>
            </a:r>
            <a:r>
              <a:rPr lang="en-GB" dirty="0"/>
              <a:t> </a:t>
            </a:r>
          </a:p>
          <a:p>
            <a:r>
              <a:rPr lang="en-GB" dirty="0"/>
              <a:t>al </a:t>
            </a:r>
            <a:r>
              <a:rPr lang="en-GB" dirty="0" err="1"/>
              <a:t>valore</a:t>
            </a:r>
            <a:r>
              <a:rPr lang="en-GB" dirty="0"/>
              <a:t> medio, ed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deviazione</a:t>
            </a:r>
            <a:r>
              <a:rPr lang="en-GB" dirty="0"/>
              <a:t> standard 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livelli</a:t>
            </a:r>
            <a:r>
              <a:rPr lang="en-GB" dirty="0"/>
              <a:t> di </a:t>
            </a:r>
            <a:r>
              <a:rPr lang="en-GB" dirty="0" err="1"/>
              <a:t>girgio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5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50" name="Text Box 22">
            <a:extLst>
              <a:ext uri="{FF2B5EF4-FFF2-40B4-BE49-F238E27FC236}">
                <a16:creationId xmlns:a16="http://schemas.microsoft.com/office/drawing/2014/main" id="{7795743C-E581-43EA-A002-A29AEE51B91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64191" y="3226872"/>
            <a:ext cx="6992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/>
              <a:t>Nadir</a:t>
            </a:r>
          </a:p>
        </p:txBody>
      </p:sp>
      <p:pic>
        <p:nvPicPr>
          <p:cNvPr id="713739" name="Picture 11">
            <a:extLst>
              <a:ext uri="{FF2B5EF4-FFF2-40B4-BE49-F238E27FC236}">
                <a16:creationId xmlns:a16="http://schemas.microsoft.com/office/drawing/2014/main" id="{F7516ED6-F451-4EDF-8780-04D59BF8E2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1563" y="1917700"/>
            <a:ext cx="2965450" cy="4343400"/>
          </a:xfrm>
          <a:solidFill>
            <a:schemeClr val="bg1"/>
          </a:solidFill>
          <a:ln/>
        </p:spPr>
      </p:pic>
      <p:grpSp>
        <p:nvGrpSpPr>
          <p:cNvPr id="713749" name="Group 21">
            <a:extLst>
              <a:ext uri="{FF2B5EF4-FFF2-40B4-BE49-F238E27FC236}">
                <a16:creationId xmlns:a16="http://schemas.microsoft.com/office/drawing/2014/main" id="{5256047F-6036-4FC0-9DCA-14A0A0D32B72}"/>
              </a:ext>
            </a:extLst>
          </p:cNvPr>
          <p:cNvGrpSpPr>
            <a:grpSpLocks/>
          </p:cNvGrpSpPr>
          <p:nvPr/>
        </p:nvGrpSpPr>
        <p:grpSpPr bwMode="auto">
          <a:xfrm>
            <a:off x="1520826" y="1598614"/>
            <a:ext cx="4473575" cy="4325937"/>
            <a:chOff x="270" y="999"/>
            <a:chExt cx="2818" cy="2725"/>
          </a:xfrm>
        </p:grpSpPr>
        <p:pic>
          <p:nvPicPr>
            <p:cNvPr id="713741" name="Picture 13">
              <a:extLst>
                <a:ext uri="{FF2B5EF4-FFF2-40B4-BE49-F238E27FC236}">
                  <a16:creationId xmlns:a16="http://schemas.microsoft.com/office/drawing/2014/main" id="{C81EB910-A087-42BA-B561-34B22CAAC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" y="999"/>
              <a:ext cx="2803" cy="2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3746" name="Rectangle 18">
              <a:extLst>
                <a:ext uri="{FF2B5EF4-FFF2-40B4-BE49-F238E27FC236}">
                  <a16:creationId xmlns:a16="http://schemas.microsoft.com/office/drawing/2014/main" id="{8D8AA68E-445C-4FAA-BB8C-B62565CE4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1980"/>
              <a:ext cx="480" cy="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3747" name="Rectangle 19">
              <a:extLst>
                <a:ext uri="{FF2B5EF4-FFF2-40B4-BE49-F238E27FC236}">
                  <a16:creationId xmlns:a16="http://schemas.microsoft.com/office/drawing/2014/main" id="{A34C16EF-F092-49FE-8B75-2D540EF9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" y="3174"/>
              <a:ext cx="480" cy="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3748" name="Rectangle 20">
              <a:extLst>
                <a:ext uri="{FF2B5EF4-FFF2-40B4-BE49-F238E27FC236}">
                  <a16:creationId xmlns:a16="http://schemas.microsoft.com/office/drawing/2014/main" id="{09E8A84A-521B-4AC4-ACB3-49066D980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" y="1050"/>
              <a:ext cx="696" cy="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13752" name="Text Box 24">
            <a:extLst>
              <a:ext uri="{FF2B5EF4-FFF2-40B4-BE49-F238E27FC236}">
                <a16:creationId xmlns:a16="http://schemas.microsoft.com/office/drawing/2014/main" id="{24492919-A782-4F19-B5B1-9498CD81E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88" y="2017713"/>
            <a:ext cx="258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/>
              <a:t>Radiazione emessa</a:t>
            </a:r>
          </a:p>
        </p:txBody>
      </p:sp>
      <p:sp>
        <p:nvSpPr>
          <p:cNvPr id="713753" name="Line 25">
            <a:extLst>
              <a:ext uri="{FF2B5EF4-FFF2-40B4-BE49-F238E27FC236}">
                <a16:creationId xmlns:a16="http://schemas.microsoft.com/office/drawing/2014/main" id="{D2251011-4B25-4AFE-8F11-A089E0572A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5463" y="2408239"/>
            <a:ext cx="741362" cy="884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3758" name="Text Box 30">
            <a:extLst>
              <a:ext uri="{FF2B5EF4-FFF2-40B4-BE49-F238E27FC236}">
                <a16:creationId xmlns:a16="http://schemas.microsoft.com/office/drawing/2014/main" id="{7BD00D85-7B2A-47C9-929F-99C1735CD77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80407" y="3156744"/>
            <a:ext cx="87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/>
              <a:t>Nadir</a:t>
            </a:r>
          </a:p>
        </p:txBody>
      </p:sp>
      <p:sp>
        <p:nvSpPr>
          <p:cNvPr id="713760" name="Text Box 32">
            <a:extLst>
              <a:ext uri="{FF2B5EF4-FFF2-40B4-BE49-F238E27FC236}">
                <a16:creationId xmlns:a16="http://schemas.microsoft.com/office/drawing/2014/main" id="{A1C97DFA-9EC0-4B37-B827-ADBBDD7B2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57" y="5847042"/>
            <a:ext cx="7881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 dirty="0" err="1"/>
              <a:t>Radarsat</a:t>
            </a:r>
            <a:r>
              <a:rPr lang="it-IT" altLang="en-US" dirty="0"/>
              <a:t>,</a:t>
            </a:r>
          </a:p>
        </p:txBody>
      </p:sp>
      <p:grpSp>
        <p:nvGrpSpPr>
          <p:cNvPr id="713771" name="Group 43">
            <a:extLst>
              <a:ext uri="{FF2B5EF4-FFF2-40B4-BE49-F238E27FC236}">
                <a16:creationId xmlns:a16="http://schemas.microsoft.com/office/drawing/2014/main" id="{09A39A7B-DFEF-493E-8992-5E178E5C6B1C}"/>
              </a:ext>
            </a:extLst>
          </p:cNvPr>
          <p:cNvGrpSpPr>
            <a:grpSpLocks/>
          </p:cNvGrpSpPr>
          <p:nvPr/>
        </p:nvGrpSpPr>
        <p:grpSpPr bwMode="auto">
          <a:xfrm>
            <a:off x="4978400" y="4445000"/>
            <a:ext cx="5384800" cy="596900"/>
            <a:chOff x="2176" y="2800"/>
            <a:chExt cx="3392" cy="376"/>
          </a:xfrm>
        </p:grpSpPr>
        <p:sp>
          <p:nvSpPr>
            <p:cNvPr id="713761" name="Text Box 33">
              <a:extLst>
                <a:ext uri="{FF2B5EF4-FFF2-40B4-BE49-F238E27FC236}">
                  <a16:creationId xmlns:a16="http://schemas.microsoft.com/office/drawing/2014/main" id="{521101FD-71DC-4FAB-A71C-1AE356C1E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6" y="2800"/>
              <a:ext cx="14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en-US" sz="1600" b="1" dirty="0">
                  <a:solidFill>
                    <a:srgbClr val="FF7171"/>
                  </a:solidFill>
                </a:rPr>
                <a:t>ERS-2; </a:t>
              </a:r>
              <a:r>
                <a:rPr lang="it-IT" altLang="en-US" sz="1600" b="1" dirty="0" err="1">
                  <a:solidFill>
                    <a:srgbClr val="FF7171"/>
                  </a:solidFill>
                </a:rPr>
                <a:t>Envisat</a:t>
              </a:r>
              <a:r>
                <a:rPr lang="it-IT" altLang="en-US" sz="1600" b="1" dirty="0">
                  <a:solidFill>
                    <a:srgbClr val="FF7171"/>
                  </a:solidFill>
                </a:rPr>
                <a:t>; RADARSAT – </a:t>
              </a:r>
              <a:r>
                <a:rPr lang="it-IT" altLang="en-US" sz="1600" b="1" dirty="0" err="1">
                  <a:solidFill>
                    <a:srgbClr val="FF7171"/>
                  </a:solidFill>
                </a:rPr>
                <a:t>Sentinel</a:t>
              </a:r>
              <a:r>
                <a:rPr lang="it-IT" altLang="en-US" sz="1600" b="1" dirty="0">
                  <a:solidFill>
                    <a:srgbClr val="FF7171"/>
                  </a:solidFill>
                </a:rPr>
                <a:t> 1</a:t>
              </a:r>
            </a:p>
          </p:txBody>
        </p:sp>
        <p:sp>
          <p:nvSpPr>
            <p:cNvPr id="713763" name="Line 35">
              <a:extLst>
                <a:ext uri="{FF2B5EF4-FFF2-40B4-BE49-F238E27FC236}">
                  <a16:creationId xmlns:a16="http://schemas.microsoft.com/office/drawing/2014/main" id="{F9CCCA37-DFCA-4F69-8FBB-65E72B467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6" y="2984"/>
              <a:ext cx="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3765" name="Rectangle 37">
              <a:extLst>
                <a:ext uri="{FF2B5EF4-FFF2-40B4-BE49-F238E27FC236}">
                  <a16:creationId xmlns:a16="http://schemas.microsoft.com/office/drawing/2014/main" id="{C55811A2-A39E-4133-A8D7-26F6415B3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0" y="2808"/>
              <a:ext cx="1848" cy="368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13772" name="Group 44">
            <a:extLst>
              <a:ext uri="{FF2B5EF4-FFF2-40B4-BE49-F238E27FC236}">
                <a16:creationId xmlns:a16="http://schemas.microsoft.com/office/drawing/2014/main" id="{AE20830E-6E2D-4DB5-9604-707123D4237B}"/>
              </a:ext>
            </a:extLst>
          </p:cNvPr>
          <p:cNvGrpSpPr>
            <a:grpSpLocks/>
          </p:cNvGrpSpPr>
          <p:nvPr/>
        </p:nvGrpSpPr>
        <p:grpSpPr bwMode="auto">
          <a:xfrm>
            <a:off x="4978400" y="5029200"/>
            <a:ext cx="5384800" cy="596900"/>
            <a:chOff x="2176" y="3168"/>
            <a:chExt cx="3392" cy="376"/>
          </a:xfrm>
        </p:grpSpPr>
        <p:sp>
          <p:nvSpPr>
            <p:cNvPr id="713767" name="Text Box 39">
              <a:extLst>
                <a:ext uri="{FF2B5EF4-FFF2-40B4-BE49-F238E27FC236}">
                  <a16:creationId xmlns:a16="http://schemas.microsoft.com/office/drawing/2014/main" id="{819B69E7-D0F3-47A5-834D-710D9223F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6" y="3168"/>
              <a:ext cx="14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en-US" sz="1600" b="1">
                  <a:solidFill>
                    <a:srgbClr val="658AFF"/>
                  </a:solidFill>
                </a:rPr>
                <a:t>COSMO – SkyMed; TerraSAR - X</a:t>
              </a:r>
            </a:p>
          </p:txBody>
        </p:sp>
        <p:sp>
          <p:nvSpPr>
            <p:cNvPr id="713768" name="Rectangle 40">
              <a:extLst>
                <a:ext uri="{FF2B5EF4-FFF2-40B4-BE49-F238E27FC236}">
                  <a16:creationId xmlns:a16="http://schemas.microsoft.com/office/drawing/2014/main" id="{2E6E1AF5-B7FF-4B0B-AE5F-F2BD8FDCC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0" y="3176"/>
              <a:ext cx="1848" cy="368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3769" name="Line 41">
              <a:extLst>
                <a:ext uri="{FF2B5EF4-FFF2-40B4-BE49-F238E27FC236}">
                  <a16:creationId xmlns:a16="http://schemas.microsoft.com/office/drawing/2014/main" id="{86563984-193A-40CA-8B26-93D252E6F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6" y="3352"/>
              <a:ext cx="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3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3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3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3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7546975-DA84-4F77-9975-9A3501B7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64" y="0"/>
            <a:ext cx="5366634" cy="444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E783B7-1559-490F-9DEA-AF2109FDEF49}"/>
              </a:ext>
            </a:extLst>
          </p:cNvPr>
          <p:cNvSpPr/>
          <p:nvPr/>
        </p:nvSpPr>
        <p:spPr>
          <a:xfrm>
            <a:off x="2280248" y="6211669"/>
            <a:ext cx="96069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https://sentinel.esa.int/web/sentinel/user-guides/sentinel-1-sar/acquisition-modes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0F7EBF-58FF-44AA-ADF0-B1C8319E1B46}"/>
              </a:ext>
            </a:extLst>
          </p:cNvPr>
          <p:cNvSpPr/>
          <p:nvPr/>
        </p:nvSpPr>
        <p:spPr>
          <a:xfrm>
            <a:off x="4574019" y="2422267"/>
            <a:ext cx="914400" cy="91440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505B9F-CF6D-4A59-9FD3-F1A1D5B0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81" y="410047"/>
            <a:ext cx="3019425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25E0FD-40FD-45D9-987C-4760B0A21B6B}"/>
              </a:ext>
            </a:extLst>
          </p:cNvPr>
          <p:cNvSpPr/>
          <p:nvPr/>
        </p:nvSpPr>
        <p:spPr>
          <a:xfrm>
            <a:off x="266561" y="4840692"/>
            <a:ext cx="79026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212529"/>
                </a:solidFill>
                <a:latin typeface="-apple-system"/>
              </a:rPr>
              <a:t>The two-satellite constellation offers a 6 day exact repeat cycle at the equator. Since the orbit track spacing varies with latitude, the revisit rate is significantly greater at higher latitudes than at the equator.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66CD6-8C0D-446F-9D8B-68F0DDD3EFBC}"/>
              </a:ext>
            </a:extLst>
          </p:cNvPr>
          <p:cNvSpPr/>
          <p:nvPr/>
        </p:nvSpPr>
        <p:spPr>
          <a:xfrm>
            <a:off x="324613" y="306114"/>
            <a:ext cx="284725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212529"/>
                </a:solidFill>
                <a:latin typeface="-apple-system"/>
              </a:rPr>
              <a:t>SENTINEL1</a:t>
            </a:r>
          </a:p>
          <a:p>
            <a:endParaRPr lang="en-GB" dirty="0">
              <a:solidFill>
                <a:srgbClr val="212529"/>
              </a:solidFill>
              <a:latin typeface="-apple-system"/>
            </a:endParaRPr>
          </a:p>
          <a:p>
            <a:r>
              <a:rPr lang="en-GB" dirty="0">
                <a:solidFill>
                  <a:srgbClr val="212529"/>
                </a:solidFill>
                <a:latin typeface="-apple-system"/>
              </a:rPr>
              <a:t>'leap frog’  </a:t>
            </a:r>
            <a:r>
              <a:rPr lang="en-GB" dirty="0" err="1">
                <a:solidFill>
                  <a:srgbClr val="212529"/>
                </a:solidFill>
                <a:latin typeface="-apple-system"/>
              </a:rPr>
              <a:t>ogni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  200 km </a:t>
            </a:r>
          </a:p>
          <a:p>
            <a:r>
              <a:rPr lang="en-GB" dirty="0">
                <a:solidFill>
                  <a:srgbClr val="212529"/>
                </a:solidFill>
                <a:latin typeface="-apple-system"/>
              </a:rPr>
              <a:t>Vignette 20 km x 20 km </a:t>
            </a:r>
          </a:p>
          <a:p>
            <a:r>
              <a:rPr lang="en-GB" dirty="0" err="1">
                <a:solidFill>
                  <a:srgbClr val="212529"/>
                </a:solidFill>
                <a:latin typeface="-apple-system"/>
              </a:rPr>
              <a:t>Risoluzione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 4-5 m  x 4-5</a:t>
            </a:r>
          </a:p>
          <a:p>
            <a:r>
              <a:rPr lang="en-GB" dirty="0"/>
              <a:t>sigma0, azimuth </a:t>
            </a:r>
            <a:r>
              <a:rPr lang="en-GB" dirty="0" err="1"/>
              <a:t>cutoff</a:t>
            </a:r>
            <a:r>
              <a:rPr lang="en-GB" dirty="0"/>
              <a:t>, </a:t>
            </a:r>
          </a:p>
          <a:p>
            <a:r>
              <a:rPr lang="en-GB" dirty="0"/>
              <a:t> </a:t>
            </a:r>
            <a:r>
              <a:rPr lang="en-GB" dirty="0" err="1"/>
              <a:t>parametri</a:t>
            </a:r>
            <a:r>
              <a:rPr lang="en-GB" dirty="0"/>
              <a:t> </a:t>
            </a:r>
            <a:r>
              <a:rPr lang="en-GB" dirty="0" err="1"/>
              <a:t>statistici</a:t>
            </a:r>
            <a:r>
              <a:rPr lang="en-GB" dirty="0"/>
              <a:t> imagine:</a:t>
            </a:r>
          </a:p>
          <a:p>
            <a:r>
              <a:rPr lang="en-GB" dirty="0"/>
              <a:t> media, </a:t>
            </a:r>
            <a:r>
              <a:rPr lang="en-GB" dirty="0" err="1"/>
              <a:t>sigma,kurtosis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 m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31C95-0FF4-4E44-8790-14BC34F872B4}"/>
              </a:ext>
            </a:extLst>
          </p:cNvPr>
          <p:cNvSpPr/>
          <p:nvPr/>
        </p:nvSpPr>
        <p:spPr>
          <a:xfrm>
            <a:off x="5829438" y="5758570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C‐Band   VV (default) e HH polarization</a:t>
            </a:r>
          </a:p>
          <a:p>
            <a:r>
              <a:rPr lang="en-GB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D410C6-B4BF-4FEC-93A9-28690B8582B4}"/>
              </a:ext>
            </a:extLst>
          </p:cNvPr>
          <p:cNvGrpSpPr/>
          <p:nvPr/>
        </p:nvGrpSpPr>
        <p:grpSpPr>
          <a:xfrm>
            <a:off x="445862" y="3102101"/>
            <a:ext cx="535063" cy="801720"/>
            <a:chOff x="603794" y="1301132"/>
            <a:chExt cx="1072945" cy="1330711"/>
          </a:xfrm>
        </p:grpSpPr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CD94DA7F-687F-44AE-8A55-F81A2F200F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577" y="1472493"/>
              <a:ext cx="792162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52F5E5D2-C7A6-4C70-AE6C-75EEEDF490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4714" y="1301132"/>
              <a:ext cx="9863" cy="13307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CE07997E-BFBB-4A59-8B03-15307FB81317}"/>
                </a:ext>
              </a:extLst>
            </p:cNvPr>
            <p:cNvSpPr/>
            <p:nvPr/>
          </p:nvSpPr>
          <p:spPr>
            <a:xfrm rot="21123806">
              <a:off x="603794" y="1946204"/>
              <a:ext cx="615341" cy="466793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D97A12-2E0F-4F65-A8FA-9FC9E8087257}"/>
              </a:ext>
            </a:extLst>
          </p:cNvPr>
          <p:cNvGrpSpPr/>
          <p:nvPr/>
        </p:nvGrpSpPr>
        <p:grpSpPr>
          <a:xfrm>
            <a:off x="1415343" y="3117823"/>
            <a:ext cx="521181" cy="869404"/>
            <a:chOff x="662118" y="1332487"/>
            <a:chExt cx="644621" cy="1299356"/>
          </a:xfrm>
        </p:grpSpPr>
        <p:sp>
          <p:nvSpPr>
            <p:cNvPr id="14" name="Line 5">
              <a:extLst>
                <a:ext uri="{FF2B5EF4-FFF2-40B4-BE49-F238E27FC236}">
                  <a16:creationId xmlns:a16="http://schemas.microsoft.com/office/drawing/2014/main" id="{1EFC7E9F-5F6E-471D-93C2-304C37CEB5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577" y="1403539"/>
              <a:ext cx="422162" cy="1221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2654D61D-1DA5-4420-8F48-09B6E2FED0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4714" y="1332487"/>
              <a:ext cx="79149" cy="1299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A43E058F-3D6A-4EF7-B29C-08433B10C6C2}"/>
                </a:ext>
              </a:extLst>
            </p:cNvPr>
            <p:cNvSpPr/>
            <p:nvPr/>
          </p:nvSpPr>
          <p:spPr>
            <a:xfrm rot="21123806">
              <a:off x="662118" y="1854400"/>
              <a:ext cx="615341" cy="466793"/>
            </a:xfrm>
            <a:prstGeom prst="arc">
              <a:avLst>
                <a:gd name="adj1" fmla="val 16200000"/>
                <a:gd name="adj2" fmla="val 1973452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86005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3AF24-B9DC-437C-96F2-403168EDF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349" y="1799822"/>
            <a:ext cx="4327301" cy="3258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E08B8F-822C-4AA3-8981-56BB04B93B78}"/>
              </a:ext>
            </a:extLst>
          </p:cNvPr>
          <p:cNvSpPr/>
          <p:nvPr/>
        </p:nvSpPr>
        <p:spPr>
          <a:xfrm>
            <a:off x="1245079" y="52777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Yoshida, T. Azimuthal Ocean Wave Emerged in SAR Image Spectra Under Specific Condition</a:t>
            </a:r>
          </a:p>
          <a:p>
            <a:r>
              <a:rPr lang="en-GB" sz="1200" dirty="0"/>
              <a:t>(2017) Journal of Geophysical Research: Oceans, 122 (12), pp. 9625-9635.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5A254C-9882-48E2-AE6C-E119A206ABD4}"/>
              </a:ext>
            </a:extLst>
          </p:cNvPr>
          <p:cNvSpPr/>
          <p:nvPr/>
        </p:nvSpPr>
        <p:spPr>
          <a:xfrm>
            <a:off x="225774" y="1702530"/>
            <a:ext cx="4304896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b="1" dirty="0"/>
              <a:t>I satelliti con SAR più impiegati sono</a:t>
            </a:r>
          </a:p>
          <a:p>
            <a:pPr>
              <a:spcBef>
                <a:spcPct val="50000"/>
              </a:spcBef>
            </a:pPr>
            <a:r>
              <a:rPr lang="it-IT" altLang="en-US" b="1" dirty="0"/>
              <a:t>ERS-1° 2; </a:t>
            </a:r>
            <a:r>
              <a:rPr lang="it-IT" altLang="en-US" b="1" dirty="0" err="1"/>
              <a:t>Envisat</a:t>
            </a:r>
            <a:r>
              <a:rPr lang="it-IT" altLang="en-US" b="1" dirty="0"/>
              <a:t> (ora inattivi); RADARSAT –</a:t>
            </a:r>
          </a:p>
          <a:p>
            <a:pPr>
              <a:spcBef>
                <a:spcPct val="50000"/>
              </a:spcBef>
            </a:pPr>
            <a:r>
              <a:rPr lang="it-IT" altLang="en-US" b="1" dirty="0"/>
              <a:t> </a:t>
            </a:r>
            <a:r>
              <a:rPr lang="it-IT" altLang="en-US" b="1" dirty="0" err="1"/>
              <a:t>Sentinel</a:t>
            </a:r>
            <a:r>
              <a:rPr lang="it-IT" altLang="en-US" b="1" dirty="0"/>
              <a:t> 1</a:t>
            </a:r>
          </a:p>
          <a:p>
            <a:pPr>
              <a:spcBef>
                <a:spcPct val="50000"/>
              </a:spcBef>
            </a:pPr>
            <a:endParaRPr lang="it-IT" altLang="en-US" b="1" dirty="0"/>
          </a:p>
          <a:p>
            <a:pPr>
              <a:spcBef>
                <a:spcPct val="50000"/>
              </a:spcBef>
            </a:pPr>
            <a:r>
              <a:rPr lang="it-IT" altLang="en-US" b="1" dirty="0" err="1"/>
              <a:t>cosmoSkymed</a:t>
            </a:r>
            <a:r>
              <a:rPr lang="it-IT" altLang="en-US" b="1" dirty="0"/>
              <a:t>,  Terra SAR X: dati difficili</a:t>
            </a:r>
          </a:p>
          <a:p>
            <a:pPr>
              <a:spcBef>
                <a:spcPct val="50000"/>
              </a:spcBef>
            </a:pPr>
            <a:r>
              <a:rPr lang="it-IT" altLang="en-US" b="1" dirty="0"/>
              <a:t>da reperire, banda X</a:t>
            </a:r>
          </a:p>
        </p:txBody>
      </p:sp>
    </p:spTree>
    <p:extLst>
      <p:ext uri="{BB962C8B-B14F-4D97-AF65-F5344CB8AC3E}">
        <p14:creationId xmlns:p14="http://schemas.microsoft.com/office/powerpoint/2010/main" val="2431178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>
            <a:extLst>
              <a:ext uri="{FF2B5EF4-FFF2-40B4-BE49-F238E27FC236}">
                <a16:creationId xmlns:a16="http://schemas.microsoft.com/office/drawing/2014/main" id="{263EF675-5FA1-4EF2-BD1A-C904068DF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8831"/>
            <a:ext cx="75438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ja-JP" sz="1200" b="1" dirty="0" err="1">
                <a:ea typeface="MS PGothic" panose="020B0600070205080204" pitchFamily="34" charset="-128"/>
              </a:rPr>
              <a:t>Origine</a:t>
            </a:r>
            <a:r>
              <a:rPr lang="en-GB" altLang="ja-JP" sz="1200" b="1" dirty="0">
                <a:ea typeface="MS PGothic" panose="020B0600070205080204" pitchFamily="34" charset="-128"/>
              </a:rPr>
              <a:t>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dei</a:t>
            </a:r>
            <a:r>
              <a:rPr lang="en-GB" altLang="ja-JP" sz="1200" b="1" dirty="0">
                <a:ea typeface="MS PGothic" panose="020B0600070205080204" pitchFamily="34" charset="-128"/>
              </a:rPr>
              <a:t>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dati</a:t>
            </a:r>
            <a:r>
              <a:rPr lang="en-GB" altLang="ja-JP" sz="1200" b="1" dirty="0">
                <a:ea typeface="MS PGothic" panose="020B0600070205080204" pitchFamily="34" charset="-128"/>
              </a:rPr>
              <a:t> </a:t>
            </a:r>
          </a:p>
          <a:p>
            <a:pPr eaLnBrk="1" hangingPunct="1"/>
            <a:r>
              <a:rPr lang="en-GB" altLang="ja-JP" sz="1200" dirty="0" err="1">
                <a:ea typeface="MS PGothic" panose="020B0600070205080204" pitchFamily="34" charset="-128"/>
              </a:rPr>
              <a:t>Tutte</a:t>
            </a:r>
            <a:r>
              <a:rPr lang="en-GB" altLang="ja-JP" sz="1200" dirty="0">
                <a:ea typeface="MS PGothic" panose="020B0600070205080204" pitchFamily="34" charset="-128"/>
              </a:rPr>
              <a:t> le </a:t>
            </a:r>
            <a:r>
              <a:rPr lang="en-GB" altLang="ja-JP" sz="1200" dirty="0" err="1">
                <a:ea typeface="MS PGothic" panose="020B0600070205080204" pitchFamily="34" charset="-128"/>
              </a:rPr>
              <a:t>immagini</a:t>
            </a:r>
            <a:r>
              <a:rPr lang="en-GB" altLang="ja-JP" sz="1200" dirty="0">
                <a:ea typeface="MS PGothic" panose="020B0600070205080204" pitchFamily="34" charset="-128"/>
              </a:rPr>
              <a:t> e le </a:t>
            </a:r>
            <a:r>
              <a:rPr lang="en-GB" altLang="ja-JP" sz="1200" dirty="0" err="1">
                <a:ea typeface="MS PGothic" panose="020B0600070205080204" pitchFamily="34" charset="-128"/>
              </a:rPr>
              <a:t>formule</a:t>
            </a:r>
            <a:r>
              <a:rPr lang="en-GB" altLang="ja-JP" sz="1200" dirty="0">
                <a:ea typeface="MS PGothic" panose="020B0600070205080204" pitchFamily="34" charset="-128"/>
              </a:rPr>
              <a:t> in cui non è </a:t>
            </a:r>
            <a:r>
              <a:rPr lang="en-GB" altLang="ja-JP" sz="1200" dirty="0" err="1">
                <a:ea typeface="MS PGothic" panose="020B0600070205080204" pitchFamily="34" charset="-128"/>
              </a:rPr>
              <a:t>riportata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l’orrigine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sono</a:t>
            </a:r>
            <a:r>
              <a:rPr lang="en-GB" altLang="ja-JP" sz="1200" dirty="0">
                <a:ea typeface="MS PGothic" panose="020B0600070205080204" pitchFamily="34" charset="-128"/>
              </a:rPr>
              <a:t> di </a:t>
            </a:r>
            <a:r>
              <a:rPr lang="en-GB" altLang="ja-JP" sz="1200" dirty="0" err="1">
                <a:ea typeface="MS PGothic" panose="020B0600070205080204" pitchFamily="34" charset="-128"/>
              </a:rPr>
              <a:t>dominio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publico</a:t>
            </a:r>
            <a:r>
              <a:rPr lang="en-GB" altLang="ja-JP" sz="1200" dirty="0">
                <a:ea typeface="MS PGothic" panose="020B0600070205080204" pitchFamily="34" charset="-128"/>
              </a:rPr>
              <a:t>, </a:t>
            </a:r>
            <a:r>
              <a:rPr lang="it-IT" altLang="ja-JP" sz="1200" dirty="0">
                <a:ea typeface="MS PGothic" panose="020B0600070205080204" pitchFamily="34" charset="-128"/>
              </a:rPr>
              <a:t>tratte da pubblicazioni ESA/ESRIN, dai data base </a:t>
            </a:r>
            <a:r>
              <a:rPr lang="it-IT" altLang="ja-JP" sz="1200" dirty="0" err="1">
                <a:ea typeface="MS PGothic" panose="020B0600070205080204" pitchFamily="34" charset="-128"/>
              </a:rPr>
              <a:t>Copernicus</a:t>
            </a:r>
            <a:r>
              <a:rPr lang="it-IT" altLang="ja-JP" sz="1200" dirty="0">
                <a:ea typeface="MS PGothic" panose="020B0600070205080204" pitchFamily="34" charset="-128"/>
              </a:rPr>
              <a:t> Radar </a:t>
            </a:r>
            <a:r>
              <a:rPr lang="it-IT" altLang="ja-JP" sz="1200" dirty="0" err="1">
                <a:ea typeface="MS PGothic" panose="020B0600070205080204" pitchFamily="34" charset="-128"/>
              </a:rPr>
              <a:t>Altimeter</a:t>
            </a:r>
            <a:r>
              <a:rPr lang="it-IT" altLang="ja-JP" sz="1200" dirty="0">
                <a:ea typeface="MS PGothic" panose="020B0600070205080204" pitchFamily="34" charset="-128"/>
              </a:rPr>
              <a:t> Database System (RADS </a:t>
            </a:r>
            <a:r>
              <a:rPr lang="it-IT" altLang="ja-JP" sz="1200" dirty="0">
                <a:ea typeface="MS PGothic" panose="020B0600070205080204" pitchFamily="34" charset="-128"/>
                <a:hlinkClick r:id="rId2"/>
              </a:rPr>
              <a:t>h</a:t>
            </a:r>
            <a:r>
              <a:rPr lang="en-GB" altLang="ja-JP" sz="1200" dirty="0">
                <a:ea typeface="MS PGothic" panose="020B0600070205080204" pitchFamily="34" charset="-128"/>
                <a:hlinkClick r:id="rId2"/>
              </a:rPr>
              <a:t>ttp://rads.tudelft.nl/rads/rads.</a:t>
            </a:r>
            <a:r>
              <a:rPr lang="en-GB" altLang="ja-JP" sz="1200">
                <a:ea typeface="MS PGothic" panose="020B0600070205080204" pitchFamily="34" charset="-128"/>
                <a:hlinkClick r:id="rId2"/>
              </a:rPr>
              <a:t>shtml</a:t>
            </a:r>
            <a:r>
              <a:rPr lang="en-GB" altLang="ja-JP" sz="1200">
                <a:ea typeface="MS PGothic" panose="020B0600070205080204" pitchFamily="34" charset="-128"/>
              </a:rPr>
              <a:t> ) 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it-IT" altLang="ja-JP" sz="1200">
                <a:ea typeface="MS PGothic" panose="020B0600070205080204" pitchFamily="34" charset="-128"/>
              </a:rPr>
              <a:t> </a:t>
            </a:r>
            <a:r>
              <a:rPr lang="it-IT" altLang="ja-JP" sz="1200" dirty="0">
                <a:ea typeface="MS PGothic" panose="020B0600070205080204" pitchFamily="34" charset="-128"/>
              </a:rPr>
              <a:t>o fornite attraverso   </a:t>
            </a:r>
            <a:r>
              <a:rPr lang="en-GB" altLang="ja-JP" sz="1200" dirty="0">
                <a:ea typeface="MS PGothic" panose="020B0600070205080204" pitchFamily="34" charset="-128"/>
              </a:rPr>
              <a:t>ESA/EO Project </a:t>
            </a:r>
            <a:r>
              <a:rPr lang="en-US" altLang="ja-JP" sz="1200" dirty="0">
                <a:ea typeface="MS PGothic" panose="020B0600070205080204" pitchFamily="34" charset="-128"/>
              </a:rPr>
              <a:t>1172 “Remote Sensing of Wave Transformation” </a:t>
            </a:r>
          </a:p>
          <a:p>
            <a:pPr eaLnBrk="1" hangingPunct="1"/>
            <a:r>
              <a:rPr lang="en-GB" altLang="ja-JP" sz="1200" dirty="0" err="1">
                <a:ea typeface="MS PGothic" panose="020B0600070205080204" pitchFamily="34" charset="-128"/>
              </a:rPr>
              <a:t>Dati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delle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boe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Italiane</a:t>
            </a:r>
            <a:r>
              <a:rPr lang="en-GB" altLang="ja-JP" sz="1200" dirty="0">
                <a:ea typeface="MS PGothic" panose="020B0600070205080204" pitchFamily="34" charset="-128"/>
              </a:rPr>
              <a:t>: APAT-ISPRA</a:t>
            </a:r>
          </a:p>
          <a:p>
            <a:pPr eaLnBrk="1" hangingPunct="1"/>
            <a:r>
              <a:rPr lang="en-GB" altLang="ja-JP" sz="1200" dirty="0" err="1">
                <a:ea typeface="MS PGothic" panose="020B0600070205080204" pitchFamily="34" charset="-128"/>
              </a:rPr>
              <a:t>Dati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delle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Boe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americane</a:t>
            </a:r>
            <a:r>
              <a:rPr lang="en-GB" altLang="ja-JP" sz="1200" dirty="0">
                <a:ea typeface="MS PGothic" panose="020B0600070205080204" pitchFamily="34" charset="-128"/>
              </a:rPr>
              <a:t>: NOAA</a:t>
            </a:r>
          </a:p>
          <a:p>
            <a:pPr algn="l" eaLnBrk="1" hangingPunct="1"/>
            <a:r>
              <a:rPr lang="en-GB" altLang="ja-JP" sz="1200" dirty="0">
                <a:ea typeface="MS PGothic" panose="020B0600070205080204" pitchFamily="34" charset="-128"/>
              </a:rPr>
              <a:t> </a:t>
            </a:r>
          </a:p>
          <a:p>
            <a:pPr algn="l" eaLnBrk="1" hangingPunct="1"/>
            <a:endParaRPr lang="en-GB" altLang="ja-JP" sz="1200" dirty="0">
              <a:ea typeface="MS PGothic" panose="020B0600070205080204" pitchFamily="34" charset="-128"/>
            </a:endParaRPr>
          </a:p>
          <a:p>
            <a:pPr algn="l" eaLnBrk="1" hangingPunct="1"/>
            <a:r>
              <a:rPr lang="en-GB" altLang="ja-JP" sz="1200" b="1" dirty="0" err="1">
                <a:ea typeface="MS PGothic" panose="020B0600070205080204" pitchFamily="34" charset="-128"/>
              </a:rPr>
              <a:t>Grazie</a:t>
            </a:r>
            <a:r>
              <a:rPr lang="en-GB" altLang="ja-JP" sz="1200" b="1" dirty="0">
                <a:ea typeface="MS PGothic" panose="020B0600070205080204" pitchFamily="34" charset="-128"/>
              </a:rPr>
              <a:t> per le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informazioni</a:t>
            </a:r>
            <a:r>
              <a:rPr lang="en-GB" altLang="ja-JP" sz="1200" b="1" dirty="0">
                <a:ea typeface="MS PGothic" panose="020B0600070205080204" pitchFamily="34" charset="-128"/>
              </a:rPr>
              <a:t>, I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datie</a:t>
            </a:r>
            <a:r>
              <a:rPr lang="en-GB" altLang="ja-JP" sz="1200" b="1" dirty="0">
                <a:ea typeface="MS PGothic" panose="020B0600070205080204" pitchFamily="34" charset="-128"/>
              </a:rPr>
              <a:t> e le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utili</a:t>
            </a:r>
            <a:r>
              <a:rPr lang="en-GB" altLang="ja-JP" sz="1200" b="1" dirty="0">
                <a:ea typeface="MS PGothic" panose="020B0600070205080204" pitchFamily="34" charset="-128"/>
              </a:rPr>
              <a:t>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discussionu</a:t>
            </a:r>
            <a:r>
              <a:rPr lang="en-GB" altLang="ja-JP" sz="1200" b="1" dirty="0">
                <a:ea typeface="MS PGothic" panose="020B0600070205080204" pitchFamily="34" charset="-128"/>
              </a:rPr>
              <a:t>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nel</a:t>
            </a:r>
            <a:r>
              <a:rPr lang="en-GB" altLang="ja-JP" sz="1200" b="1" dirty="0">
                <a:ea typeface="MS PGothic" panose="020B0600070205080204" pitchFamily="34" charset="-128"/>
              </a:rPr>
              <a:t>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corso</a:t>
            </a:r>
            <a:r>
              <a:rPr lang="en-GB" altLang="ja-JP" sz="1200" b="1" dirty="0">
                <a:ea typeface="MS PGothic" panose="020B0600070205080204" pitchFamily="34" charset="-128"/>
              </a:rPr>
              <a:t> </a:t>
            </a:r>
            <a:r>
              <a:rPr lang="en-GB" altLang="ja-JP" sz="1200" b="1" dirty="0" err="1">
                <a:ea typeface="MS PGothic" panose="020B0600070205080204" pitchFamily="34" charset="-128"/>
              </a:rPr>
              <a:t>degli</a:t>
            </a:r>
            <a:r>
              <a:rPr lang="en-GB" altLang="ja-JP" sz="1200" b="1" dirty="0">
                <a:ea typeface="MS PGothic" panose="020B0600070205080204" pitchFamily="34" charset="-128"/>
              </a:rPr>
              <a:t> anni  </a:t>
            </a:r>
          </a:p>
          <a:p>
            <a:pPr algn="l" eaLnBrk="1" hangingPunct="1"/>
            <a:endParaRPr lang="en-GB" altLang="ja-JP" sz="1200" b="1" dirty="0">
              <a:ea typeface="MS PGothic" panose="020B0600070205080204" pitchFamily="34" charset="-128"/>
            </a:endParaRPr>
          </a:p>
          <a:p>
            <a:pPr algn="l" eaLnBrk="1" hangingPunct="1"/>
            <a:r>
              <a:rPr lang="en-GB" altLang="ja-JP" sz="1200" dirty="0">
                <a:ea typeface="MS PGothic" panose="020B0600070205080204" pitchFamily="34" charset="-128"/>
              </a:rPr>
              <a:t>R. </a:t>
            </a:r>
            <a:r>
              <a:rPr lang="en-GB" altLang="ja-JP" sz="1200" dirty="0" err="1">
                <a:ea typeface="MS PGothic" panose="020B0600070205080204" pitchFamily="34" charset="-128"/>
              </a:rPr>
              <a:t>Inghilesi</a:t>
            </a:r>
            <a:r>
              <a:rPr lang="en-GB" altLang="ja-JP" sz="1200" dirty="0">
                <a:ea typeface="MS PGothic" panose="020B0600070205080204" pitchFamily="34" charset="-128"/>
              </a:rPr>
              <a:t>, G. </a:t>
            </a:r>
            <a:r>
              <a:rPr lang="en-GB" altLang="en-US" sz="1200" dirty="0"/>
              <a:t>Nardone</a:t>
            </a:r>
            <a:r>
              <a:rPr lang="en-GB" altLang="ja-JP" sz="1200" dirty="0">
                <a:ea typeface="MS PGothic" panose="020B0600070205080204" pitchFamily="34" charset="-128"/>
              </a:rPr>
              <a:t> (APAT-ISPRA)</a:t>
            </a:r>
          </a:p>
          <a:p>
            <a:pPr eaLnBrk="1" hangingPunct="1"/>
            <a:r>
              <a:rPr lang="en-GB" altLang="ja-JP" sz="1200" dirty="0">
                <a:ea typeface="MS PGothic" panose="020B0600070205080204" pitchFamily="34" charset="-128"/>
              </a:rPr>
              <a:t>M. </a:t>
            </a:r>
            <a:r>
              <a:rPr lang="en-GB" altLang="ja-JP" sz="1200" dirty="0" err="1">
                <a:ea typeface="MS PGothic" panose="020B0600070205080204" pitchFamily="34" charset="-128"/>
              </a:rPr>
              <a:t>Biafore</a:t>
            </a:r>
            <a:r>
              <a:rPr lang="en-GB" altLang="ja-JP" sz="1200" dirty="0">
                <a:ea typeface="MS PGothic" panose="020B0600070205080204" pitchFamily="34" charset="-128"/>
              </a:rPr>
              <a:t>, F. Napoli  (Dip. </a:t>
            </a:r>
            <a:r>
              <a:rPr lang="en-GB" altLang="ja-JP" sz="1200" dirty="0" err="1">
                <a:ea typeface="MS PGothic" panose="020B0600070205080204" pitchFamily="34" charset="-128"/>
              </a:rPr>
              <a:t>Protezione</a:t>
            </a:r>
            <a:r>
              <a:rPr lang="en-GB" altLang="ja-JP" sz="1200" dirty="0">
                <a:ea typeface="MS PGothic" panose="020B0600070205080204" pitchFamily="34" charset="-128"/>
              </a:rPr>
              <a:t> Civile </a:t>
            </a:r>
            <a:r>
              <a:rPr lang="en-GB" altLang="ja-JP" sz="1200" dirty="0" err="1">
                <a:ea typeface="MS PGothic" panose="020B0600070205080204" pitchFamily="34" charset="-128"/>
              </a:rPr>
              <a:t>Regione</a:t>
            </a:r>
            <a:r>
              <a:rPr lang="en-GB" altLang="ja-JP" sz="1200" dirty="0">
                <a:ea typeface="MS PGothic" panose="020B0600070205080204" pitchFamily="34" charset="-128"/>
              </a:rPr>
              <a:t> Campania)</a:t>
            </a:r>
          </a:p>
          <a:p>
            <a:pPr eaLnBrk="1" hangingPunct="1"/>
            <a:r>
              <a:rPr lang="it-IT" altLang="ja-JP" sz="1200" dirty="0">
                <a:ea typeface="MS PGothic" panose="020B0600070205080204" pitchFamily="34" charset="-128"/>
              </a:rPr>
              <a:t>Claudia Giarrusso (Dubai </a:t>
            </a:r>
            <a:r>
              <a:rPr lang="it-IT" altLang="ja-JP" sz="1200" dirty="0" err="1">
                <a:ea typeface="MS PGothic" panose="020B0600070205080204" pitchFamily="34" charset="-128"/>
              </a:rPr>
              <a:t>Municiplality</a:t>
            </a:r>
            <a:r>
              <a:rPr lang="it-IT" altLang="ja-JP" sz="1200" dirty="0">
                <a:ea typeface="MS PGothic" panose="020B0600070205080204" pitchFamily="34" charset="-128"/>
              </a:rPr>
              <a:t>)</a:t>
            </a:r>
            <a:endParaRPr lang="en-GB" altLang="ja-JP" sz="1200" dirty="0">
              <a:ea typeface="MS PGothic" panose="020B0600070205080204" pitchFamily="34" charset="-128"/>
            </a:endParaRPr>
          </a:p>
          <a:p>
            <a:pPr algn="l" eaLnBrk="1" hangingPunct="1"/>
            <a:r>
              <a:rPr lang="en-GB" altLang="ja-JP" sz="1200" dirty="0">
                <a:ea typeface="MS PGothic" panose="020B0600070205080204" pitchFamily="34" charset="-128"/>
              </a:rPr>
              <a:t>K. </a:t>
            </a:r>
            <a:r>
              <a:rPr lang="en-GB" altLang="ja-JP" sz="1200" dirty="0" err="1">
                <a:ea typeface="MS PGothic" panose="020B0600070205080204" pitchFamily="34" charset="-128"/>
              </a:rPr>
              <a:t>Rakha</a:t>
            </a:r>
            <a:r>
              <a:rPr lang="en-GB" altLang="ja-JP" sz="1200" dirty="0">
                <a:ea typeface="MS PGothic" panose="020B0600070205080204" pitchFamily="34" charset="-128"/>
              </a:rPr>
              <a:t>, K. </a:t>
            </a:r>
            <a:r>
              <a:rPr lang="en-GB" altLang="ja-JP" sz="1200" dirty="0" err="1">
                <a:ea typeface="MS PGothic" panose="020B0600070205080204" pitchFamily="34" charset="-128"/>
              </a:rPr>
              <a:t>Albanaa</a:t>
            </a:r>
            <a:r>
              <a:rPr lang="en-GB" altLang="ja-JP" sz="1200" dirty="0">
                <a:ea typeface="MS PGothic" panose="020B0600070205080204" pitchFamily="34" charset="-128"/>
              </a:rPr>
              <a:t> (KISR)</a:t>
            </a:r>
          </a:p>
          <a:p>
            <a:pPr algn="l" eaLnBrk="1" hangingPunct="1"/>
            <a:r>
              <a:rPr lang="en-GB" altLang="ja-JP" sz="1200" dirty="0">
                <a:ea typeface="MS PGothic" panose="020B0600070205080204" pitchFamily="34" charset="-128"/>
              </a:rPr>
              <a:t>L. </a:t>
            </a:r>
            <a:r>
              <a:rPr lang="en-GB" altLang="ja-JP" sz="1200" dirty="0" err="1">
                <a:ea typeface="MS PGothic" panose="020B0600070205080204" pitchFamily="34" charset="-128"/>
              </a:rPr>
              <a:t>Torrisi</a:t>
            </a:r>
            <a:r>
              <a:rPr lang="en-GB" altLang="ja-JP" sz="1200" dirty="0">
                <a:ea typeface="MS PGothic" panose="020B0600070205080204" pitchFamily="34" charset="-128"/>
              </a:rPr>
              <a:t> (</a:t>
            </a:r>
            <a:r>
              <a:rPr lang="en-GB" altLang="ja-JP" sz="1200" dirty="0" err="1">
                <a:ea typeface="MS PGothic" panose="020B0600070205080204" pitchFamily="34" charset="-128"/>
              </a:rPr>
              <a:t>Servizio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Meteo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dell’Aeronautica</a:t>
            </a:r>
            <a:r>
              <a:rPr lang="en-GB" altLang="ja-JP" sz="1200" dirty="0">
                <a:ea typeface="MS PGothic" panose="020B0600070205080204" pitchFamily="34" charset="-128"/>
              </a:rPr>
              <a:t> </a:t>
            </a:r>
            <a:r>
              <a:rPr lang="en-GB" altLang="ja-JP" sz="1200" dirty="0" err="1">
                <a:ea typeface="MS PGothic" panose="020B0600070205080204" pitchFamily="34" charset="-128"/>
              </a:rPr>
              <a:t>Militare</a:t>
            </a:r>
            <a:r>
              <a:rPr lang="en-GB" altLang="ja-JP" sz="1200" dirty="0">
                <a:ea typeface="MS PGothic" panose="020B0600070205080204" pitchFamily="34" charset="-128"/>
              </a:rPr>
              <a:t>) </a:t>
            </a:r>
          </a:p>
          <a:p>
            <a:pPr algn="l" eaLnBrk="1" hangingPunct="1"/>
            <a:r>
              <a:rPr lang="it-IT" altLang="ja-JP" sz="1200" dirty="0">
                <a:ea typeface="MS PGothic" panose="020B0600070205080204" pitchFamily="34" charset="-128"/>
              </a:rPr>
              <a:t>M. Kirby, RADARSAT Hurricane Applications Project Coordinator</a:t>
            </a:r>
          </a:p>
          <a:p>
            <a:pPr eaLnBrk="1" hangingPunct="1"/>
            <a:r>
              <a:rPr lang="en-GB" altLang="ja-JP" sz="1200" dirty="0">
                <a:ea typeface="MS PGothic" panose="020B0600070205080204" pitchFamily="34" charset="-128"/>
              </a:rPr>
              <a:t>Enrico </a:t>
            </a:r>
            <a:r>
              <a:rPr lang="en-GB" altLang="ja-JP" sz="1200" dirty="0" err="1">
                <a:ea typeface="MS PGothic" panose="020B0600070205080204" pitchFamily="34" charset="-128"/>
              </a:rPr>
              <a:t>Zambianchi</a:t>
            </a:r>
            <a:r>
              <a:rPr lang="en-GB" altLang="ja-JP" sz="1200" dirty="0">
                <a:ea typeface="MS PGothic" panose="020B0600070205080204" pitchFamily="34" charset="-128"/>
              </a:rPr>
              <a:t> (</a:t>
            </a:r>
            <a:r>
              <a:rPr lang="en-GB" altLang="ja-JP" sz="1200" dirty="0" err="1">
                <a:ea typeface="MS PGothic" panose="020B0600070205080204" pitchFamily="34" charset="-128"/>
              </a:rPr>
              <a:t>Uniparthenope</a:t>
            </a:r>
            <a:endParaRPr lang="en-GB" altLang="ja-JP" sz="1200" dirty="0">
              <a:ea typeface="MS PGothic" panose="020B0600070205080204" pitchFamily="34" charset="-128"/>
            </a:endParaRPr>
          </a:p>
          <a:p>
            <a:pPr algn="l" eaLnBrk="1" hangingPunct="1"/>
            <a:r>
              <a:rPr lang="it-IT" altLang="ja-JP" sz="1200" b="1" dirty="0">
                <a:ea typeface="MS PGothic" panose="020B0600070205080204" pitchFamily="34" charset="-128"/>
              </a:rPr>
              <a:t> </a:t>
            </a:r>
            <a:endParaRPr lang="en-GB" altLang="ja-JP" sz="1000" dirty="0">
              <a:ea typeface="MS PGothic" panose="020B0600070205080204" pitchFamily="34" charset="-128"/>
            </a:endParaRPr>
          </a:p>
          <a:p>
            <a:pPr algn="l" eaLnBrk="1" hangingPunct="1"/>
            <a:endParaRPr lang="it-IT" altLang="ja-JP" sz="1000" dirty="0">
              <a:ea typeface="MS PGothic" panose="020B0600070205080204" pitchFamily="34" charset="-128"/>
            </a:endParaRPr>
          </a:p>
        </p:txBody>
      </p:sp>
      <p:pic>
        <p:nvPicPr>
          <p:cNvPr id="148483" name="Picture 4">
            <a:extLst>
              <a:ext uri="{FF2B5EF4-FFF2-40B4-BE49-F238E27FC236}">
                <a16:creationId xmlns:a16="http://schemas.microsoft.com/office/drawing/2014/main" id="{5FF7AB2E-C6F3-4ABD-8A8A-0EB657F0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40065"/>
            <a:ext cx="516731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6">
            <a:extLst>
              <a:ext uri="{FF2B5EF4-FFF2-40B4-BE49-F238E27FC236}">
                <a16:creationId xmlns:a16="http://schemas.microsoft.com/office/drawing/2014/main" id="{5665DDB7-748A-4FE2-AA6D-44E2B9443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1" y="3883324"/>
            <a:ext cx="2016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>
                <a:cs typeface="Arial" panose="020B0604020202020204" pitchFamily="34" charset="0"/>
              </a:rPr>
              <a:t>La tomba del tuffatore</a:t>
            </a:r>
          </a:p>
          <a:p>
            <a:pPr eaLnBrk="1" hangingPunct="1"/>
            <a:r>
              <a:rPr lang="it-IT" altLang="en-US" b="1" dirty="0">
                <a:cs typeface="Arial" panose="020B0604020202020204" pitchFamily="34" charset="0"/>
              </a:rPr>
              <a:t>(ca. 480-470 AC) </a:t>
            </a:r>
            <a:endParaRPr lang="it-IT" altLang="en-US" dirty="0">
              <a:cs typeface="Arial" panose="020B0604020202020204" pitchFamily="34" charset="0"/>
            </a:endParaRPr>
          </a:p>
        </p:txBody>
      </p:sp>
      <p:pic>
        <p:nvPicPr>
          <p:cNvPr id="148485" name="Picture 7" descr="tuffatorestilizzato">
            <a:extLst>
              <a:ext uri="{FF2B5EF4-FFF2-40B4-BE49-F238E27FC236}">
                <a16:creationId xmlns:a16="http://schemas.microsoft.com/office/drawing/2014/main" id="{92389375-5E4F-4F72-850F-2C77857E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19401"/>
            <a:ext cx="7112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>
            <a:extLst>
              <a:ext uri="{FF2B5EF4-FFF2-40B4-BE49-F238E27FC236}">
                <a16:creationId xmlns:a16="http://schemas.microsoft.com/office/drawing/2014/main" id="{81A90A91-7AC2-44D9-90FE-B0AE1B0D3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636838"/>
            <a:ext cx="727233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7" name="Freeform 3">
            <a:extLst>
              <a:ext uri="{FF2B5EF4-FFF2-40B4-BE49-F238E27FC236}">
                <a16:creationId xmlns:a16="http://schemas.microsoft.com/office/drawing/2014/main" id="{7DD832B3-CA41-403C-9AF6-F60125AD3390}"/>
              </a:ext>
            </a:extLst>
          </p:cNvPr>
          <p:cNvSpPr>
            <a:spLocks/>
          </p:cNvSpPr>
          <p:nvPr/>
        </p:nvSpPr>
        <p:spPr bwMode="auto">
          <a:xfrm>
            <a:off x="2641600" y="1916114"/>
            <a:ext cx="6191250" cy="1379537"/>
          </a:xfrm>
          <a:custGeom>
            <a:avLst/>
            <a:gdLst>
              <a:gd name="T0" fmla="*/ 46 w 4709"/>
              <a:gd name="T1" fmla="*/ 529 h 1032"/>
              <a:gd name="T2" fmla="*/ 219 w 4709"/>
              <a:gd name="T3" fmla="*/ 199 h 1032"/>
              <a:gd name="T4" fmla="*/ 302 w 4709"/>
              <a:gd name="T5" fmla="*/ 126 h 1032"/>
              <a:gd name="T6" fmla="*/ 466 w 4709"/>
              <a:gd name="T7" fmla="*/ 44 h 1032"/>
              <a:gd name="T8" fmla="*/ 658 w 4709"/>
              <a:gd name="T9" fmla="*/ 44 h 1032"/>
              <a:gd name="T10" fmla="*/ 731 w 4709"/>
              <a:gd name="T11" fmla="*/ 81 h 1032"/>
              <a:gd name="T12" fmla="*/ 832 w 4709"/>
              <a:gd name="T13" fmla="*/ 126 h 1032"/>
              <a:gd name="T14" fmla="*/ 942 w 4709"/>
              <a:gd name="T15" fmla="*/ 218 h 1032"/>
              <a:gd name="T16" fmla="*/ 1006 w 4709"/>
              <a:gd name="T17" fmla="*/ 291 h 1032"/>
              <a:gd name="T18" fmla="*/ 1079 w 4709"/>
              <a:gd name="T19" fmla="*/ 410 h 1032"/>
              <a:gd name="T20" fmla="*/ 1134 w 4709"/>
              <a:gd name="T21" fmla="*/ 519 h 1032"/>
              <a:gd name="T22" fmla="*/ 1189 w 4709"/>
              <a:gd name="T23" fmla="*/ 611 h 1032"/>
              <a:gd name="T24" fmla="*/ 1344 w 4709"/>
              <a:gd name="T25" fmla="*/ 849 h 1032"/>
              <a:gd name="T26" fmla="*/ 1490 w 4709"/>
              <a:gd name="T27" fmla="*/ 995 h 1032"/>
              <a:gd name="T28" fmla="*/ 1563 w 4709"/>
              <a:gd name="T29" fmla="*/ 1031 h 1032"/>
              <a:gd name="T30" fmla="*/ 1920 w 4709"/>
              <a:gd name="T31" fmla="*/ 913 h 1032"/>
              <a:gd name="T32" fmla="*/ 2094 w 4709"/>
              <a:gd name="T33" fmla="*/ 721 h 1032"/>
              <a:gd name="T34" fmla="*/ 2185 w 4709"/>
              <a:gd name="T35" fmla="*/ 574 h 1032"/>
              <a:gd name="T36" fmla="*/ 2222 w 4709"/>
              <a:gd name="T37" fmla="*/ 538 h 1032"/>
              <a:gd name="T38" fmla="*/ 2441 w 4709"/>
              <a:gd name="T39" fmla="*/ 391 h 1032"/>
              <a:gd name="T40" fmla="*/ 2624 w 4709"/>
              <a:gd name="T41" fmla="*/ 199 h 1032"/>
              <a:gd name="T42" fmla="*/ 3063 w 4709"/>
              <a:gd name="T43" fmla="*/ 282 h 1032"/>
              <a:gd name="T44" fmla="*/ 3118 w 4709"/>
              <a:gd name="T45" fmla="*/ 309 h 1032"/>
              <a:gd name="T46" fmla="*/ 3200 w 4709"/>
              <a:gd name="T47" fmla="*/ 382 h 1032"/>
              <a:gd name="T48" fmla="*/ 3237 w 4709"/>
              <a:gd name="T49" fmla="*/ 428 h 1032"/>
              <a:gd name="T50" fmla="*/ 3401 w 4709"/>
              <a:gd name="T51" fmla="*/ 620 h 1032"/>
              <a:gd name="T52" fmla="*/ 3639 w 4709"/>
              <a:gd name="T53" fmla="*/ 785 h 1032"/>
              <a:gd name="T54" fmla="*/ 3694 w 4709"/>
              <a:gd name="T55" fmla="*/ 803 h 1032"/>
              <a:gd name="T56" fmla="*/ 3904 w 4709"/>
              <a:gd name="T57" fmla="*/ 766 h 1032"/>
              <a:gd name="T58" fmla="*/ 3986 w 4709"/>
              <a:gd name="T59" fmla="*/ 657 h 1032"/>
              <a:gd name="T60" fmla="*/ 4023 w 4709"/>
              <a:gd name="T61" fmla="*/ 583 h 1032"/>
              <a:gd name="T62" fmla="*/ 4087 w 4709"/>
              <a:gd name="T63" fmla="*/ 519 h 1032"/>
              <a:gd name="T64" fmla="*/ 4242 w 4709"/>
              <a:gd name="T65" fmla="*/ 455 h 1032"/>
              <a:gd name="T66" fmla="*/ 4443 w 4709"/>
              <a:gd name="T67" fmla="*/ 602 h 1032"/>
              <a:gd name="T68" fmla="*/ 4535 w 4709"/>
              <a:gd name="T69" fmla="*/ 666 h 1032"/>
              <a:gd name="T70" fmla="*/ 4709 w 4709"/>
              <a:gd name="T71" fmla="*/ 730 h 10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709"/>
              <a:gd name="T109" fmla="*/ 0 h 1032"/>
              <a:gd name="T110" fmla="*/ 4709 w 4709"/>
              <a:gd name="T111" fmla="*/ 1032 h 103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709" h="1032">
                <a:moveTo>
                  <a:pt x="0" y="602"/>
                </a:moveTo>
                <a:cubicBezTo>
                  <a:pt x="10" y="570"/>
                  <a:pt x="22" y="552"/>
                  <a:pt x="46" y="529"/>
                </a:cubicBezTo>
                <a:cubicBezTo>
                  <a:pt x="67" y="465"/>
                  <a:pt x="81" y="393"/>
                  <a:pt x="119" y="337"/>
                </a:cubicBezTo>
                <a:cubicBezTo>
                  <a:pt x="136" y="285"/>
                  <a:pt x="166" y="219"/>
                  <a:pt x="219" y="199"/>
                </a:cubicBezTo>
                <a:cubicBezTo>
                  <a:pt x="242" y="137"/>
                  <a:pt x="210" y="200"/>
                  <a:pt x="256" y="163"/>
                </a:cubicBezTo>
                <a:cubicBezTo>
                  <a:pt x="313" y="116"/>
                  <a:pt x="233" y="148"/>
                  <a:pt x="302" y="126"/>
                </a:cubicBezTo>
                <a:cubicBezTo>
                  <a:pt x="365" y="85"/>
                  <a:pt x="336" y="97"/>
                  <a:pt x="384" y="81"/>
                </a:cubicBezTo>
                <a:cubicBezTo>
                  <a:pt x="427" y="51"/>
                  <a:pt x="401" y="65"/>
                  <a:pt x="466" y="44"/>
                </a:cubicBezTo>
                <a:cubicBezTo>
                  <a:pt x="475" y="41"/>
                  <a:pt x="494" y="35"/>
                  <a:pt x="494" y="35"/>
                </a:cubicBezTo>
                <a:cubicBezTo>
                  <a:pt x="547" y="0"/>
                  <a:pt x="602" y="26"/>
                  <a:pt x="658" y="44"/>
                </a:cubicBezTo>
                <a:cubicBezTo>
                  <a:pt x="676" y="50"/>
                  <a:pt x="713" y="62"/>
                  <a:pt x="713" y="62"/>
                </a:cubicBezTo>
                <a:cubicBezTo>
                  <a:pt x="719" y="68"/>
                  <a:pt x="723" y="77"/>
                  <a:pt x="731" y="81"/>
                </a:cubicBezTo>
                <a:cubicBezTo>
                  <a:pt x="748" y="90"/>
                  <a:pt x="786" y="99"/>
                  <a:pt x="786" y="99"/>
                </a:cubicBezTo>
                <a:cubicBezTo>
                  <a:pt x="841" y="151"/>
                  <a:pt x="765" y="85"/>
                  <a:pt x="832" y="126"/>
                </a:cubicBezTo>
                <a:cubicBezTo>
                  <a:pt x="892" y="164"/>
                  <a:pt x="802" y="129"/>
                  <a:pt x="878" y="154"/>
                </a:cubicBezTo>
                <a:cubicBezTo>
                  <a:pt x="897" y="182"/>
                  <a:pt x="921" y="192"/>
                  <a:pt x="942" y="218"/>
                </a:cubicBezTo>
                <a:cubicBezTo>
                  <a:pt x="949" y="226"/>
                  <a:pt x="953" y="237"/>
                  <a:pt x="960" y="245"/>
                </a:cubicBezTo>
                <a:cubicBezTo>
                  <a:pt x="974" y="261"/>
                  <a:pt x="1006" y="291"/>
                  <a:pt x="1006" y="291"/>
                </a:cubicBezTo>
                <a:cubicBezTo>
                  <a:pt x="1017" y="323"/>
                  <a:pt x="1036" y="335"/>
                  <a:pt x="1051" y="364"/>
                </a:cubicBezTo>
                <a:cubicBezTo>
                  <a:pt x="1076" y="411"/>
                  <a:pt x="1044" y="373"/>
                  <a:pt x="1079" y="410"/>
                </a:cubicBezTo>
                <a:cubicBezTo>
                  <a:pt x="1089" y="441"/>
                  <a:pt x="1101" y="461"/>
                  <a:pt x="1125" y="483"/>
                </a:cubicBezTo>
                <a:cubicBezTo>
                  <a:pt x="1128" y="495"/>
                  <a:pt x="1129" y="508"/>
                  <a:pt x="1134" y="519"/>
                </a:cubicBezTo>
                <a:cubicBezTo>
                  <a:pt x="1138" y="527"/>
                  <a:pt x="1148" y="530"/>
                  <a:pt x="1152" y="538"/>
                </a:cubicBezTo>
                <a:cubicBezTo>
                  <a:pt x="1191" y="619"/>
                  <a:pt x="1148" y="572"/>
                  <a:pt x="1189" y="611"/>
                </a:cubicBezTo>
                <a:cubicBezTo>
                  <a:pt x="1206" y="662"/>
                  <a:pt x="1222" y="701"/>
                  <a:pt x="1262" y="739"/>
                </a:cubicBezTo>
                <a:cubicBezTo>
                  <a:pt x="1277" y="783"/>
                  <a:pt x="1312" y="815"/>
                  <a:pt x="1344" y="849"/>
                </a:cubicBezTo>
                <a:cubicBezTo>
                  <a:pt x="1360" y="897"/>
                  <a:pt x="1341" y="859"/>
                  <a:pt x="1381" y="894"/>
                </a:cubicBezTo>
                <a:cubicBezTo>
                  <a:pt x="1420" y="928"/>
                  <a:pt x="1450" y="964"/>
                  <a:pt x="1490" y="995"/>
                </a:cubicBezTo>
                <a:cubicBezTo>
                  <a:pt x="1497" y="1000"/>
                  <a:pt x="1501" y="1009"/>
                  <a:pt x="1509" y="1013"/>
                </a:cubicBezTo>
                <a:cubicBezTo>
                  <a:pt x="1526" y="1021"/>
                  <a:pt x="1563" y="1031"/>
                  <a:pt x="1563" y="1031"/>
                </a:cubicBezTo>
                <a:cubicBezTo>
                  <a:pt x="1655" y="1026"/>
                  <a:pt x="1727" y="1032"/>
                  <a:pt x="1810" y="1004"/>
                </a:cubicBezTo>
                <a:cubicBezTo>
                  <a:pt x="1845" y="971"/>
                  <a:pt x="1883" y="944"/>
                  <a:pt x="1920" y="913"/>
                </a:cubicBezTo>
                <a:cubicBezTo>
                  <a:pt x="1959" y="881"/>
                  <a:pt x="1978" y="839"/>
                  <a:pt x="2021" y="812"/>
                </a:cubicBezTo>
                <a:cubicBezTo>
                  <a:pt x="2042" y="780"/>
                  <a:pt x="2066" y="747"/>
                  <a:pt x="2094" y="721"/>
                </a:cubicBezTo>
                <a:cubicBezTo>
                  <a:pt x="2104" y="690"/>
                  <a:pt x="2117" y="671"/>
                  <a:pt x="2139" y="647"/>
                </a:cubicBezTo>
                <a:cubicBezTo>
                  <a:pt x="2150" y="617"/>
                  <a:pt x="2163" y="597"/>
                  <a:pt x="2185" y="574"/>
                </a:cubicBezTo>
                <a:cubicBezTo>
                  <a:pt x="2188" y="565"/>
                  <a:pt x="2187" y="554"/>
                  <a:pt x="2194" y="547"/>
                </a:cubicBezTo>
                <a:cubicBezTo>
                  <a:pt x="2201" y="540"/>
                  <a:pt x="2214" y="543"/>
                  <a:pt x="2222" y="538"/>
                </a:cubicBezTo>
                <a:cubicBezTo>
                  <a:pt x="2286" y="499"/>
                  <a:pt x="2188" y="536"/>
                  <a:pt x="2267" y="510"/>
                </a:cubicBezTo>
                <a:cubicBezTo>
                  <a:pt x="2303" y="476"/>
                  <a:pt x="2390" y="410"/>
                  <a:pt x="2441" y="391"/>
                </a:cubicBezTo>
                <a:cubicBezTo>
                  <a:pt x="2477" y="356"/>
                  <a:pt x="2518" y="319"/>
                  <a:pt x="2560" y="291"/>
                </a:cubicBezTo>
                <a:cubicBezTo>
                  <a:pt x="2573" y="250"/>
                  <a:pt x="2595" y="229"/>
                  <a:pt x="2624" y="199"/>
                </a:cubicBezTo>
                <a:cubicBezTo>
                  <a:pt x="2746" y="211"/>
                  <a:pt x="2869" y="228"/>
                  <a:pt x="2990" y="245"/>
                </a:cubicBezTo>
                <a:cubicBezTo>
                  <a:pt x="3020" y="255"/>
                  <a:pt x="3032" y="272"/>
                  <a:pt x="3063" y="282"/>
                </a:cubicBezTo>
                <a:cubicBezTo>
                  <a:pt x="3072" y="288"/>
                  <a:pt x="3080" y="295"/>
                  <a:pt x="3090" y="300"/>
                </a:cubicBezTo>
                <a:cubicBezTo>
                  <a:pt x="3099" y="304"/>
                  <a:pt x="3110" y="303"/>
                  <a:pt x="3118" y="309"/>
                </a:cubicBezTo>
                <a:cubicBezTo>
                  <a:pt x="3178" y="357"/>
                  <a:pt x="3094" y="323"/>
                  <a:pt x="3163" y="346"/>
                </a:cubicBezTo>
                <a:cubicBezTo>
                  <a:pt x="3191" y="423"/>
                  <a:pt x="3149" y="329"/>
                  <a:pt x="3200" y="382"/>
                </a:cubicBezTo>
                <a:cubicBezTo>
                  <a:pt x="3207" y="389"/>
                  <a:pt x="3203" y="402"/>
                  <a:pt x="3209" y="410"/>
                </a:cubicBezTo>
                <a:cubicBezTo>
                  <a:pt x="3216" y="419"/>
                  <a:pt x="3228" y="422"/>
                  <a:pt x="3237" y="428"/>
                </a:cubicBezTo>
                <a:cubicBezTo>
                  <a:pt x="3254" y="480"/>
                  <a:pt x="3301" y="526"/>
                  <a:pt x="3346" y="556"/>
                </a:cubicBezTo>
                <a:cubicBezTo>
                  <a:pt x="3358" y="591"/>
                  <a:pt x="3370" y="600"/>
                  <a:pt x="3401" y="620"/>
                </a:cubicBezTo>
                <a:cubicBezTo>
                  <a:pt x="3432" y="667"/>
                  <a:pt x="3484" y="721"/>
                  <a:pt x="3538" y="739"/>
                </a:cubicBezTo>
                <a:cubicBezTo>
                  <a:pt x="3567" y="766"/>
                  <a:pt x="3602" y="772"/>
                  <a:pt x="3639" y="785"/>
                </a:cubicBezTo>
                <a:cubicBezTo>
                  <a:pt x="3648" y="788"/>
                  <a:pt x="3657" y="791"/>
                  <a:pt x="3666" y="794"/>
                </a:cubicBezTo>
                <a:cubicBezTo>
                  <a:pt x="3675" y="797"/>
                  <a:pt x="3694" y="803"/>
                  <a:pt x="3694" y="803"/>
                </a:cubicBezTo>
                <a:cubicBezTo>
                  <a:pt x="3766" y="798"/>
                  <a:pt x="3793" y="802"/>
                  <a:pt x="3849" y="785"/>
                </a:cubicBezTo>
                <a:cubicBezTo>
                  <a:pt x="3868" y="779"/>
                  <a:pt x="3886" y="772"/>
                  <a:pt x="3904" y="766"/>
                </a:cubicBezTo>
                <a:cubicBezTo>
                  <a:pt x="3913" y="763"/>
                  <a:pt x="3931" y="757"/>
                  <a:pt x="3931" y="757"/>
                </a:cubicBezTo>
                <a:cubicBezTo>
                  <a:pt x="3960" y="730"/>
                  <a:pt x="3964" y="690"/>
                  <a:pt x="3986" y="657"/>
                </a:cubicBezTo>
                <a:cubicBezTo>
                  <a:pt x="4012" y="577"/>
                  <a:pt x="3976" y="674"/>
                  <a:pt x="4014" y="611"/>
                </a:cubicBezTo>
                <a:cubicBezTo>
                  <a:pt x="4019" y="603"/>
                  <a:pt x="4018" y="592"/>
                  <a:pt x="4023" y="583"/>
                </a:cubicBezTo>
                <a:cubicBezTo>
                  <a:pt x="4033" y="564"/>
                  <a:pt x="4047" y="547"/>
                  <a:pt x="4059" y="529"/>
                </a:cubicBezTo>
                <a:cubicBezTo>
                  <a:pt x="4064" y="521"/>
                  <a:pt x="4078" y="523"/>
                  <a:pt x="4087" y="519"/>
                </a:cubicBezTo>
                <a:cubicBezTo>
                  <a:pt x="4116" y="504"/>
                  <a:pt x="4128" y="485"/>
                  <a:pt x="4160" y="474"/>
                </a:cubicBezTo>
                <a:cubicBezTo>
                  <a:pt x="4192" y="451"/>
                  <a:pt x="4204" y="442"/>
                  <a:pt x="4242" y="455"/>
                </a:cubicBezTo>
                <a:cubicBezTo>
                  <a:pt x="4265" y="478"/>
                  <a:pt x="4289" y="481"/>
                  <a:pt x="4315" y="501"/>
                </a:cubicBezTo>
                <a:cubicBezTo>
                  <a:pt x="4357" y="534"/>
                  <a:pt x="4392" y="585"/>
                  <a:pt x="4443" y="602"/>
                </a:cubicBezTo>
                <a:cubicBezTo>
                  <a:pt x="4459" y="646"/>
                  <a:pt x="4476" y="634"/>
                  <a:pt x="4517" y="647"/>
                </a:cubicBezTo>
                <a:cubicBezTo>
                  <a:pt x="4523" y="653"/>
                  <a:pt x="4527" y="662"/>
                  <a:pt x="4535" y="666"/>
                </a:cubicBezTo>
                <a:cubicBezTo>
                  <a:pt x="4552" y="675"/>
                  <a:pt x="4590" y="684"/>
                  <a:pt x="4590" y="684"/>
                </a:cubicBezTo>
                <a:cubicBezTo>
                  <a:pt x="4622" y="706"/>
                  <a:pt x="4670" y="730"/>
                  <a:pt x="4709" y="73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8" name="Line 4">
            <a:extLst>
              <a:ext uri="{FF2B5EF4-FFF2-40B4-BE49-F238E27FC236}">
                <a16:creationId xmlns:a16="http://schemas.microsoft.com/office/drawing/2014/main" id="{547A1959-45D9-433C-8AE8-88C70002B02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1763" y="2276476"/>
            <a:ext cx="1223962" cy="7921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9" name="Line 5">
            <a:extLst>
              <a:ext uri="{FF2B5EF4-FFF2-40B4-BE49-F238E27FC236}">
                <a16:creationId xmlns:a16="http://schemas.microsoft.com/office/drawing/2014/main" id="{53BCA702-0DBC-4CB2-98D2-85F278CD95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588" y="1412876"/>
            <a:ext cx="7921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0" name="Freeform 6">
            <a:extLst>
              <a:ext uri="{FF2B5EF4-FFF2-40B4-BE49-F238E27FC236}">
                <a16:creationId xmlns:a16="http://schemas.microsoft.com/office/drawing/2014/main" id="{2312D112-AF9C-4BBD-8EC7-753922F0F4E9}"/>
              </a:ext>
            </a:extLst>
          </p:cNvPr>
          <p:cNvSpPr>
            <a:spLocks/>
          </p:cNvSpPr>
          <p:nvPr/>
        </p:nvSpPr>
        <p:spPr bwMode="auto">
          <a:xfrm>
            <a:off x="8401051" y="2349500"/>
            <a:ext cx="227013" cy="287338"/>
          </a:xfrm>
          <a:custGeom>
            <a:avLst/>
            <a:gdLst>
              <a:gd name="T0" fmla="*/ 0 w 143"/>
              <a:gd name="T1" fmla="*/ 0 h 181"/>
              <a:gd name="T2" fmla="*/ 91 w 143"/>
              <a:gd name="T3" fmla="*/ 45 h 181"/>
              <a:gd name="T4" fmla="*/ 136 w 143"/>
              <a:gd name="T5" fmla="*/ 181 h 181"/>
              <a:gd name="T6" fmla="*/ 0 60000 65536"/>
              <a:gd name="T7" fmla="*/ 0 60000 65536"/>
              <a:gd name="T8" fmla="*/ 0 60000 65536"/>
              <a:gd name="T9" fmla="*/ 0 w 143"/>
              <a:gd name="T10" fmla="*/ 0 h 181"/>
              <a:gd name="T11" fmla="*/ 143 w 143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181">
                <a:moveTo>
                  <a:pt x="0" y="0"/>
                </a:moveTo>
                <a:cubicBezTo>
                  <a:pt x="34" y="7"/>
                  <a:pt x="68" y="15"/>
                  <a:pt x="91" y="45"/>
                </a:cubicBezTo>
                <a:cubicBezTo>
                  <a:pt x="114" y="75"/>
                  <a:pt x="143" y="174"/>
                  <a:pt x="136" y="1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Oval 7">
            <a:extLst>
              <a:ext uri="{FF2B5EF4-FFF2-40B4-BE49-F238E27FC236}">
                <a16:creationId xmlns:a16="http://schemas.microsoft.com/office/drawing/2014/main" id="{F0D129F2-CB8A-4E5C-AFE1-5F8F08E88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2133600"/>
            <a:ext cx="914400" cy="9144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Oval 8">
            <a:extLst>
              <a:ext uri="{FF2B5EF4-FFF2-40B4-BE49-F238E27FC236}">
                <a16:creationId xmlns:a16="http://schemas.microsoft.com/office/drawing/2014/main" id="{4929FF66-6B4F-4668-A646-FF6A2E4CF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4" y="4005263"/>
            <a:ext cx="2592387" cy="2519362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0CED38D1-EEA7-4205-BD6C-6A0717DE3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338" y="4581526"/>
            <a:ext cx="1223962" cy="7921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4" name="Freeform 10">
            <a:extLst>
              <a:ext uri="{FF2B5EF4-FFF2-40B4-BE49-F238E27FC236}">
                <a16:creationId xmlns:a16="http://schemas.microsoft.com/office/drawing/2014/main" id="{83811982-8C11-4614-8B6A-662DA548E7D7}"/>
              </a:ext>
            </a:extLst>
          </p:cNvPr>
          <p:cNvSpPr>
            <a:spLocks/>
          </p:cNvSpPr>
          <p:nvPr/>
        </p:nvSpPr>
        <p:spPr bwMode="auto">
          <a:xfrm>
            <a:off x="4224338" y="4508500"/>
            <a:ext cx="1300162" cy="914400"/>
          </a:xfrm>
          <a:custGeom>
            <a:avLst/>
            <a:gdLst>
              <a:gd name="T0" fmla="*/ 0 w 819"/>
              <a:gd name="T1" fmla="*/ 64 h 576"/>
              <a:gd name="T2" fmla="*/ 37 w 819"/>
              <a:gd name="T3" fmla="*/ 19 h 576"/>
              <a:gd name="T4" fmla="*/ 92 w 819"/>
              <a:gd name="T5" fmla="*/ 0 h 576"/>
              <a:gd name="T6" fmla="*/ 147 w 819"/>
              <a:gd name="T7" fmla="*/ 19 h 576"/>
              <a:gd name="T8" fmla="*/ 201 w 819"/>
              <a:gd name="T9" fmla="*/ 55 h 576"/>
              <a:gd name="T10" fmla="*/ 238 w 819"/>
              <a:gd name="T11" fmla="*/ 192 h 576"/>
              <a:gd name="T12" fmla="*/ 247 w 819"/>
              <a:gd name="T13" fmla="*/ 293 h 576"/>
              <a:gd name="T14" fmla="*/ 256 w 819"/>
              <a:gd name="T15" fmla="*/ 320 h 576"/>
              <a:gd name="T16" fmla="*/ 293 w 819"/>
              <a:gd name="T17" fmla="*/ 311 h 576"/>
              <a:gd name="T18" fmla="*/ 384 w 819"/>
              <a:gd name="T19" fmla="*/ 293 h 576"/>
              <a:gd name="T20" fmla="*/ 412 w 819"/>
              <a:gd name="T21" fmla="*/ 302 h 576"/>
              <a:gd name="T22" fmla="*/ 476 w 819"/>
              <a:gd name="T23" fmla="*/ 311 h 576"/>
              <a:gd name="T24" fmla="*/ 531 w 819"/>
              <a:gd name="T25" fmla="*/ 339 h 576"/>
              <a:gd name="T26" fmla="*/ 558 w 819"/>
              <a:gd name="T27" fmla="*/ 366 h 576"/>
              <a:gd name="T28" fmla="*/ 585 w 819"/>
              <a:gd name="T29" fmla="*/ 521 h 576"/>
              <a:gd name="T30" fmla="*/ 686 w 819"/>
              <a:gd name="T31" fmla="*/ 467 h 576"/>
              <a:gd name="T32" fmla="*/ 805 w 819"/>
              <a:gd name="T33" fmla="*/ 476 h 576"/>
              <a:gd name="T34" fmla="*/ 805 w 819"/>
              <a:gd name="T35" fmla="*/ 531 h 576"/>
              <a:gd name="T36" fmla="*/ 787 w 819"/>
              <a:gd name="T37" fmla="*/ 558 h 576"/>
              <a:gd name="T38" fmla="*/ 768 w 819"/>
              <a:gd name="T39" fmla="*/ 576 h 5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19"/>
              <a:gd name="T61" fmla="*/ 0 h 576"/>
              <a:gd name="T62" fmla="*/ 819 w 819"/>
              <a:gd name="T63" fmla="*/ 576 h 57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19" h="576">
                <a:moveTo>
                  <a:pt x="0" y="64"/>
                </a:moveTo>
                <a:cubicBezTo>
                  <a:pt x="14" y="51"/>
                  <a:pt x="22" y="31"/>
                  <a:pt x="37" y="19"/>
                </a:cubicBezTo>
                <a:cubicBezTo>
                  <a:pt x="41" y="16"/>
                  <a:pt x="88" y="1"/>
                  <a:pt x="92" y="0"/>
                </a:cubicBezTo>
                <a:cubicBezTo>
                  <a:pt x="110" y="6"/>
                  <a:pt x="131" y="8"/>
                  <a:pt x="147" y="19"/>
                </a:cubicBezTo>
                <a:cubicBezTo>
                  <a:pt x="165" y="31"/>
                  <a:pt x="201" y="55"/>
                  <a:pt x="201" y="55"/>
                </a:cubicBezTo>
                <a:cubicBezTo>
                  <a:pt x="213" y="101"/>
                  <a:pt x="223" y="147"/>
                  <a:pt x="238" y="192"/>
                </a:cubicBezTo>
                <a:cubicBezTo>
                  <a:pt x="241" y="226"/>
                  <a:pt x="242" y="260"/>
                  <a:pt x="247" y="293"/>
                </a:cubicBezTo>
                <a:cubicBezTo>
                  <a:pt x="248" y="302"/>
                  <a:pt x="247" y="317"/>
                  <a:pt x="256" y="320"/>
                </a:cubicBezTo>
                <a:cubicBezTo>
                  <a:pt x="268" y="325"/>
                  <a:pt x="281" y="313"/>
                  <a:pt x="293" y="311"/>
                </a:cubicBezTo>
                <a:cubicBezTo>
                  <a:pt x="400" y="290"/>
                  <a:pt x="304" y="313"/>
                  <a:pt x="384" y="293"/>
                </a:cubicBezTo>
                <a:cubicBezTo>
                  <a:pt x="393" y="296"/>
                  <a:pt x="402" y="300"/>
                  <a:pt x="412" y="302"/>
                </a:cubicBezTo>
                <a:cubicBezTo>
                  <a:pt x="433" y="306"/>
                  <a:pt x="455" y="305"/>
                  <a:pt x="476" y="311"/>
                </a:cubicBezTo>
                <a:cubicBezTo>
                  <a:pt x="496" y="317"/>
                  <a:pt x="512" y="332"/>
                  <a:pt x="531" y="339"/>
                </a:cubicBezTo>
                <a:cubicBezTo>
                  <a:pt x="540" y="348"/>
                  <a:pt x="556" y="353"/>
                  <a:pt x="558" y="366"/>
                </a:cubicBezTo>
                <a:cubicBezTo>
                  <a:pt x="567" y="422"/>
                  <a:pt x="513" y="497"/>
                  <a:pt x="585" y="521"/>
                </a:cubicBezTo>
                <a:cubicBezTo>
                  <a:pt x="630" y="499"/>
                  <a:pt x="658" y="509"/>
                  <a:pt x="686" y="467"/>
                </a:cubicBezTo>
                <a:cubicBezTo>
                  <a:pt x="729" y="477"/>
                  <a:pt x="763" y="463"/>
                  <a:pt x="805" y="476"/>
                </a:cubicBezTo>
                <a:cubicBezTo>
                  <a:pt x="815" y="505"/>
                  <a:pt x="819" y="502"/>
                  <a:pt x="805" y="531"/>
                </a:cubicBezTo>
                <a:cubicBezTo>
                  <a:pt x="800" y="541"/>
                  <a:pt x="794" y="550"/>
                  <a:pt x="787" y="558"/>
                </a:cubicBezTo>
                <a:cubicBezTo>
                  <a:pt x="781" y="565"/>
                  <a:pt x="768" y="576"/>
                  <a:pt x="76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1515" name="Picture 11">
            <a:extLst>
              <a:ext uri="{FF2B5EF4-FFF2-40B4-BE49-F238E27FC236}">
                <a16:creationId xmlns:a16="http://schemas.microsoft.com/office/drawing/2014/main" id="{8DB55923-E890-4914-8A32-BDF5647B9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704">
            <a:off x="6672263" y="3789364"/>
            <a:ext cx="2874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Line 12">
            <a:extLst>
              <a:ext uri="{FF2B5EF4-FFF2-40B4-BE49-F238E27FC236}">
                <a16:creationId xmlns:a16="http://schemas.microsoft.com/office/drawing/2014/main" id="{71EFFF2B-C83E-4035-A305-EF8A3DF287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4941889"/>
            <a:ext cx="23764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C006691B-A3C1-4F58-929A-500ED13F4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954" y="6035410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/>
              <a:t>Local tilt</a:t>
            </a:r>
            <a:r>
              <a:rPr lang="it-IT" altLang="en-US" dirty="0"/>
              <a:t> </a:t>
            </a:r>
            <a:r>
              <a:rPr lang="el-GR" altLang="en-US" dirty="0"/>
              <a:t>ϴ</a:t>
            </a:r>
            <a:r>
              <a:rPr lang="it-IT" altLang="en-US" dirty="0"/>
              <a:t> </a:t>
            </a:r>
            <a:r>
              <a:rPr lang="it-IT" altLang="en-US" dirty="0" err="1"/>
              <a:t>influences</a:t>
            </a:r>
            <a:r>
              <a:rPr lang="it-IT" altLang="en-US" dirty="0"/>
              <a:t> </a:t>
            </a:r>
            <a:r>
              <a:rPr lang="it-IT" altLang="en-US" b="1" dirty="0" err="1"/>
              <a:t>σ</a:t>
            </a:r>
            <a:r>
              <a:rPr lang="it-IT" altLang="en-US" b="1" baseline="-25000" dirty="0" err="1"/>
              <a:t>lb</a:t>
            </a:r>
            <a:r>
              <a:rPr lang="it-IT" altLang="en-US" dirty="0"/>
              <a:t> </a:t>
            </a:r>
          </a:p>
        </p:txBody>
      </p:sp>
      <p:sp>
        <p:nvSpPr>
          <p:cNvPr id="21518" name="Text Box 14">
            <a:extLst>
              <a:ext uri="{FF2B5EF4-FFF2-40B4-BE49-F238E27FC236}">
                <a16:creationId xmlns:a16="http://schemas.microsoft.com/office/drawing/2014/main" id="{7919D227-8649-46EC-8CB6-B29790BF1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1557338"/>
            <a:ext cx="2987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 err="1"/>
              <a:t>Whitecapping</a:t>
            </a:r>
            <a:r>
              <a:rPr lang="it-IT" altLang="en-US" b="1" dirty="0"/>
              <a:t> </a:t>
            </a:r>
            <a:r>
              <a:rPr lang="it-IT" altLang="en-US" dirty="0"/>
              <a:t>  </a:t>
            </a:r>
            <a:r>
              <a:rPr lang="it-IT" altLang="en-US" dirty="0" err="1"/>
              <a:t>influences</a:t>
            </a:r>
            <a:endParaRPr lang="it-IT" altLang="en-US" dirty="0"/>
          </a:p>
          <a:p>
            <a:pPr eaLnBrk="1" hangingPunct="1"/>
            <a:r>
              <a:rPr lang="it-IT" altLang="en-US" b="1" dirty="0"/>
              <a:t>Ko</a:t>
            </a:r>
            <a:endParaRPr lang="it-IT" altLang="en-US" b="1" baseline="-25000" dirty="0"/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E7084A67-56AA-4A29-9528-399692A11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36839"/>
            <a:ext cx="19446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 err="1"/>
              <a:t>Orbital</a:t>
            </a:r>
            <a:r>
              <a:rPr lang="it-IT" altLang="en-US" b="1" dirty="0"/>
              <a:t> </a:t>
            </a:r>
            <a:r>
              <a:rPr lang="it-IT" altLang="en-US" b="1" dirty="0" err="1"/>
              <a:t>Velocity</a:t>
            </a:r>
            <a:r>
              <a:rPr lang="it-IT" altLang="en-US" dirty="0"/>
              <a:t> </a:t>
            </a:r>
            <a:r>
              <a:rPr lang="it-IT" altLang="en-US" dirty="0" err="1"/>
              <a:t>Influences</a:t>
            </a:r>
            <a:r>
              <a:rPr lang="it-IT" altLang="en-US" dirty="0"/>
              <a:t> </a:t>
            </a:r>
            <a:r>
              <a:rPr lang="it-IT" altLang="en-US" b="1" dirty="0"/>
              <a:t>Ko</a:t>
            </a:r>
            <a:r>
              <a:rPr lang="it-IT" altLang="en-US" dirty="0"/>
              <a:t> </a:t>
            </a:r>
          </a:p>
          <a:p>
            <a:pPr eaLnBrk="1" hangingPunct="1"/>
            <a:r>
              <a:rPr lang="it-IT" altLang="en-US" dirty="0"/>
              <a:t>“</a:t>
            </a:r>
            <a:r>
              <a:rPr lang="it-IT" altLang="en-US" dirty="0" err="1"/>
              <a:t>Hydrodinamic</a:t>
            </a:r>
            <a:r>
              <a:rPr lang="it-IT" altLang="en-US" dirty="0"/>
              <a:t> </a:t>
            </a:r>
            <a:r>
              <a:rPr lang="it-IT" altLang="en-US" dirty="0" err="1"/>
              <a:t>Modulation</a:t>
            </a:r>
            <a:r>
              <a:rPr lang="it-IT" altLang="en-US" dirty="0"/>
              <a:t>”</a:t>
            </a:r>
          </a:p>
        </p:txBody>
      </p:sp>
      <p:sp>
        <p:nvSpPr>
          <p:cNvPr id="21520" name="Text Box 16">
            <a:extLst>
              <a:ext uri="{FF2B5EF4-FFF2-40B4-BE49-F238E27FC236}">
                <a16:creationId xmlns:a16="http://schemas.microsoft.com/office/drawing/2014/main" id="{EE728FC1-7AEF-4A39-AF0F-E0EEBB68B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25538"/>
            <a:ext cx="2268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/>
              <a:t>Wind</a:t>
            </a:r>
            <a:r>
              <a:rPr lang="it-IT" altLang="en-US" dirty="0"/>
              <a:t>  </a:t>
            </a:r>
            <a:r>
              <a:rPr lang="it-IT" altLang="en-US" dirty="0" err="1"/>
              <a:t>influences</a:t>
            </a:r>
            <a:r>
              <a:rPr lang="it-IT" altLang="en-US" dirty="0"/>
              <a:t> </a:t>
            </a:r>
            <a:r>
              <a:rPr lang="it-IT" altLang="en-US" b="1" dirty="0"/>
              <a:t>Ko</a:t>
            </a:r>
            <a:r>
              <a:rPr lang="it-IT" altLang="en-US" dirty="0"/>
              <a:t> </a:t>
            </a:r>
          </a:p>
        </p:txBody>
      </p:sp>
      <p:sp>
        <p:nvSpPr>
          <p:cNvPr id="21521" name="Rectangle 17">
            <a:extLst>
              <a:ext uri="{FF2B5EF4-FFF2-40B4-BE49-F238E27FC236}">
                <a16:creationId xmlns:a16="http://schemas.microsoft.com/office/drawing/2014/main" id="{00B6FB16-01F6-4782-9C12-F9B1A31D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81" y="352427"/>
            <a:ext cx="6192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Cosa vede un radar sulla superficie del mare?</a:t>
            </a:r>
          </a:p>
        </p:txBody>
      </p:sp>
      <p:sp>
        <p:nvSpPr>
          <p:cNvPr id="21522" name="Rectangle 18">
            <a:extLst>
              <a:ext uri="{FF2B5EF4-FFF2-40B4-BE49-F238E27FC236}">
                <a16:creationId xmlns:a16="http://schemas.microsoft.com/office/drawing/2014/main" id="{5D1ACCE7-F819-4D98-B974-6C85D6068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5876926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/>
              <a:t>σ</a:t>
            </a:r>
            <a:r>
              <a:rPr lang="it-IT" altLang="en-US" b="1" baseline="-25000"/>
              <a:t>lb</a:t>
            </a:r>
            <a:r>
              <a:rPr lang="it-IT" altLang="en-US"/>
              <a:t> = </a:t>
            </a:r>
            <a:r>
              <a:rPr lang="it-IT" altLang="en-US" b="1"/>
              <a:t>Ko</a:t>
            </a:r>
            <a:r>
              <a:rPr lang="it-IT" altLang="en-US"/>
              <a:t> f( θ)</a:t>
            </a:r>
          </a:p>
        </p:txBody>
      </p:sp>
      <p:sp>
        <p:nvSpPr>
          <p:cNvPr id="21523" name="Line 19">
            <a:extLst>
              <a:ext uri="{FF2B5EF4-FFF2-40B4-BE49-F238E27FC236}">
                <a16:creationId xmlns:a16="http://schemas.microsoft.com/office/drawing/2014/main" id="{F08E0031-90FD-46F3-9177-F67B528C4A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6" y="3644901"/>
            <a:ext cx="576263" cy="57626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24" name="Line 20">
            <a:extLst>
              <a:ext uri="{FF2B5EF4-FFF2-40B4-BE49-F238E27FC236}">
                <a16:creationId xmlns:a16="http://schemas.microsoft.com/office/drawing/2014/main" id="{C4EAE9B2-C94D-4658-AF31-C60B4820C9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0409" y="2632077"/>
            <a:ext cx="3486180" cy="2233221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1525" name="Picture 21" descr="tuffatorestilizzato">
            <a:extLst>
              <a:ext uri="{FF2B5EF4-FFF2-40B4-BE49-F238E27FC236}">
                <a16:creationId xmlns:a16="http://schemas.microsoft.com/office/drawing/2014/main" id="{CC8159A2-059E-43FF-9003-6804CDE7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990601"/>
            <a:ext cx="4365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20">
            <a:extLst>
              <a:ext uri="{FF2B5EF4-FFF2-40B4-BE49-F238E27FC236}">
                <a16:creationId xmlns:a16="http://schemas.microsoft.com/office/drawing/2014/main" id="{0E1EDC38-02AC-4BC9-95A2-BB3B91705F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2762" y="1762126"/>
            <a:ext cx="804861" cy="419576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5C871387-B67E-4273-8C88-F20AD5F9F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2763" y="1750219"/>
            <a:ext cx="804861" cy="419576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698C105E-E7E1-4066-89D5-E5FB4B5BC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6702" y="1762126"/>
            <a:ext cx="2880922" cy="419576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11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46" name="Picture 6">
            <a:extLst>
              <a:ext uri="{FF2B5EF4-FFF2-40B4-BE49-F238E27FC236}">
                <a16:creationId xmlns:a16="http://schemas.microsoft.com/office/drawing/2014/main" id="{BDA5F7F5-D55F-4189-B49A-22160EF85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8" b="33107"/>
          <a:stretch>
            <a:fillRect/>
          </a:stretch>
        </p:blipFill>
        <p:spPr bwMode="auto">
          <a:xfrm>
            <a:off x="2319338" y="1566863"/>
            <a:ext cx="81407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47" name="Text Box 7">
            <a:extLst>
              <a:ext uri="{FF2B5EF4-FFF2-40B4-BE49-F238E27FC236}">
                <a16:creationId xmlns:a16="http://schemas.microsoft.com/office/drawing/2014/main" id="{AB98A374-9CA8-4325-94C2-FAD5A699D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9" y="5291139"/>
            <a:ext cx="384333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1600"/>
              <a:t>Riflessione speculare dell’energia incidente nel caso di superficie perfettamente piana</a:t>
            </a:r>
          </a:p>
        </p:txBody>
      </p:sp>
      <p:sp>
        <p:nvSpPr>
          <p:cNvPr id="880648" name="Text Box 8">
            <a:extLst>
              <a:ext uri="{FF2B5EF4-FFF2-40B4-BE49-F238E27FC236}">
                <a16:creationId xmlns:a16="http://schemas.microsoft.com/office/drawing/2014/main" id="{E56539B8-D022-4543-8677-7B13C8F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5291139"/>
            <a:ext cx="374015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600"/>
              <a:t>Riflessione diffusa dell’energia incidente in presenza di onde capillari o di Bragg (</a:t>
            </a:r>
            <a:r>
              <a:rPr lang="it-IT" altLang="en-US" sz="1600" i="1"/>
              <a:t>Wright 1968 e Valenzuela 1978</a:t>
            </a:r>
            <a:r>
              <a:rPr lang="it-IT" altLang="en-US" sz="1600"/>
              <a:t>)</a:t>
            </a:r>
          </a:p>
        </p:txBody>
      </p:sp>
      <p:sp>
        <p:nvSpPr>
          <p:cNvPr id="880649" name="Text Box 9">
            <a:extLst>
              <a:ext uri="{FF2B5EF4-FFF2-40B4-BE49-F238E27FC236}">
                <a16:creationId xmlns:a16="http://schemas.microsoft.com/office/drawing/2014/main" id="{41C7396C-1883-420C-9E61-F94DA7427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2439988"/>
            <a:ext cx="2279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600">
                <a:solidFill>
                  <a:srgbClr val="FF0000"/>
                </a:solidFill>
              </a:rPr>
              <a:t>Radiazione incidente</a:t>
            </a:r>
          </a:p>
        </p:txBody>
      </p:sp>
      <p:sp>
        <p:nvSpPr>
          <p:cNvPr id="880650" name="Text Box 10">
            <a:extLst>
              <a:ext uri="{FF2B5EF4-FFF2-40B4-BE49-F238E27FC236}">
                <a16:creationId xmlns:a16="http://schemas.microsoft.com/office/drawing/2014/main" id="{F1DDBFFB-F5BD-40B7-8C8D-28A79FFB9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2578100"/>
            <a:ext cx="2279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600">
                <a:solidFill>
                  <a:srgbClr val="0000FF"/>
                </a:solidFill>
              </a:rPr>
              <a:t>Radiazione riflessa</a:t>
            </a:r>
          </a:p>
        </p:txBody>
      </p:sp>
      <p:sp>
        <p:nvSpPr>
          <p:cNvPr id="880651" name="Text Box 11">
            <a:extLst>
              <a:ext uri="{FF2B5EF4-FFF2-40B4-BE49-F238E27FC236}">
                <a16:creationId xmlns:a16="http://schemas.microsoft.com/office/drawing/2014/main" id="{969F7F6D-433B-4E9E-8F03-08F93E04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650" y="1735138"/>
            <a:ext cx="2279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600">
                <a:solidFill>
                  <a:srgbClr val="FF0000"/>
                </a:solidFill>
              </a:rPr>
              <a:t>Radiazione incidente</a:t>
            </a:r>
          </a:p>
        </p:txBody>
      </p:sp>
      <p:sp>
        <p:nvSpPr>
          <p:cNvPr id="880652" name="Text Box 12">
            <a:extLst>
              <a:ext uri="{FF2B5EF4-FFF2-40B4-BE49-F238E27FC236}">
                <a16:creationId xmlns:a16="http://schemas.microsoft.com/office/drawing/2014/main" id="{5CB46205-6A46-4581-900A-C58DC2E1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9" y="1262063"/>
            <a:ext cx="6719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/>
              <a:t> Meccanismo di backscattering della superficie marina</a:t>
            </a:r>
          </a:p>
        </p:txBody>
      </p:sp>
      <p:sp>
        <p:nvSpPr>
          <p:cNvPr id="880653" name="Rectangle 13">
            <a:extLst>
              <a:ext uri="{FF2B5EF4-FFF2-40B4-BE49-F238E27FC236}">
                <a16:creationId xmlns:a16="http://schemas.microsoft.com/office/drawing/2014/main" id="{76931F44-2445-4BEC-BF30-01B9A987D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1113"/>
            <a:ext cx="8229600" cy="1143001"/>
          </a:xfrm>
          <a:noFill/>
          <a:ln/>
        </p:spPr>
        <p:txBody>
          <a:bodyPr/>
          <a:lstStyle/>
          <a:p>
            <a:r>
              <a:rPr lang="it-IT" altLang="en-US" sz="1600" b="1" dirty="0">
                <a:latin typeface="Arial" panose="020B0604020202020204" pitchFamily="34" charset="0"/>
                <a:ea typeface="+mn-ea"/>
                <a:cs typeface="+mn-cs"/>
              </a:rPr>
              <a:t>Un effetto importante: Interferenza di Bragg</a:t>
            </a:r>
          </a:p>
        </p:txBody>
      </p:sp>
      <p:sp>
        <p:nvSpPr>
          <p:cNvPr id="880654" name="Rectangle 14">
            <a:extLst>
              <a:ext uri="{FF2B5EF4-FFF2-40B4-BE49-F238E27FC236}">
                <a16:creationId xmlns:a16="http://schemas.microsoft.com/office/drawing/2014/main" id="{21040EB1-1465-44E8-AED3-ED009EADC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150" y="2813050"/>
            <a:ext cx="292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655" name="Line 15">
            <a:extLst>
              <a:ext uri="{FF2B5EF4-FFF2-40B4-BE49-F238E27FC236}">
                <a16:creationId xmlns:a16="http://schemas.microsoft.com/office/drawing/2014/main" id="{4F49AACA-56E0-42F1-9BFB-19F1BD447A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8900" y="2851150"/>
            <a:ext cx="1054100" cy="18415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56" name="Rectangle 16">
            <a:extLst>
              <a:ext uri="{FF2B5EF4-FFF2-40B4-BE49-F238E27FC236}">
                <a16:creationId xmlns:a16="http://schemas.microsoft.com/office/drawing/2014/main" id="{6290622F-6701-4EE7-B8F5-6CFB805FF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100" y="4305300"/>
            <a:ext cx="1206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657" name="Line 17">
            <a:extLst>
              <a:ext uri="{FF2B5EF4-FFF2-40B4-BE49-F238E27FC236}">
                <a16:creationId xmlns:a16="http://schemas.microsoft.com/office/drawing/2014/main" id="{2DBE017B-5FFE-4E83-AC7E-E9788C3D4F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0350" y="2781300"/>
            <a:ext cx="1098550" cy="1911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58" name="Rectangle 18">
            <a:extLst>
              <a:ext uri="{FF2B5EF4-FFF2-40B4-BE49-F238E27FC236}">
                <a16:creationId xmlns:a16="http://schemas.microsoft.com/office/drawing/2014/main" id="{1D09B78F-44EE-4295-955E-5FCFC7010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0" y="3778250"/>
            <a:ext cx="215900" cy="24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659" name="Rectangle 19">
            <a:extLst>
              <a:ext uri="{FF2B5EF4-FFF2-40B4-BE49-F238E27FC236}">
                <a16:creationId xmlns:a16="http://schemas.microsoft.com/office/drawing/2014/main" id="{BEA7F01E-33D5-4214-B107-9A41E77D1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2927350"/>
            <a:ext cx="838200" cy="1022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660" name="Rectangle 20">
            <a:extLst>
              <a:ext uri="{FF2B5EF4-FFF2-40B4-BE49-F238E27FC236}">
                <a16:creationId xmlns:a16="http://schemas.microsoft.com/office/drawing/2014/main" id="{BF981702-01A1-480F-AFB1-6922738E4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0" y="2965450"/>
            <a:ext cx="438150" cy="1060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661" name="Line 21">
            <a:extLst>
              <a:ext uri="{FF2B5EF4-FFF2-40B4-BE49-F238E27FC236}">
                <a16:creationId xmlns:a16="http://schemas.microsoft.com/office/drawing/2014/main" id="{54D70426-3363-43C6-8B95-4B3DAE017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981200"/>
            <a:ext cx="1143000" cy="1962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62" name="Line 22">
            <a:extLst>
              <a:ext uri="{FF2B5EF4-FFF2-40B4-BE49-F238E27FC236}">
                <a16:creationId xmlns:a16="http://schemas.microsoft.com/office/drawing/2014/main" id="{47D226BD-017D-4F37-956F-C484A264FF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39150" y="3200400"/>
            <a:ext cx="0" cy="635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63" name="Line 23">
            <a:extLst>
              <a:ext uri="{FF2B5EF4-FFF2-40B4-BE49-F238E27FC236}">
                <a16:creationId xmlns:a16="http://schemas.microsoft.com/office/drawing/2014/main" id="{A7E12A77-ED2F-4C21-B0D6-81834A9026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9000" y="3352800"/>
            <a:ext cx="292100" cy="482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64" name="Line 24">
            <a:extLst>
              <a:ext uri="{FF2B5EF4-FFF2-40B4-BE49-F238E27FC236}">
                <a16:creationId xmlns:a16="http://schemas.microsoft.com/office/drawing/2014/main" id="{FCC7FB27-D114-453B-8E77-63A4AECFFD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1450" y="3981450"/>
            <a:ext cx="5334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65" name="Line 25">
            <a:extLst>
              <a:ext uri="{FF2B5EF4-FFF2-40B4-BE49-F238E27FC236}">
                <a16:creationId xmlns:a16="http://schemas.microsoft.com/office/drawing/2014/main" id="{BB00FE71-77F2-4927-BC56-0C720585FC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1850" y="3981450"/>
            <a:ext cx="5334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66" name="Line 26">
            <a:extLst>
              <a:ext uri="{FF2B5EF4-FFF2-40B4-BE49-F238E27FC236}">
                <a16:creationId xmlns:a16="http://schemas.microsoft.com/office/drawing/2014/main" id="{FD6A8B74-01B3-4C28-8E82-5B705246C7A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96250" y="3124200"/>
            <a:ext cx="184150" cy="3429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67" name="Line 27">
            <a:extLst>
              <a:ext uri="{FF2B5EF4-FFF2-40B4-BE49-F238E27FC236}">
                <a16:creationId xmlns:a16="http://schemas.microsoft.com/office/drawing/2014/main" id="{DFD83D1F-F184-446D-978B-72B6FEC104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85200" y="3111500"/>
            <a:ext cx="127000" cy="3429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68" name="Line 28">
            <a:extLst>
              <a:ext uri="{FF2B5EF4-FFF2-40B4-BE49-F238E27FC236}">
                <a16:creationId xmlns:a16="http://schemas.microsoft.com/office/drawing/2014/main" id="{A549916F-9D99-4B64-A6D2-BA71AA0F3F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94750" y="3505200"/>
            <a:ext cx="36830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69" name="Line 29">
            <a:extLst>
              <a:ext uri="{FF2B5EF4-FFF2-40B4-BE49-F238E27FC236}">
                <a16:creationId xmlns:a16="http://schemas.microsoft.com/office/drawing/2014/main" id="{112AAC1A-AC19-43E6-B418-DF60B56659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2250" y="3460750"/>
            <a:ext cx="292100" cy="2222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70" name="Line 30">
            <a:extLst>
              <a:ext uri="{FF2B5EF4-FFF2-40B4-BE49-F238E27FC236}">
                <a16:creationId xmlns:a16="http://schemas.microsoft.com/office/drawing/2014/main" id="{2E728C13-1CF0-461D-A7F5-C4B3F2C362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10500" y="3689350"/>
            <a:ext cx="323850" cy="1143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71" name="Line 31">
            <a:extLst>
              <a:ext uri="{FF2B5EF4-FFF2-40B4-BE49-F238E27FC236}">
                <a16:creationId xmlns:a16="http://schemas.microsoft.com/office/drawing/2014/main" id="{56260B0F-3B3A-46BC-91BF-B0DD2C88B0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99500" y="3740150"/>
            <a:ext cx="330200" cy="635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672" name="Text Box 32">
            <a:extLst>
              <a:ext uri="{FF2B5EF4-FFF2-40B4-BE49-F238E27FC236}">
                <a16:creationId xmlns:a16="http://schemas.microsoft.com/office/drawing/2014/main" id="{261292E7-1404-400C-99AC-9FEA60155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38" y="2786063"/>
            <a:ext cx="2279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1600">
                <a:solidFill>
                  <a:srgbClr val="0000FF"/>
                </a:solidFill>
              </a:rPr>
              <a:t>Radiazione riflessa</a:t>
            </a:r>
          </a:p>
        </p:txBody>
      </p:sp>
      <p:sp>
        <p:nvSpPr>
          <p:cNvPr id="880673" name="Rectangle 33">
            <a:extLst>
              <a:ext uri="{FF2B5EF4-FFF2-40B4-BE49-F238E27FC236}">
                <a16:creationId xmlns:a16="http://schemas.microsoft.com/office/drawing/2014/main" id="{5F56F22A-8245-4EED-A5DB-4B72C5049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100" y="3848100"/>
            <a:ext cx="88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674" name="Rectangle 34">
            <a:extLst>
              <a:ext uri="{FF2B5EF4-FFF2-40B4-BE49-F238E27FC236}">
                <a16:creationId xmlns:a16="http://schemas.microsoft.com/office/drawing/2014/main" id="{38CDCBD5-6520-4E31-BD0D-E462B6478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00" y="3784600"/>
            <a:ext cx="88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880675" name="Picture 35">
            <a:extLst>
              <a:ext uri="{FF2B5EF4-FFF2-40B4-BE49-F238E27FC236}">
                <a16:creationId xmlns:a16="http://schemas.microsoft.com/office/drawing/2014/main" id="{E1CADD0A-DE13-46E8-9A47-A825D306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5" t="57619"/>
          <a:stretch>
            <a:fillRect/>
          </a:stretch>
        </p:blipFill>
        <p:spPr bwMode="auto">
          <a:xfrm>
            <a:off x="3651251" y="3911600"/>
            <a:ext cx="352425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6" name="Picture 36">
            <a:extLst>
              <a:ext uri="{FF2B5EF4-FFF2-40B4-BE49-F238E27FC236}">
                <a16:creationId xmlns:a16="http://schemas.microsoft.com/office/drawing/2014/main" id="{1929C6BF-17BE-4284-A5E5-FC44A968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5" t="57619"/>
          <a:stretch>
            <a:fillRect/>
          </a:stretch>
        </p:blipFill>
        <p:spPr bwMode="auto">
          <a:xfrm>
            <a:off x="3930651" y="3924300"/>
            <a:ext cx="352425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80677" name="Group 37">
            <a:extLst>
              <a:ext uri="{FF2B5EF4-FFF2-40B4-BE49-F238E27FC236}">
                <a16:creationId xmlns:a16="http://schemas.microsoft.com/office/drawing/2014/main" id="{B9979F88-1F2D-46DF-A9F9-A6E4E14A8A26}"/>
              </a:ext>
            </a:extLst>
          </p:cNvPr>
          <p:cNvGrpSpPr>
            <a:grpSpLocks/>
          </p:cNvGrpSpPr>
          <p:nvPr/>
        </p:nvGrpSpPr>
        <p:grpSpPr bwMode="auto">
          <a:xfrm>
            <a:off x="5307014" y="2998788"/>
            <a:ext cx="2478087" cy="1204912"/>
            <a:chOff x="2383" y="1889"/>
            <a:chExt cx="1561" cy="759"/>
          </a:xfrm>
        </p:grpSpPr>
        <p:pic>
          <p:nvPicPr>
            <p:cNvPr id="880678" name="Picture 38">
              <a:extLst>
                <a:ext uri="{FF2B5EF4-FFF2-40B4-BE49-F238E27FC236}">
                  <a16:creationId xmlns:a16="http://schemas.microsoft.com/office/drawing/2014/main" id="{CCBD254E-E9F8-4A92-A796-2F245B78B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" y="1889"/>
              <a:ext cx="1120" cy="567"/>
            </a:xfrm>
            <a:prstGeom prst="rect">
              <a:avLst/>
            </a:prstGeom>
            <a:noFill/>
            <a:ln w="28575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0679" name="Line 39">
              <a:extLst>
                <a:ext uri="{FF2B5EF4-FFF2-40B4-BE49-F238E27FC236}">
                  <a16:creationId xmlns:a16="http://schemas.microsoft.com/office/drawing/2014/main" id="{0C551A71-0BA1-4DD5-A622-ACBF68496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2" y="2176"/>
              <a:ext cx="432" cy="4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80680" name="Group 40">
            <a:extLst>
              <a:ext uri="{FF2B5EF4-FFF2-40B4-BE49-F238E27FC236}">
                <a16:creationId xmlns:a16="http://schemas.microsoft.com/office/drawing/2014/main" id="{F9E40334-7A93-43E3-AACC-5C5CB66A38B1}"/>
              </a:ext>
            </a:extLst>
          </p:cNvPr>
          <p:cNvGrpSpPr>
            <a:grpSpLocks/>
          </p:cNvGrpSpPr>
          <p:nvPr/>
        </p:nvGrpSpPr>
        <p:grpSpPr bwMode="auto">
          <a:xfrm>
            <a:off x="6396038" y="4033838"/>
            <a:ext cx="3617912" cy="1079500"/>
            <a:chOff x="3069" y="2541"/>
            <a:chExt cx="2279" cy="680"/>
          </a:xfrm>
        </p:grpSpPr>
        <p:pic>
          <p:nvPicPr>
            <p:cNvPr id="880681" name="Picture 41">
              <a:extLst>
                <a:ext uri="{FF2B5EF4-FFF2-40B4-BE49-F238E27FC236}">
                  <a16:creationId xmlns:a16="http://schemas.microsoft.com/office/drawing/2014/main" id="{CD22D389-1CA8-497C-8A27-D36339F43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949"/>
              <a:ext cx="2276" cy="2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0682" name="AutoShape 42">
              <a:extLst>
                <a:ext uri="{FF2B5EF4-FFF2-40B4-BE49-F238E27FC236}">
                  <a16:creationId xmlns:a16="http://schemas.microsoft.com/office/drawing/2014/main" id="{B48131DC-D863-4313-AFF7-0341DC30E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9" y="2541"/>
              <a:ext cx="127" cy="347"/>
            </a:xfrm>
            <a:prstGeom prst="downArrow">
              <a:avLst>
                <a:gd name="adj1" fmla="val 50000"/>
                <a:gd name="adj2" fmla="val 6830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754D5238-DEC0-4A6B-86BE-67B098883C59}"/>
              </a:ext>
            </a:extLst>
          </p:cNvPr>
          <p:cNvSpPr/>
          <p:nvPr/>
        </p:nvSpPr>
        <p:spPr>
          <a:xfrm>
            <a:off x="1069675" y="155275"/>
            <a:ext cx="731520" cy="64094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8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Line 2">
            <a:extLst>
              <a:ext uri="{FF2B5EF4-FFF2-40B4-BE49-F238E27FC236}">
                <a16:creationId xmlns:a16="http://schemas.microsoft.com/office/drawing/2014/main" id="{77955384-935D-4BC8-AC4D-BC58AAEDC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636838"/>
            <a:ext cx="727233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15" name="Freeform 3">
            <a:extLst>
              <a:ext uri="{FF2B5EF4-FFF2-40B4-BE49-F238E27FC236}">
                <a16:creationId xmlns:a16="http://schemas.microsoft.com/office/drawing/2014/main" id="{6A29A0C5-B365-4B3E-B2C7-A8F641EEF4A5}"/>
              </a:ext>
            </a:extLst>
          </p:cNvPr>
          <p:cNvSpPr>
            <a:spLocks/>
          </p:cNvSpPr>
          <p:nvPr/>
        </p:nvSpPr>
        <p:spPr bwMode="auto">
          <a:xfrm>
            <a:off x="2641600" y="1657350"/>
            <a:ext cx="7475538" cy="1638300"/>
          </a:xfrm>
          <a:custGeom>
            <a:avLst/>
            <a:gdLst>
              <a:gd name="T0" fmla="*/ 2147483647 w 4709"/>
              <a:gd name="T1" fmla="*/ 2147483647 h 1032"/>
              <a:gd name="T2" fmla="*/ 2147483647 w 4709"/>
              <a:gd name="T3" fmla="*/ 2147483647 h 1032"/>
              <a:gd name="T4" fmla="*/ 2147483647 w 4709"/>
              <a:gd name="T5" fmla="*/ 2147483647 h 1032"/>
              <a:gd name="T6" fmla="*/ 2147483647 w 4709"/>
              <a:gd name="T7" fmla="*/ 2147483647 h 1032"/>
              <a:gd name="T8" fmla="*/ 2147483647 w 4709"/>
              <a:gd name="T9" fmla="*/ 2147483647 h 1032"/>
              <a:gd name="T10" fmla="*/ 2147483647 w 4709"/>
              <a:gd name="T11" fmla="*/ 2147483647 h 1032"/>
              <a:gd name="T12" fmla="*/ 2147483647 w 4709"/>
              <a:gd name="T13" fmla="*/ 2147483647 h 1032"/>
              <a:gd name="T14" fmla="*/ 2147483647 w 4709"/>
              <a:gd name="T15" fmla="*/ 2147483647 h 1032"/>
              <a:gd name="T16" fmla="*/ 2147483647 w 4709"/>
              <a:gd name="T17" fmla="*/ 2147483647 h 1032"/>
              <a:gd name="T18" fmla="*/ 2147483647 w 4709"/>
              <a:gd name="T19" fmla="*/ 2147483647 h 1032"/>
              <a:gd name="T20" fmla="*/ 2147483647 w 4709"/>
              <a:gd name="T21" fmla="*/ 2147483647 h 1032"/>
              <a:gd name="T22" fmla="*/ 2147483647 w 4709"/>
              <a:gd name="T23" fmla="*/ 2147483647 h 1032"/>
              <a:gd name="T24" fmla="*/ 2147483647 w 4709"/>
              <a:gd name="T25" fmla="*/ 2147483647 h 1032"/>
              <a:gd name="T26" fmla="*/ 2147483647 w 4709"/>
              <a:gd name="T27" fmla="*/ 2147483647 h 1032"/>
              <a:gd name="T28" fmla="*/ 2147483647 w 4709"/>
              <a:gd name="T29" fmla="*/ 2147483647 h 1032"/>
              <a:gd name="T30" fmla="*/ 2147483647 w 4709"/>
              <a:gd name="T31" fmla="*/ 2147483647 h 1032"/>
              <a:gd name="T32" fmla="*/ 2147483647 w 4709"/>
              <a:gd name="T33" fmla="*/ 2147483647 h 1032"/>
              <a:gd name="T34" fmla="*/ 2147483647 w 4709"/>
              <a:gd name="T35" fmla="*/ 2147483647 h 1032"/>
              <a:gd name="T36" fmla="*/ 2147483647 w 4709"/>
              <a:gd name="T37" fmla="*/ 2147483647 h 1032"/>
              <a:gd name="T38" fmla="*/ 2147483647 w 4709"/>
              <a:gd name="T39" fmla="*/ 2147483647 h 1032"/>
              <a:gd name="T40" fmla="*/ 2147483647 w 4709"/>
              <a:gd name="T41" fmla="*/ 2147483647 h 1032"/>
              <a:gd name="T42" fmla="*/ 2147483647 w 4709"/>
              <a:gd name="T43" fmla="*/ 2147483647 h 1032"/>
              <a:gd name="T44" fmla="*/ 2147483647 w 4709"/>
              <a:gd name="T45" fmla="*/ 2147483647 h 1032"/>
              <a:gd name="T46" fmla="*/ 2147483647 w 4709"/>
              <a:gd name="T47" fmla="*/ 2147483647 h 1032"/>
              <a:gd name="T48" fmla="*/ 2147483647 w 4709"/>
              <a:gd name="T49" fmla="*/ 2147483647 h 1032"/>
              <a:gd name="T50" fmla="*/ 2147483647 w 4709"/>
              <a:gd name="T51" fmla="*/ 2147483647 h 1032"/>
              <a:gd name="T52" fmla="*/ 2147483647 w 4709"/>
              <a:gd name="T53" fmla="*/ 2147483647 h 1032"/>
              <a:gd name="T54" fmla="*/ 2147483647 w 4709"/>
              <a:gd name="T55" fmla="*/ 2147483647 h 1032"/>
              <a:gd name="T56" fmla="*/ 2147483647 w 4709"/>
              <a:gd name="T57" fmla="*/ 2147483647 h 1032"/>
              <a:gd name="T58" fmla="*/ 2147483647 w 4709"/>
              <a:gd name="T59" fmla="*/ 2147483647 h 1032"/>
              <a:gd name="T60" fmla="*/ 2147483647 w 4709"/>
              <a:gd name="T61" fmla="*/ 2147483647 h 1032"/>
              <a:gd name="T62" fmla="*/ 2147483647 w 4709"/>
              <a:gd name="T63" fmla="*/ 2147483647 h 1032"/>
              <a:gd name="T64" fmla="*/ 2147483647 w 4709"/>
              <a:gd name="T65" fmla="*/ 2147483647 h 1032"/>
              <a:gd name="T66" fmla="*/ 2147483647 w 4709"/>
              <a:gd name="T67" fmla="*/ 2147483647 h 1032"/>
              <a:gd name="T68" fmla="*/ 2147483647 w 4709"/>
              <a:gd name="T69" fmla="*/ 2147483647 h 1032"/>
              <a:gd name="T70" fmla="*/ 2147483647 w 4709"/>
              <a:gd name="T71" fmla="*/ 2147483647 h 10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709"/>
              <a:gd name="T109" fmla="*/ 0 h 1032"/>
              <a:gd name="T110" fmla="*/ 4709 w 4709"/>
              <a:gd name="T111" fmla="*/ 1032 h 103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709" h="1032">
                <a:moveTo>
                  <a:pt x="0" y="602"/>
                </a:moveTo>
                <a:cubicBezTo>
                  <a:pt x="10" y="570"/>
                  <a:pt x="22" y="552"/>
                  <a:pt x="46" y="529"/>
                </a:cubicBezTo>
                <a:cubicBezTo>
                  <a:pt x="67" y="465"/>
                  <a:pt x="81" y="393"/>
                  <a:pt x="119" y="337"/>
                </a:cubicBezTo>
                <a:cubicBezTo>
                  <a:pt x="136" y="285"/>
                  <a:pt x="166" y="219"/>
                  <a:pt x="219" y="199"/>
                </a:cubicBezTo>
                <a:cubicBezTo>
                  <a:pt x="242" y="137"/>
                  <a:pt x="210" y="200"/>
                  <a:pt x="256" y="163"/>
                </a:cubicBezTo>
                <a:cubicBezTo>
                  <a:pt x="313" y="116"/>
                  <a:pt x="233" y="148"/>
                  <a:pt x="302" y="126"/>
                </a:cubicBezTo>
                <a:cubicBezTo>
                  <a:pt x="365" y="85"/>
                  <a:pt x="336" y="97"/>
                  <a:pt x="384" y="81"/>
                </a:cubicBezTo>
                <a:cubicBezTo>
                  <a:pt x="427" y="51"/>
                  <a:pt x="401" y="65"/>
                  <a:pt x="466" y="44"/>
                </a:cubicBezTo>
                <a:cubicBezTo>
                  <a:pt x="475" y="41"/>
                  <a:pt x="494" y="35"/>
                  <a:pt x="494" y="35"/>
                </a:cubicBezTo>
                <a:cubicBezTo>
                  <a:pt x="547" y="0"/>
                  <a:pt x="602" y="26"/>
                  <a:pt x="658" y="44"/>
                </a:cubicBezTo>
                <a:cubicBezTo>
                  <a:pt x="676" y="50"/>
                  <a:pt x="713" y="62"/>
                  <a:pt x="713" y="62"/>
                </a:cubicBezTo>
                <a:cubicBezTo>
                  <a:pt x="719" y="68"/>
                  <a:pt x="723" y="77"/>
                  <a:pt x="731" y="81"/>
                </a:cubicBezTo>
                <a:cubicBezTo>
                  <a:pt x="748" y="90"/>
                  <a:pt x="786" y="99"/>
                  <a:pt x="786" y="99"/>
                </a:cubicBezTo>
                <a:cubicBezTo>
                  <a:pt x="841" y="151"/>
                  <a:pt x="765" y="85"/>
                  <a:pt x="832" y="126"/>
                </a:cubicBezTo>
                <a:cubicBezTo>
                  <a:pt x="892" y="164"/>
                  <a:pt x="802" y="129"/>
                  <a:pt x="878" y="154"/>
                </a:cubicBezTo>
                <a:cubicBezTo>
                  <a:pt x="897" y="182"/>
                  <a:pt x="921" y="192"/>
                  <a:pt x="942" y="218"/>
                </a:cubicBezTo>
                <a:cubicBezTo>
                  <a:pt x="949" y="226"/>
                  <a:pt x="953" y="237"/>
                  <a:pt x="960" y="245"/>
                </a:cubicBezTo>
                <a:cubicBezTo>
                  <a:pt x="974" y="261"/>
                  <a:pt x="1006" y="291"/>
                  <a:pt x="1006" y="291"/>
                </a:cubicBezTo>
                <a:cubicBezTo>
                  <a:pt x="1017" y="323"/>
                  <a:pt x="1036" y="335"/>
                  <a:pt x="1051" y="364"/>
                </a:cubicBezTo>
                <a:cubicBezTo>
                  <a:pt x="1076" y="411"/>
                  <a:pt x="1044" y="373"/>
                  <a:pt x="1079" y="410"/>
                </a:cubicBezTo>
                <a:cubicBezTo>
                  <a:pt x="1089" y="441"/>
                  <a:pt x="1101" y="461"/>
                  <a:pt x="1125" y="483"/>
                </a:cubicBezTo>
                <a:cubicBezTo>
                  <a:pt x="1128" y="495"/>
                  <a:pt x="1129" y="508"/>
                  <a:pt x="1134" y="519"/>
                </a:cubicBezTo>
                <a:cubicBezTo>
                  <a:pt x="1138" y="527"/>
                  <a:pt x="1148" y="530"/>
                  <a:pt x="1152" y="538"/>
                </a:cubicBezTo>
                <a:cubicBezTo>
                  <a:pt x="1191" y="619"/>
                  <a:pt x="1148" y="572"/>
                  <a:pt x="1189" y="611"/>
                </a:cubicBezTo>
                <a:cubicBezTo>
                  <a:pt x="1206" y="662"/>
                  <a:pt x="1222" y="701"/>
                  <a:pt x="1262" y="739"/>
                </a:cubicBezTo>
                <a:cubicBezTo>
                  <a:pt x="1277" y="783"/>
                  <a:pt x="1312" y="815"/>
                  <a:pt x="1344" y="849"/>
                </a:cubicBezTo>
                <a:cubicBezTo>
                  <a:pt x="1360" y="897"/>
                  <a:pt x="1341" y="859"/>
                  <a:pt x="1381" y="894"/>
                </a:cubicBezTo>
                <a:cubicBezTo>
                  <a:pt x="1420" y="928"/>
                  <a:pt x="1450" y="964"/>
                  <a:pt x="1490" y="995"/>
                </a:cubicBezTo>
                <a:cubicBezTo>
                  <a:pt x="1497" y="1000"/>
                  <a:pt x="1501" y="1009"/>
                  <a:pt x="1509" y="1013"/>
                </a:cubicBezTo>
                <a:cubicBezTo>
                  <a:pt x="1526" y="1021"/>
                  <a:pt x="1563" y="1031"/>
                  <a:pt x="1563" y="1031"/>
                </a:cubicBezTo>
                <a:cubicBezTo>
                  <a:pt x="1655" y="1026"/>
                  <a:pt x="1727" y="1032"/>
                  <a:pt x="1810" y="1004"/>
                </a:cubicBezTo>
                <a:cubicBezTo>
                  <a:pt x="1845" y="971"/>
                  <a:pt x="1883" y="944"/>
                  <a:pt x="1920" y="913"/>
                </a:cubicBezTo>
                <a:cubicBezTo>
                  <a:pt x="1959" y="881"/>
                  <a:pt x="1978" y="839"/>
                  <a:pt x="2021" y="812"/>
                </a:cubicBezTo>
                <a:cubicBezTo>
                  <a:pt x="2042" y="780"/>
                  <a:pt x="2066" y="747"/>
                  <a:pt x="2094" y="721"/>
                </a:cubicBezTo>
                <a:cubicBezTo>
                  <a:pt x="2104" y="690"/>
                  <a:pt x="2117" y="671"/>
                  <a:pt x="2139" y="647"/>
                </a:cubicBezTo>
                <a:cubicBezTo>
                  <a:pt x="2150" y="617"/>
                  <a:pt x="2163" y="597"/>
                  <a:pt x="2185" y="574"/>
                </a:cubicBezTo>
                <a:cubicBezTo>
                  <a:pt x="2188" y="565"/>
                  <a:pt x="2187" y="554"/>
                  <a:pt x="2194" y="547"/>
                </a:cubicBezTo>
                <a:cubicBezTo>
                  <a:pt x="2201" y="540"/>
                  <a:pt x="2214" y="543"/>
                  <a:pt x="2222" y="538"/>
                </a:cubicBezTo>
                <a:cubicBezTo>
                  <a:pt x="2286" y="499"/>
                  <a:pt x="2188" y="536"/>
                  <a:pt x="2267" y="510"/>
                </a:cubicBezTo>
                <a:cubicBezTo>
                  <a:pt x="2303" y="476"/>
                  <a:pt x="2390" y="410"/>
                  <a:pt x="2441" y="391"/>
                </a:cubicBezTo>
                <a:cubicBezTo>
                  <a:pt x="2477" y="356"/>
                  <a:pt x="2518" y="319"/>
                  <a:pt x="2560" y="291"/>
                </a:cubicBezTo>
                <a:cubicBezTo>
                  <a:pt x="2573" y="250"/>
                  <a:pt x="2595" y="229"/>
                  <a:pt x="2624" y="199"/>
                </a:cubicBezTo>
                <a:cubicBezTo>
                  <a:pt x="2746" y="211"/>
                  <a:pt x="2869" y="228"/>
                  <a:pt x="2990" y="245"/>
                </a:cubicBezTo>
                <a:cubicBezTo>
                  <a:pt x="3020" y="255"/>
                  <a:pt x="3032" y="272"/>
                  <a:pt x="3063" y="282"/>
                </a:cubicBezTo>
                <a:cubicBezTo>
                  <a:pt x="3072" y="288"/>
                  <a:pt x="3080" y="295"/>
                  <a:pt x="3090" y="300"/>
                </a:cubicBezTo>
                <a:cubicBezTo>
                  <a:pt x="3099" y="304"/>
                  <a:pt x="3110" y="303"/>
                  <a:pt x="3118" y="309"/>
                </a:cubicBezTo>
                <a:cubicBezTo>
                  <a:pt x="3178" y="357"/>
                  <a:pt x="3094" y="323"/>
                  <a:pt x="3163" y="346"/>
                </a:cubicBezTo>
                <a:cubicBezTo>
                  <a:pt x="3191" y="423"/>
                  <a:pt x="3149" y="329"/>
                  <a:pt x="3200" y="382"/>
                </a:cubicBezTo>
                <a:cubicBezTo>
                  <a:pt x="3207" y="389"/>
                  <a:pt x="3203" y="402"/>
                  <a:pt x="3209" y="410"/>
                </a:cubicBezTo>
                <a:cubicBezTo>
                  <a:pt x="3216" y="419"/>
                  <a:pt x="3228" y="422"/>
                  <a:pt x="3237" y="428"/>
                </a:cubicBezTo>
                <a:cubicBezTo>
                  <a:pt x="3254" y="480"/>
                  <a:pt x="3301" y="526"/>
                  <a:pt x="3346" y="556"/>
                </a:cubicBezTo>
                <a:cubicBezTo>
                  <a:pt x="3358" y="591"/>
                  <a:pt x="3370" y="600"/>
                  <a:pt x="3401" y="620"/>
                </a:cubicBezTo>
                <a:cubicBezTo>
                  <a:pt x="3432" y="667"/>
                  <a:pt x="3484" y="721"/>
                  <a:pt x="3538" y="739"/>
                </a:cubicBezTo>
                <a:cubicBezTo>
                  <a:pt x="3567" y="766"/>
                  <a:pt x="3602" y="772"/>
                  <a:pt x="3639" y="785"/>
                </a:cubicBezTo>
                <a:cubicBezTo>
                  <a:pt x="3648" y="788"/>
                  <a:pt x="3657" y="791"/>
                  <a:pt x="3666" y="794"/>
                </a:cubicBezTo>
                <a:cubicBezTo>
                  <a:pt x="3675" y="797"/>
                  <a:pt x="3694" y="803"/>
                  <a:pt x="3694" y="803"/>
                </a:cubicBezTo>
                <a:cubicBezTo>
                  <a:pt x="3766" y="798"/>
                  <a:pt x="3793" y="802"/>
                  <a:pt x="3849" y="785"/>
                </a:cubicBezTo>
                <a:cubicBezTo>
                  <a:pt x="3868" y="779"/>
                  <a:pt x="3886" y="772"/>
                  <a:pt x="3904" y="766"/>
                </a:cubicBezTo>
                <a:cubicBezTo>
                  <a:pt x="3913" y="763"/>
                  <a:pt x="3931" y="757"/>
                  <a:pt x="3931" y="757"/>
                </a:cubicBezTo>
                <a:cubicBezTo>
                  <a:pt x="3960" y="730"/>
                  <a:pt x="3964" y="690"/>
                  <a:pt x="3986" y="657"/>
                </a:cubicBezTo>
                <a:cubicBezTo>
                  <a:pt x="4012" y="577"/>
                  <a:pt x="3976" y="674"/>
                  <a:pt x="4014" y="611"/>
                </a:cubicBezTo>
                <a:cubicBezTo>
                  <a:pt x="4019" y="603"/>
                  <a:pt x="4018" y="592"/>
                  <a:pt x="4023" y="583"/>
                </a:cubicBezTo>
                <a:cubicBezTo>
                  <a:pt x="4033" y="564"/>
                  <a:pt x="4047" y="547"/>
                  <a:pt x="4059" y="529"/>
                </a:cubicBezTo>
                <a:cubicBezTo>
                  <a:pt x="4064" y="521"/>
                  <a:pt x="4078" y="523"/>
                  <a:pt x="4087" y="519"/>
                </a:cubicBezTo>
                <a:cubicBezTo>
                  <a:pt x="4116" y="504"/>
                  <a:pt x="4128" y="485"/>
                  <a:pt x="4160" y="474"/>
                </a:cubicBezTo>
                <a:cubicBezTo>
                  <a:pt x="4192" y="451"/>
                  <a:pt x="4204" y="442"/>
                  <a:pt x="4242" y="455"/>
                </a:cubicBezTo>
                <a:cubicBezTo>
                  <a:pt x="4265" y="478"/>
                  <a:pt x="4289" y="481"/>
                  <a:pt x="4315" y="501"/>
                </a:cubicBezTo>
                <a:cubicBezTo>
                  <a:pt x="4357" y="534"/>
                  <a:pt x="4392" y="585"/>
                  <a:pt x="4443" y="602"/>
                </a:cubicBezTo>
                <a:cubicBezTo>
                  <a:pt x="4459" y="646"/>
                  <a:pt x="4476" y="634"/>
                  <a:pt x="4517" y="647"/>
                </a:cubicBezTo>
                <a:cubicBezTo>
                  <a:pt x="4523" y="653"/>
                  <a:pt x="4527" y="662"/>
                  <a:pt x="4535" y="666"/>
                </a:cubicBezTo>
                <a:cubicBezTo>
                  <a:pt x="4552" y="675"/>
                  <a:pt x="4590" y="684"/>
                  <a:pt x="4590" y="684"/>
                </a:cubicBezTo>
                <a:cubicBezTo>
                  <a:pt x="4622" y="706"/>
                  <a:pt x="4670" y="730"/>
                  <a:pt x="4709" y="73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16" name="Line 4">
            <a:extLst>
              <a:ext uri="{FF2B5EF4-FFF2-40B4-BE49-F238E27FC236}">
                <a16:creationId xmlns:a16="http://schemas.microsoft.com/office/drawing/2014/main" id="{C5BC1CD0-8EF4-46E7-8E9C-6FD2D99ABF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1773238"/>
            <a:ext cx="1223963" cy="7921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17" name="Line 5">
            <a:extLst>
              <a:ext uri="{FF2B5EF4-FFF2-40B4-BE49-F238E27FC236}">
                <a16:creationId xmlns:a16="http://schemas.microsoft.com/office/drawing/2014/main" id="{7D11D22E-DE46-47E7-85D7-92C4D5A19B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9963" y="1484314"/>
            <a:ext cx="7921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18" name="Freeform 6">
            <a:extLst>
              <a:ext uri="{FF2B5EF4-FFF2-40B4-BE49-F238E27FC236}">
                <a16:creationId xmlns:a16="http://schemas.microsoft.com/office/drawing/2014/main" id="{9D57B0E9-08C1-47DA-A36C-F85EFCED9F21}"/>
              </a:ext>
            </a:extLst>
          </p:cNvPr>
          <p:cNvSpPr>
            <a:spLocks/>
          </p:cNvSpPr>
          <p:nvPr/>
        </p:nvSpPr>
        <p:spPr bwMode="auto">
          <a:xfrm>
            <a:off x="7535863" y="2349500"/>
            <a:ext cx="227012" cy="287338"/>
          </a:xfrm>
          <a:custGeom>
            <a:avLst/>
            <a:gdLst>
              <a:gd name="T0" fmla="*/ 0 w 143"/>
              <a:gd name="T1" fmla="*/ 0 h 181"/>
              <a:gd name="T2" fmla="*/ 2147483647 w 143"/>
              <a:gd name="T3" fmla="*/ 2147483647 h 181"/>
              <a:gd name="T4" fmla="*/ 2147483647 w 143"/>
              <a:gd name="T5" fmla="*/ 2147483647 h 181"/>
              <a:gd name="T6" fmla="*/ 0 60000 65536"/>
              <a:gd name="T7" fmla="*/ 0 60000 65536"/>
              <a:gd name="T8" fmla="*/ 0 60000 65536"/>
              <a:gd name="T9" fmla="*/ 0 w 143"/>
              <a:gd name="T10" fmla="*/ 0 h 181"/>
              <a:gd name="T11" fmla="*/ 143 w 143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181">
                <a:moveTo>
                  <a:pt x="0" y="0"/>
                </a:moveTo>
                <a:cubicBezTo>
                  <a:pt x="34" y="7"/>
                  <a:pt x="68" y="15"/>
                  <a:pt x="91" y="45"/>
                </a:cubicBezTo>
                <a:cubicBezTo>
                  <a:pt x="114" y="75"/>
                  <a:pt x="143" y="174"/>
                  <a:pt x="136" y="1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19" name="Line 7">
            <a:extLst>
              <a:ext uri="{FF2B5EF4-FFF2-40B4-BE49-F238E27FC236}">
                <a16:creationId xmlns:a16="http://schemas.microsoft.com/office/drawing/2014/main" id="{6CAE5781-CEC6-40DB-A4FA-BA8A14CC32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657600"/>
            <a:ext cx="3581400" cy="1219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0" name="Oval 8">
            <a:extLst>
              <a:ext uri="{FF2B5EF4-FFF2-40B4-BE49-F238E27FC236}">
                <a16:creationId xmlns:a16="http://schemas.microsoft.com/office/drawing/2014/main" id="{0A33C65F-99AF-456E-BA3B-32A981F31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1773238"/>
            <a:ext cx="914400" cy="9144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1" name="Freeform 9">
            <a:extLst>
              <a:ext uri="{FF2B5EF4-FFF2-40B4-BE49-F238E27FC236}">
                <a16:creationId xmlns:a16="http://schemas.microsoft.com/office/drawing/2014/main" id="{442743E1-4172-4D98-95F1-422AE39B5261}"/>
              </a:ext>
            </a:extLst>
          </p:cNvPr>
          <p:cNvSpPr>
            <a:spLocks/>
          </p:cNvSpPr>
          <p:nvPr/>
        </p:nvSpPr>
        <p:spPr bwMode="auto">
          <a:xfrm rot="19521193">
            <a:off x="1973263" y="4479925"/>
            <a:ext cx="1300162" cy="914400"/>
          </a:xfrm>
          <a:custGeom>
            <a:avLst/>
            <a:gdLst>
              <a:gd name="T0" fmla="*/ 0 w 819"/>
              <a:gd name="T1" fmla="*/ 2147483647 h 576"/>
              <a:gd name="T2" fmla="*/ 2147483647 w 819"/>
              <a:gd name="T3" fmla="*/ 2147483647 h 576"/>
              <a:gd name="T4" fmla="*/ 2147483647 w 819"/>
              <a:gd name="T5" fmla="*/ 0 h 576"/>
              <a:gd name="T6" fmla="*/ 2147483647 w 819"/>
              <a:gd name="T7" fmla="*/ 2147483647 h 576"/>
              <a:gd name="T8" fmla="*/ 2147483647 w 819"/>
              <a:gd name="T9" fmla="*/ 2147483647 h 576"/>
              <a:gd name="T10" fmla="*/ 2147483647 w 819"/>
              <a:gd name="T11" fmla="*/ 2147483647 h 576"/>
              <a:gd name="T12" fmla="*/ 2147483647 w 819"/>
              <a:gd name="T13" fmla="*/ 2147483647 h 576"/>
              <a:gd name="T14" fmla="*/ 2147483647 w 819"/>
              <a:gd name="T15" fmla="*/ 2147483647 h 576"/>
              <a:gd name="T16" fmla="*/ 2147483647 w 819"/>
              <a:gd name="T17" fmla="*/ 2147483647 h 576"/>
              <a:gd name="T18" fmla="*/ 2147483647 w 819"/>
              <a:gd name="T19" fmla="*/ 2147483647 h 576"/>
              <a:gd name="T20" fmla="*/ 2147483647 w 819"/>
              <a:gd name="T21" fmla="*/ 2147483647 h 576"/>
              <a:gd name="T22" fmla="*/ 2147483647 w 819"/>
              <a:gd name="T23" fmla="*/ 2147483647 h 576"/>
              <a:gd name="T24" fmla="*/ 2147483647 w 819"/>
              <a:gd name="T25" fmla="*/ 2147483647 h 576"/>
              <a:gd name="T26" fmla="*/ 2147483647 w 819"/>
              <a:gd name="T27" fmla="*/ 2147483647 h 576"/>
              <a:gd name="T28" fmla="*/ 2147483647 w 819"/>
              <a:gd name="T29" fmla="*/ 2147483647 h 576"/>
              <a:gd name="T30" fmla="*/ 2147483647 w 819"/>
              <a:gd name="T31" fmla="*/ 2147483647 h 576"/>
              <a:gd name="T32" fmla="*/ 2147483647 w 819"/>
              <a:gd name="T33" fmla="*/ 2147483647 h 576"/>
              <a:gd name="T34" fmla="*/ 2147483647 w 819"/>
              <a:gd name="T35" fmla="*/ 2147483647 h 576"/>
              <a:gd name="T36" fmla="*/ 2147483647 w 819"/>
              <a:gd name="T37" fmla="*/ 2147483647 h 576"/>
              <a:gd name="T38" fmla="*/ 2147483647 w 819"/>
              <a:gd name="T39" fmla="*/ 2147483647 h 5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19"/>
              <a:gd name="T61" fmla="*/ 0 h 576"/>
              <a:gd name="T62" fmla="*/ 819 w 819"/>
              <a:gd name="T63" fmla="*/ 576 h 57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19" h="576">
                <a:moveTo>
                  <a:pt x="0" y="64"/>
                </a:moveTo>
                <a:cubicBezTo>
                  <a:pt x="14" y="51"/>
                  <a:pt x="22" y="31"/>
                  <a:pt x="37" y="19"/>
                </a:cubicBezTo>
                <a:cubicBezTo>
                  <a:pt x="41" y="16"/>
                  <a:pt x="88" y="1"/>
                  <a:pt x="92" y="0"/>
                </a:cubicBezTo>
                <a:cubicBezTo>
                  <a:pt x="110" y="6"/>
                  <a:pt x="131" y="8"/>
                  <a:pt x="147" y="19"/>
                </a:cubicBezTo>
                <a:cubicBezTo>
                  <a:pt x="165" y="31"/>
                  <a:pt x="201" y="55"/>
                  <a:pt x="201" y="55"/>
                </a:cubicBezTo>
                <a:cubicBezTo>
                  <a:pt x="213" y="101"/>
                  <a:pt x="223" y="147"/>
                  <a:pt x="238" y="192"/>
                </a:cubicBezTo>
                <a:cubicBezTo>
                  <a:pt x="241" y="226"/>
                  <a:pt x="242" y="260"/>
                  <a:pt x="247" y="293"/>
                </a:cubicBezTo>
                <a:cubicBezTo>
                  <a:pt x="248" y="302"/>
                  <a:pt x="247" y="317"/>
                  <a:pt x="256" y="320"/>
                </a:cubicBezTo>
                <a:cubicBezTo>
                  <a:pt x="268" y="325"/>
                  <a:pt x="281" y="313"/>
                  <a:pt x="293" y="311"/>
                </a:cubicBezTo>
                <a:cubicBezTo>
                  <a:pt x="400" y="290"/>
                  <a:pt x="304" y="313"/>
                  <a:pt x="384" y="293"/>
                </a:cubicBezTo>
                <a:cubicBezTo>
                  <a:pt x="393" y="296"/>
                  <a:pt x="402" y="300"/>
                  <a:pt x="412" y="302"/>
                </a:cubicBezTo>
                <a:cubicBezTo>
                  <a:pt x="433" y="306"/>
                  <a:pt x="455" y="305"/>
                  <a:pt x="476" y="311"/>
                </a:cubicBezTo>
                <a:cubicBezTo>
                  <a:pt x="496" y="317"/>
                  <a:pt x="512" y="332"/>
                  <a:pt x="531" y="339"/>
                </a:cubicBezTo>
                <a:cubicBezTo>
                  <a:pt x="540" y="348"/>
                  <a:pt x="556" y="353"/>
                  <a:pt x="558" y="366"/>
                </a:cubicBezTo>
                <a:cubicBezTo>
                  <a:pt x="567" y="422"/>
                  <a:pt x="513" y="497"/>
                  <a:pt x="585" y="521"/>
                </a:cubicBezTo>
                <a:cubicBezTo>
                  <a:pt x="630" y="499"/>
                  <a:pt x="658" y="509"/>
                  <a:pt x="686" y="467"/>
                </a:cubicBezTo>
                <a:cubicBezTo>
                  <a:pt x="729" y="477"/>
                  <a:pt x="763" y="463"/>
                  <a:pt x="805" y="476"/>
                </a:cubicBezTo>
                <a:cubicBezTo>
                  <a:pt x="815" y="505"/>
                  <a:pt x="819" y="502"/>
                  <a:pt x="805" y="531"/>
                </a:cubicBezTo>
                <a:cubicBezTo>
                  <a:pt x="800" y="541"/>
                  <a:pt x="794" y="550"/>
                  <a:pt x="787" y="558"/>
                </a:cubicBezTo>
                <a:cubicBezTo>
                  <a:pt x="781" y="565"/>
                  <a:pt x="768" y="576"/>
                  <a:pt x="76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2" name="Rectangle 11">
            <a:extLst>
              <a:ext uri="{FF2B5EF4-FFF2-40B4-BE49-F238E27FC236}">
                <a16:creationId xmlns:a16="http://schemas.microsoft.com/office/drawing/2014/main" id="{79936EB9-9B24-4FC1-B42C-40DAB6390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4" y="2636838"/>
            <a:ext cx="700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/>
              <a:t>Tilt </a:t>
            </a:r>
            <a:r>
              <a:rPr lang="el-GR" altLang="en-US"/>
              <a:t>φ</a:t>
            </a:r>
            <a:endParaRPr lang="it-IT" altLang="en-US"/>
          </a:p>
        </p:txBody>
      </p:sp>
      <p:sp>
        <p:nvSpPr>
          <p:cNvPr id="64523" name="Rectangle 12">
            <a:extLst>
              <a:ext uri="{FF2B5EF4-FFF2-40B4-BE49-F238E27FC236}">
                <a16:creationId xmlns:a16="http://schemas.microsoft.com/office/drawing/2014/main" id="{1CFB9FFB-8DB2-4518-8CAE-56FB23F2A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835400"/>
            <a:ext cx="449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 err="1"/>
              <a:t>σ</a:t>
            </a:r>
            <a:r>
              <a:rPr lang="it-IT" altLang="en-US" b="1" dirty="0" err="1"/>
              <a:t>o</a:t>
            </a:r>
            <a:r>
              <a:rPr lang="it-IT" altLang="en-US" b="1" dirty="0"/>
              <a:t> </a:t>
            </a:r>
          </a:p>
          <a:p>
            <a:pPr eaLnBrk="1" hangingPunct="1"/>
            <a:r>
              <a:rPr lang="it-IT" altLang="en-US" dirty="0"/>
              <a:t>Dipende dalla rugosità (</a:t>
            </a:r>
            <a:r>
              <a:rPr lang="it-IT" altLang="en-US" dirty="0" err="1"/>
              <a:t>ripples</a:t>
            </a:r>
            <a:r>
              <a:rPr lang="it-IT" altLang="en-US" dirty="0"/>
              <a:t>)</a:t>
            </a:r>
          </a:p>
          <a:p>
            <a:pPr eaLnBrk="1" hangingPunct="1"/>
            <a:r>
              <a:rPr lang="it-IT" altLang="en-US" dirty="0"/>
              <a:t>È MOLTO maggiore se la lunghezza d’onda </a:t>
            </a:r>
            <a:r>
              <a:rPr lang="it-IT" altLang="en-US" dirty="0" err="1"/>
              <a:t>e.m</a:t>
            </a:r>
            <a:r>
              <a:rPr lang="it-IT" altLang="en-US" dirty="0"/>
              <a:t> .</a:t>
            </a:r>
            <a:r>
              <a:rPr lang="el-GR" altLang="en-US" dirty="0"/>
              <a:t>λ</a:t>
            </a:r>
            <a:r>
              <a:rPr lang="it-IT" altLang="en-US" dirty="0"/>
              <a:t> è dell’ordine della distanza tra l delle </a:t>
            </a:r>
            <a:r>
              <a:rPr lang="it-IT" altLang="en-US" dirty="0" err="1"/>
              <a:t>ripples</a:t>
            </a:r>
            <a:r>
              <a:rPr lang="it-IT" altLang="en-US" dirty="0"/>
              <a:t> </a:t>
            </a:r>
          </a:p>
          <a:p>
            <a:pPr eaLnBrk="1" hangingPunct="1"/>
            <a:r>
              <a:rPr lang="it-IT" altLang="en-US" dirty="0"/>
              <a:t>“Bragg”</a:t>
            </a:r>
          </a:p>
          <a:p>
            <a:pPr eaLnBrk="1" hangingPunct="1"/>
            <a:endParaRPr lang="it-IT" altLang="en-US" dirty="0"/>
          </a:p>
        </p:txBody>
      </p:sp>
      <p:sp>
        <p:nvSpPr>
          <p:cNvPr id="64524" name="AutoShape 14">
            <a:extLst>
              <a:ext uri="{FF2B5EF4-FFF2-40B4-BE49-F238E27FC236}">
                <a16:creationId xmlns:a16="http://schemas.microsoft.com/office/drawing/2014/main" id="{5E097C18-282C-4CD6-A5E1-39349525D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1" y="4724400"/>
            <a:ext cx="1655763" cy="215900"/>
          </a:xfrm>
          <a:prstGeom prst="leftArrow">
            <a:avLst>
              <a:gd name="adj1" fmla="val 50000"/>
              <a:gd name="adj2" fmla="val 191728"/>
            </a:avLst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5" name="Line 7">
            <a:extLst>
              <a:ext uri="{FF2B5EF4-FFF2-40B4-BE49-F238E27FC236}">
                <a16:creationId xmlns:a16="http://schemas.microsoft.com/office/drawing/2014/main" id="{9624AA35-4B70-4715-8CD4-2F7A72E816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6200" y="1905000"/>
            <a:ext cx="2743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DBCE5BEC-7651-414C-B2AE-A77B8DCAC49D}"/>
              </a:ext>
            </a:extLst>
          </p:cNvPr>
          <p:cNvSpPr/>
          <p:nvPr/>
        </p:nvSpPr>
        <p:spPr>
          <a:xfrm>
            <a:off x="1069675" y="155275"/>
            <a:ext cx="731520" cy="64094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8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8" name="Picture 2">
            <a:extLst>
              <a:ext uri="{FF2B5EF4-FFF2-40B4-BE49-F238E27FC236}">
                <a16:creationId xmlns:a16="http://schemas.microsoft.com/office/drawing/2014/main" id="{07ADB245-40E1-4A61-9C71-CB621DC7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1"/>
            <a:ext cx="842645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560B98-4B84-405C-8CDF-93B4AB4F8900}"/>
              </a:ext>
            </a:extLst>
          </p:cNvPr>
          <p:cNvSpPr txBox="1"/>
          <p:nvPr/>
        </p:nvSpPr>
        <p:spPr>
          <a:xfrm>
            <a:off x="3554083" y="5055079"/>
            <a:ext cx="7184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differenza dell’altimetro, la risposta </a:t>
            </a:r>
            <a:r>
              <a:rPr lang="it-IT" dirty="0" err="1"/>
              <a:t>sar</a:t>
            </a:r>
            <a:r>
              <a:rPr lang="it-IT" dirty="0"/>
              <a:t> viene influenzata principalmente </a:t>
            </a:r>
          </a:p>
          <a:p>
            <a:r>
              <a:rPr lang="it-IT" dirty="0"/>
              <a:t>dall’angolo di inclinazione della superficie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33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858" name="Picture 2">
            <a:extLst>
              <a:ext uri="{FF2B5EF4-FFF2-40B4-BE49-F238E27FC236}">
                <a16:creationId xmlns:a16="http://schemas.microsoft.com/office/drawing/2014/main" id="{3E2574B1-B8B1-4124-8605-FF7F2EE8DC5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9" y="1978026"/>
            <a:ext cx="4498975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9864" name="Picture 8">
            <a:extLst>
              <a:ext uri="{FF2B5EF4-FFF2-40B4-BE49-F238E27FC236}">
                <a16:creationId xmlns:a16="http://schemas.microsoft.com/office/drawing/2014/main" id="{F0B397FC-CA22-4FB0-BE86-0CDC29E0B78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4" y="1978026"/>
            <a:ext cx="4498975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9865" name="Rectangle 9">
            <a:extLst>
              <a:ext uri="{FF2B5EF4-FFF2-40B4-BE49-F238E27FC236}">
                <a16:creationId xmlns:a16="http://schemas.microsoft.com/office/drawing/2014/main" id="{C129B4A8-C4DE-4660-B266-1ECD76F74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2019300"/>
            <a:ext cx="24511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9866" name="Rectangle 10">
            <a:extLst>
              <a:ext uri="{FF2B5EF4-FFF2-40B4-BE49-F238E27FC236}">
                <a16:creationId xmlns:a16="http://schemas.microsoft.com/office/drawing/2014/main" id="{29DBDF86-EB05-408A-99ED-7F376269D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900" y="2006600"/>
            <a:ext cx="33655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9867" name="Text Box 11">
            <a:extLst>
              <a:ext uri="{FF2B5EF4-FFF2-40B4-BE49-F238E27FC236}">
                <a16:creationId xmlns:a16="http://schemas.microsoft.com/office/drawing/2014/main" id="{BE38E40A-2A3C-44AA-BF8A-92C100A36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46201"/>
            <a:ext cx="609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dirty="0"/>
              <a:t>Distribuzioni di frequenza angoli di tilt  locali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1EC899-0D0D-4FAC-BDB7-DD68F263CE3F}"/>
              </a:ext>
            </a:extLst>
          </p:cNvPr>
          <p:cNvSpPr/>
          <p:nvPr/>
        </p:nvSpPr>
        <p:spPr>
          <a:xfrm>
            <a:off x="4641012" y="518387"/>
            <a:ext cx="1974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2400" dirty="0">
                <a:latin typeface="Calibri     "/>
              </a:rPr>
              <a:t>L’effetto di tilt </a:t>
            </a:r>
            <a:endParaRPr lang="en-GB" sz="2400" dirty="0">
              <a:latin typeface="Calibri     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91D9-3C86-4D83-ADC3-89CE36C6619F}"/>
              </a:ext>
            </a:extLst>
          </p:cNvPr>
          <p:cNvSpPr/>
          <p:nvPr/>
        </p:nvSpPr>
        <p:spPr>
          <a:xfrm>
            <a:off x="1201948" y="561816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err="1"/>
              <a:t>Carratelli</a:t>
            </a:r>
            <a:r>
              <a:rPr lang="en-GB" sz="1200" dirty="0"/>
              <a:t>, E.P., </a:t>
            </a:r>
            <a:r>
              <a:rPr lang="en-GB" sz="1200" dirty="0" err="1"/>
              <a:t>Dentale</a:t>
            </a:r>
            <a:r>
              <a:rPr lang="en-GB" sz="1200" dirty="0"/>
              <a:t>, F., </a:t>
            </a:r>
            <a:r>
              <a:rPr lang="en-GB" sz="1200" dirty="0" err="1"/>
              <a:t>Reale</a:t>
            </a:r>
            <a:r>
              <a:rPr lang="en-GB" sz="1200" dirty="0"/>
              <a:t>, F. Reconstruction of SAR wave image effects through pseudo random simulation (2007) European Space Agency, (Special Publication) ESA SP, (SP-636)</a:t>
            </a:r>
          </a:p>
        </p:txBody>
      </p:sp>
    </p:spTree>
    <p:extLst>
      <p:ext uri="{BB962C8B-B14F-4D97-AF65-F5344CB8AC3E}">
        <p14:creationId xmlns:p14="http://schemas.microsoft.com/office/powerpoint/2010/main" val="3974634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2018</Words>
  <Application>Microsoft Office PowerPoint</Application>
  <PresentationFormat>Widescreen</PresentationFormat>
  <Paragraphs>265</Paragraphs>
  <Slides>42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-apple-system</vt:lpstr>
      <vt:lpstr>Arabic Typesetting</vt:lpstr>
      <vt:lpstr>Arial</vt:lpstr>
      <vt:lpstr>Calibri</vt:lpstr>
      <vt:lpstr>Calibri     </vt:lpstr>
      <vt:lpstr>Calibri Light</vt:lpstr>
      <vt:lpstr>ff2</vt:lpstr>
      <vt:lpstr>ff4</vt:lpstr>
      <vt:lpstr>Lucida Sans</vt:lpstr>
      <vt:lpstr>Lucida Sans Unicode</vt:lpstr>
      <vt:lpstr>NexusSerif</vt:lpstr>
      <vt:lpstr>Open Sans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 effetto importante: Interferenza di Bragg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Eugenio PUGLIESE CARRATELLI (epc@unisa.it)</dc:creator>
  <cp:lastModifiedBy>Eugenio PUGLIESE CARRATELLI (epc@unisa.it)</cp:lastModifiedBy>
  <cp:revision>117</cp:revision>
  <dcterms:created xsi:type="dcterms:W3CDTF">2021-01-11T17:25:51Z</dcterms:created>
  <dcterms:modified xsi:type="dcterms:W3CDTF">2021-01-31T15:54:22Z</dcterms:modified>
</cp:coreProperties>
</file>