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70" r:id="rId4"/>
    <p:sldId id="1056" r:id="rId5"/>
    <p:sldId id="529" r:id="rId6"/>
    <p:sldId id="1057" r:id="rId7"/>
    <p:sldId id="1044" r:id="rId8"/>
    <p:sldId id="618" r:id="rId9"/>
    <p:sldId id="437" r:id="rId10"/>
    <p:sldId id="741" r:id="rId11"/>
    <p:sldId id="292" r:id="rId12"/>
    <p:sldId id="438" r:id="rId13"/>
    <p:sldId id="293" r:id="rId14"/>
    <p:sldId id="715" r:id="rId15"/>
    <p:sldId id="1047" r:id="rId16"/>
    <p:sldId id="1060" r:id="rId17"/>
    <p:sldId id="1061" r:id="rId18"/>
    <p:sldId id="714" r:id="rId19"/>
    <p:sldId id="716" r:id="rId20"/>
    <p:sldId id="1062" r:id="rId21"/>
    <p:sldId id="815" r:id="rId22"/>
    <p:sldId id="1071" r:id="rId23"/>
    <p:sldId id="1053" r:id="rId24"/>
    <p:sldId id="1069" r:id="rId25"/>
    <p:sldId id="1070" r:id="rId26"/>
    <p:sldId id="1051" r:id="rId27"/>
    <p:sldId id="1052" r:id="rId28"/>
    <p:sldId id="593" r:id="rId29"/>
    <p:sldId id="594" r:id="rId30"/>
    <p:sldId id="1065" r:id="rId31"/>
    <p:sldId id="1074" r:id="rId32"/>
    <p:sldId id="314" r:id="rId33"/>
    <p:sldId id="315" r:id="rId34"/>
    <p:sldId id="316" r:id="rId35"/>
    <p:sldId id="1050" r:id="rId36"/>
    <p:sldId id="260" r:id="rId37"/>
    <p:sldId id="1073" r:id="rId38"/>
    <p:sldId id="1072" r:id="rId39"/>
    <p:sldId id="608" r:id="rId40"/>
    <p:sldId id="782" r:id="rId41"/>
    <p:sldId id="637" r:id="rId42"/>
    <p:sldId id="640" r:id="rId43"/>
    <p:sldId id="1066" r:id="rId44"/>
    <p:sldId id="269" r:id="rId45"/>
    <p:sldId id="1068" r:id="rId46"/>
    <p:sldId id="259" r:id="rId47"/>
    <p:sldId id="261" r:id="rId48"/>
    <p:sldId id="1064" r:id="rId49"/>
    <p:sldId id="321" r:id="rId50"/>
    <p:sldId id="106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3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9.994663167104112E-2"/>
          <c:y val="0.14850721784776907"/>
          <c:w val="0.64272156605424335"/>
          <c:h val="0.70111840186643326"/>
        </c:manualLayout>
      </c:layout>
      <c:scatterChart>
        <c:scatterStyle val="lineMarker"/>
        <c:varyColors val="0"/>
        <c:ser>
          <c:idx val="0"/>
          <c:order val="0"/>
          <c:tx>
            <c:v>ENVISAT/CODARsorr</c:v>
          </c:tx>
          <c:spPr>
            <a:ln w="28575">
              <a:noFill/>
            </a:ln>
          </c:spPr>
          <c:xVal>
            <c:numRef>
              <c:f>(prove!$E$41:$E$54,prove!$E$54)</c:f>
              <c:numCache>
                <c:formatCode>General</c:formatCode>
                <c:ptCount val="15"/>
                <c:pt idx="0">
                  <c:v>1.0229999999999999</c:v>
                </c:pt>
                <c:pt idx="1">
                  <c:v>0.72</c:v>
                </c:pt>
                <c:pt idx="2">
                  <c:v>0.24099999999999999</c:v>
                </c:pt>
                <c:pt idx="3">
                  <c:v>0.76700000000000002</c:v>
                </c:pt>
                <c:pt idx="4">
                  <c:v>1.585</c:v>
                </c:pt>
                <c:pt idx="5">
                  <c:v>1.845</c:v>
                </c:pt>
                <c:pt idx="6">
                  <c:v>0.84299999999999997</c:v>
                </c:pt>
                <c:pt idx="7">
                  <c:v>0.67500000000000004</c:v>
                </c:pt>
                <c:pt idx="8">
                  <c:v>0.65900000000000003</c:v>
                </c:pt>
                <c:pt idx="9">
                  <c:v>1.3089999999999999</c:v>
                </c:pt>
                <c:pt idx="10">
                  <c:v>0.53800000000000003</c:v>
                </c:pt>
                <c:pt idx="11">
                  <c:v>0.84099999999999997</c:v>
                </c:pt>
                <c:pt idx="12">
                  <c:v>0.746</c:v>
                </c:pt>
                <c:pt idx="13">
                  <c:v>0.79100000000000004</c:v>
                </c:pt>
                <c:pt idx="14">
                  <c:v>0.79100000000000004</c:v>
                </c:pt>
              </c:numCache>
            </c:numRef>
          </c:xVal>
          <c:yVal>
            <c:numRef>
              <c:f>(prove!$F$41:$F$54,prove!$F$54)</c:f>
              <c:numCache>
                <c:formatCode>0.00</c:formatCode>
                <c:ptCount val="15"/>
                <c:pt idx="0">
                  <c:v>1.3</c:v>
                </c:pt>
                <c:pt idx="1">
                  <c:v>1.3</c:v>
                </c:pt>
                <c:pt idx="2">
                  <c:v>0.9</c:v>
                </c:pt>
                <c:pt idx="3">
                  <c:v>0.9</c:v>
                </c:pt>
                <c:pt idx="4">
                  <c:v>1.8</c:v>
                </c:pt>
                <c:pt idx="5">
                  <c:v>2.9</c:v>
                </c:pt>
                <c:pt idx="6">
                  <c:v>1.1000000000000001</c:v>
                </c:pt>
                <c:pt idx="7">
                  <c:v>1.7</c:v>
                </c:pt>
                <c:pt idx="8">
                  <c:v>0.8</c:v>
                </c:pt>
                <c:pt idx="9">
                  <c:v>1.2</c:v>
                </c:pt>
                <c:pt idx="10">
                  <c:v>1.7</c:v>
                </c:pt>
                <c:pt idx="11">
                  <c:v>1.2</c:v>
                </c:pt>
                <c:pt idx="12">
                  <c:v>0.7</c:v>
                </c:pt>
                <c:pt idx="13">
                  <c:v>0.6</c:v>
                </c:pt>
                <c:pt idx="14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AC3-4980-A1E7-8EF9343CC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55840"/>
        <c:axId val="94357376"/>
      </c:scatterChart>
      <c:valAx>
        <c:axId val="94355840"/>
        <c:scaling>
          <c:orientation val="minMax"/>
          <c:max val="3.5"/>
        </c:scaling>
        <c:delete val="0"/>
        <c:axPos val="b"/>
        <c:numFmt formatCode="General" sourceLinked="1"/>
        <c:majorTickMark val="out"/>
        <c:minorTickMark val="none"/>
        <c:tickLblPos val="nextTo"/>
        <c:crossAx val="94357376"/>
        <c:crosses val="autoZero"/>
        <c:crossBetween val="midCat"/>
      </c:valAx>
      <c:valAx>
        <c:axId val="9435737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9435584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32DE9-C43B-421A-8A02-64243153244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B2C38-9938-45A2-95E4-3260DB364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59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B2C38-9938-45A2-95E4-3260DB364DB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89C8C08D-731C-40B7-A357-FA1518038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F1749E-1B83-486D-A0A4-925560A98A80}" type="slidenum">
              <a:rPr lang="en-US" altLang="en-US"/>
              <a:pPr eaLnBrk="1" hangingPunct="1"/>
              <a:t>5</a:t>
            </a:fld>
            <a:endParaRPr lang="it-IT" alt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44D6FF18-5B7A-4F0C-8C1B-6B38A82F1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5702C79F-12B2-413E-9CAF-A78AC17176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89C8C08D-731C-40B7-A357-FA1518038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F1749E-1B83-486D-A0A4-925560A98A80}" type="slidenum">
              <a:rPr lang="en-US" altLang="en-US"/>
              <a:pPr eaLnBrk="1" hangingPunct="1"/>
              <a:t>6</a:t>
            </a:fld>
            <a:endParaRPr lang="it-IT" alt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44D6FF18-5B7A-4F0C-8C1B-6B38A82F1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5702C79F-12B2-413E-9CAF-A78AC17176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432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730C-00E2-4511-B5BE-0E5065B7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EB304-9847-4108-BFB3-97B79967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9BD73-5447-4464-92B3-25C9D4713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A4B2A-09E0-48C9-8A64-48B21B72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BF16F-BBF3-4469-BE3C-87BD3262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02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0F06-45A8-4654-968C-6ED0B90E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00141-F545-442D-BEA5-8DB811413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F3514-584C-4AC3-8FCC-5A0BEA37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8D1C-DAC2-4C2F-83A3-04AC89FFE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6CD4A-1D49-43F6-85EC-245F39A6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2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3831F-5E66-447B-8804-F5F7522BC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01FD2-2520-418A-864D-B8DAF8FFA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C0080-CA07-4BED-96AA-BE3D7946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ACFA2-E5E1-472B-8928-0117E516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3433F-FB25-4FEA-B37A-088319B7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12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1E76-70A1-49E3-AC09-F4F82ED9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8A761-46BF-4FC2-A892-AB746119A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AA798-2F0F-49ED-8D75-224FFB8A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4282-A075-49B5-A6CD-6CA1A798A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D6013-C938-453A-99E9-311B150D8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57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7D9EC-EFD8-4074-9446-6317E2D6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35AEA-32AF-49D5-8052-EE9835E57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CD3F8-61AE-4B02-A4DC-2C663C2A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10CEB-0BCD-41F4-B648-CAEB933F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60B5-1AF5-4BD8-884E-88615F84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6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ECAE-3596-4CAD-871D-D96AB0C5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8413A-7943-4D34-BC73-50A4C1349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8A539-477C-4425-93E7-AC32B0B76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34AFA-8B2E-4706-ABEE-5064B1D8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E1F9C-6F16-4371-B9D4-06496506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0448C-368B-4A62-9993-874D98D4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58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DF4F-3AA4-429C-9FC8-739B6CE4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3BCA5-FA06-481C-BBE2-8562C51B4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A7561-869B-41B6-9FF6-2E5AFD316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20AE6-28F1-4424-8E2F-DD2640FCC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89A18-C1E5-4566-9914-3DF779EF6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22AEE-3065-4A66-BA44-FD4D4E4F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1BABD-A7D9-45D8-AA4C-74DC89B6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1386E-7792-4321-A375-EA2B5EA3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95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BF2F-BDA7-4F7F-BB06-B172E9B2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11DB9F-7065-43F2-8AAD-9A237E37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9E439-7741-42B8-82CC-7C00B0E0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20A82-BCB0-42A2-9E3D-F47521E4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93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138E9-C795-4555-80CE-618274E2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686AB-1598-4030-BB0C-669831F9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4098D-3EC6-44B1-8F27-DAB475C4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81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2FC27-C539-4DF3-B6B9-6CA583EE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4BC26-E1D6-4CD3-AD67-9C0B28A53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290DF-D298-4998-98D8-2D85D946A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18DF0-05F5-456F-B728-BB78C965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826B8-5312-4FA6-A948-C0A0A68D9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F631-FB79-4112-9716-04C7ECA5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8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A34A2-CA9D-4F35-9DB2-0EEBF60A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3BD67B-BA50-42FB-984A-ECC68BF6B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90B5F-8723-4306-933B-53389F5D9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582E7-54F0-412B-BABD-416DF0EF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FC8DD-938D-450D-A20A-8F550FF8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30079-B270-4BC2-8BE7-DB14ECCB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7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C45FA-3619-4677-8703-7F7B5D1E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94EE4-8E00-4287-9CD0-52FAAB18D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F9EE6-FCEF-4CB2-BD6E-83EE5D388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BFFE-6F93-4C22-B450-C9B5A84F4B93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13FE8-7096-45C2-A489-BAE34E966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CC6A4-F808-4774-B400-923E9DB99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9FD2A-62BC-43B6-9150-04EB1D2C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3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metsoc.org/search?f_0=author&amp;q_0=Stefan+Zieger" TargetMode="External"/><Relationship Id="rId13" Type="http://schemas.openxmlformats.org/officeDocument/2006/relationships/hyperlink" Target="https://doi.org/10.1175/JTECH-D-15-0219.1" TargetMode="External"/><Relationship Id="rId3" Type="http://schemas.openxmlformats.org/officeDocument/2006/relationships/hyperlink" Target="https://journals.ametsoc.org/search?f_0=author&amp;q_0=Qingxiang+Liu" TargetMode="External"/><Relationship Id="rId7" Type="http://schemas.openxmlformats.org/officeDocument/2006/relationships/hyperlink" Target="https://journals.ametsoc.org/search?f_0=author&amp;q_0=Changlong+Guan" TargetMode="External"/><Relationship Id="rId12" Type="http://schemas.openxmlformats.org/officeDocument/2006/relationships/hyperlink" Target="https://journals.ametsoc.org/view/journals/atot/atot-overview.xml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metsoc.org/view/journals/atot/33/5/jtech-d-15-0219_1.xml#affiliation2" TargetMode="External"/><Relationship Id="rId11" Type="http://schemas.openxmlformats.org/officeDocument/2006/relationships/hyperlink" Target="https://journals.ametsoc.org/view/journals/atot/33/5/jtech-d-15-0219_1.xml#affiliation3" TargetMode="External"/><Relationship Id="rId5" Type="http://schemas.openxmlformats.org/officeDocument/2006/relationships/hyperlink" Target="https://journals.ametsoc.org/search?f_0=author&amp;q_0=Alexander+V.+Babanin" TargetMode="External"/><Relationship Id="rId10" Type="http://schemas.openxmlformats.org/officeDocument/2006/relationships/hyperlink" Target="https://journals.ametsoc.org/search?f_0=author&amp;q_0=Yongjun+Jia" TargetMode="External"/><Relationship Id="rId4" Type="http://schemas.openxmlformats.org/officeDocument/2006/relationships/hyperlink" Target="https://journals.ametsoc.org/view/journals/atot/33/5/jtech-d-15-0219_1.xml#affiliation0" TargetMode="External"/><Relationship Id="rId9" Type="http://schemas.openxmlformats.org/officeDocument/2006/relationships/hyperlink" Target="https://journals.ametsoc.org/search?f_0=author&amp;q_0=Jian+Sun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metsoc.org/search?f_0=author&amp;q_0=Jennifer+A.+Hanafin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ournals.ametsoc.org/view/journals/bams/bams-overview.xml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viso.altimetry.fr/en/my-aviso.html" TargetMode="External"/><Relationship Id="rId3" Type="http://schemas.openxmlformats.org/officeDocument/2006/relationships/hyperlink" Target="http://dx.doi.org/10.2112/JCOASTRES-D-12-00239.1" TargetMode="External"/><Relationship Id="rId7" Type="http://schemas.openxmlformats.org/officeDocument/2006/relationships/hyperlink" Target="http://www.storm-surge.info/" TargetMode="External"/><Relationship Id="rId2" Type="http://schemas.openxmlformats.org/officeDocument/2006/relationships/hyperlink" Target="http://scholar.google.com/scholar_lookup?title=Satellite%20Altimetry&amp;author=Chelton,+D.B.&amp;author=Ries,+J.C.&amp;author=Haines,+B.J.&amp;author=Fu,+L.-L.&amp;author=Callahan,+P.S.&amp;publication_year=2001&amp;pages=1%E2%80%9313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tp://avisoftp.cnes.fr/AVISO/pub/jason-2/documentation/handbook/" TargetMode="External"/><Relationship Id="rId5" Type="http://schemas.openxmlformats.org/officeDocument/2006/relationships/hyperlink" Target="http://dx.doi.org/10.3390/rs6053681" TargetMode="External"/><Relationship Id="rId4" Type="http://schemas.openxmlformats.org/officeDocument/2006/relationships/hyperlink" Target="http://scholar.google.com/scholar_lookup?title=Remote%20sensing%20of%20small-scale%20storm%20variations%20in%20coastal%20seas&amp;author=Reale,+F.&amp;author=Dentale,+F.&amp;author=Pugliese+Carratelli,+E.&amp;author=Torrisi,+L.&amp;publication_year=2013&amp;journal=J.+Coastal.+Res" TargetMode="External"/><Relationship Id="rId9" Type="http://schemas.openxmlformats.org/officeDocument/2006/relationships/hyperlink" Target="http://rads.tudelft.nl/rads/rads.s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emf"/><Relationship Id="rId21" Type="http://schemas.openxmlformats.org/officeDocument/2006/relationships/image" Target="../media/image11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emf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8E3888-2660-4E91-8A28-1414B13DA38D}"/>
              </a:ext>
            </a:extLst>
          </p:cNvPr>
          <p:cNvSpPr txBox="1"/>
          <p:nvPr/>
        </p:nvSpPr>
        <p:spPr>
          <a:xfrm>
            <a:off x="3054661" y="4437993"/>
            <a:ext cx="5302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u="sng" dirty="0"/>
              <a:t>  E. Pugliese Carratelli  </a:t>
            </a:r>
            <a:r>
              <a:rPr lang="it-IT" sz="2400" dirty="0"/>
              <a:t>F. Reale  F. Dentale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028B2-A84F-4B9E-BC57-AE860053EA43}"/>
              </a:ext>
            </a:extLst>
          </p:cNvPr>
          <p:cNvSpPr txBox="1"/>
          <p:nvPr/>
        </p:nvSpPr>
        <p:spPr>
          <a:xfrm>
            <a:off x="2408062" y="3237664"/>
            <a:ext cx="6917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Rilievi da satellite del moto ondoso</a:t>
            </a:r>
          </a:p>
          <a:p>
            <a:r>
              <a:rPr lang="it-IT" sz="3600" b="1" dirty="0"/>
              <a:t>           Parte 1 – L’altimetro</a:t>
            </a:r>
            <a:endParaRPr lang="en-GB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6075D-1674-477A-B8F1-6B1DA35AD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690" y="0"/>
            <a:ext cx="6534150" cy="1419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2E561-A1E8-4435-8176-EEAB5CC75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135" y="1441402"/>
            <a:ext cx="2554200" cy="862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4DA66-A5B0-4870-9BE2-6DC10A9554FD}"/>
              </a:ext>
            </a:extLst>
          </p:cNvPr>
          <p:cNvSpPr txBox="1"/>
          <p:nvPr/>
        </p:nvSpPr>
        <p:spPr>
          <a:xfrm flipH="1">
            <a:off x="4321573" y="2358451"/>
            <a:ext cx="388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28 Gennaio 2021- Ore 10:00-17:00 – Google </a:t>
            </a:r>
            <a:r>
              <a:rPr lang="it-IT" dirty="0" err="1"/>
              <a:t>Meet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A3320-20D2-46D4-8FE5-809E37C57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573" y="4964059"/>
            <a:ext cx="2939253" cy="13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0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asellaDiTesto 4">
            <a:extLst>
              <a:ext uri="{FF2B5EF4-FFF2-40B4-BE49-F238E27FC236}">
                <a16:creationId xmlns:a16="http://schemas.microsoft.com/office/drawing/2014/main" id="{451926D7-E8A1-4F45-A4CC-193B0380E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260351"/>
            <a:ext cx="5929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/>
              <a:t>Modello di Brown per la forma d’onda della risposta </a:t>
            </a:r>
          </a:p>
          <a:p>
            <a:pPr eaLnBrk="1" hangingPunct="1"/>
            <a:r>
              <a:rPr lang="it-IT" altLang="en-US" b="1"/>
              <a:t>dell’altimetro radar sulla superficie del mare</a:t>
            </a:r>
          </a:p>
        </p:txBody>
      </p:sp>
      <p:grpSp>
        <p:nvGrpSpPr>
          <p:cNvPr id="75779" name="Gruppo 11">
            <a:extLst>
              <a:ext uri="{FF2B5EF4-FFF2-40B4-BE49-F238E27FC236}">
                <a16:creationId xmlns:a16="http://schemas.microsoft.com/office/drawing/2014/main" id="{74A10DC8-19D1-4FFE-BE7E-CF00A221D969}"/>
              </a:ext>
            </a:extLst>
          </p:cNvPr>
          <p:cNvGrpSpPr>
            <a:grpSpLocks/>
          </p:cNvGrpSpPr>
          <p:nvPr/>
        </p:nvGrpSpPr>
        <p:grpSpPr bwMode="auto">
          <a:xfrm>
            <a:off x="2717413" y="2205339"/>
            <a:ext cx="7010002" cy="3876675"/>
            <a:chOff x="977809" y="2289369"/>
            <a:chExt cx="7011112" cy="3875935"/>
          </a:xfrm>
        </p:grpSpPr>
        <p:grpSp>
          <p:nvGrpSpPr>
            <p:cNvPr id="75781" name="Gruppo 4">
              <a:extLst>
                <a:ext uri="{FF2B5EF4-FFF2-40B4-BE49-F238E27FC236}">
                  <a16:creationId xmlns:a16="http://schemas.microsoft.com/office/drawing/2014/main" id="{529F756E-258C-41DE-B3F0-CD3B069204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672" y="2307679"/>
              <a:ext cx="5819775" cy="3857625"/>
              <a:chOff x="1662113" y="1503363"/>
              <a:chExt cx="5819775" cy="3857625"/>
            </a:xfrm>
          </p:grpSpPr>
          <p:pic>
            <p:nvPicPr>
              <p:cNvPr id="75788" name="Picture 2">
                <a:extLst>
                  <a:ext uri="{FF2B5EF4-FFF2-40B4-BE49-F238E27FC236}">
                    <a16:creationId xmlns:a16="http://schemas.microsoft.com/office/drawing/2014/main" id="{54B1557C-D6DC-4A71-8DFB-1C38F3DBBC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2113" y="1503363"/>
                <a:ext cx="5819775" cy="3857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F4A59A59-C3A0-495F-96ED-E188DACA6BCD}"/>
                  </a:ext>
                </a:extLst>
              </p:cNvPr>
              <p:cNvSpPr/>
              <p:nvPr/>
            </p:nvSpPr>
            <p:spPr>
              <a:xfrm>
                <a:off x="3924247" y="3716652"/>
                <a:ext cx="1584576" cy="433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8FEBD4D-BEDA-40C1-A8A9-20E2CA6BD2CC}"/>
                </a:ext>
              </a:extLst>
            </p:cNvPr>
            <p:cNvSpPr/>
            <p:nvPr/>
          </p:nvSpPr>
          <p:spPr>
            <a:xfrm>
              <a:off x="1441432" y="2306828"/>
              <a:ext cx="1584576" cy="50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0F318141-2797-402B-B5AB-8A440C324541}"/>
                </a:ext>
              </a:extLst>
            </p:cNvPr>
            <p:cNvSpPr/>
            <p:nvPr/>
          </p:nvSpPr>
          <p:spPr>
            <a:xfrm>
              <a:off x="5901425" y="2492530"/>
              <a:ext cx="1584576" cy="690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D43749E-4144-4E0C-8AC1-2F40487A1215}"/>
                </a:ext>
              </a:extLst>
            </p:cNvPr>
            <p:cNvSpPr/>
            <p:nvPr/>
          </p:nvSpPr>
          <p:spPr>
            <a:xfrm>
              <a:off x="3945315" y="5228858"/>
              <a:ext cx="2210150" cy="4745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5785" name="CasellaDiTesto 8">
              <a:extLst>
                <a:ext uri="{FF2B5EF4-FFF2-40B4-BE49-F238E27FC236}">
                  <a16:creationId xmlns:a16="http://schemas.microsoft.com/office/drawing/2014/main" id="{C56F522E-0579-4068-9BE4-A52363CDB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7809" y="2289369"/>
              <a:ext cx="3623681" cy="5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en-US" sz="1600" b="1"/>
                <a:t>Il ritardo del punto medio fornisce</a:t>
              </a:r>
            </a:p>
            <a:p>
              <a:pPr eaLnBrk="1" hangingPunct="1"/>
              <a:r>
                <a:rPr lang="it-IT" altLang="en-US" sz="1600" b="1"/>
                <a:t> la posizione del livello medio mare</a:t>
              </a:r>
            </a:p>
          </p:txBody>
        </p:sp>
        <p:sp>
          <p:nvSpPr>
            <p:cNvPr id="75786" name="CasellaDiTesto 9">
              <a:extLst>
                <a:ext uri="{FF2B5EF4-FFF2-40B4-BE49-F238E27FC236}">
                  <a16:creationId xmlns:a16="http://schemas.microsoft.com/office/drawing/2014/main" id="{67787B19-9E8A-4025-A9D6-5735394E5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7904" y="5169892"/>
              <a:ext cx="4281017" cy="5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en-US" sz="1600" b="1" dirty="0"/>
                <a:t>La pendenza del tratto centrale è dipende </a:t>
              </a:r>
            </a:p>
            <a:p>
              <a:pPr eaLnBrk="1" hangingPunct="1"/>
              <a:r>
                <a:rPr lang="it-IT" altLang="en-US" sz="1600" b="1" dirty="0"/>
                <a:t>dall’altezza significativa </a:t>
              </a:r>
              <a:r>
                <a:rPr lang="it-IT" altLang="en-US" sz="1600" b="1" dirty="0" err="1"/>
                <a:t>Hs</a:t>
              </a:r>
              <a:r>
                <a:rPr lang="it-IT" altLang="en-US" sz="1600" b="1" dirty="0"/>
                <a:t> 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D2B225C-0017-4955-9947-86A266A63F78}"/>
                </a:ext>
              </a:extLst>
            </p:cNvPr>
            <p:cNvSpPr/>
            <p:nvPr/>
          </p:nvSpPr>
          <p:spPr>
            <a:xfrm rot="1318496">
              <a:off x="5577524" y="2413170"/>
              <a:ext cx="431868" cy="1152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75780" name="CasellaDiTesto 12">
            <a:extLst>
              <a:ext uri="{FF2B5EF4-FFF2-40B4-BE49-F238E27FC236}">
                <a16:creationId xmlns:a16="http://schemas.microsoft.com/office/drawing/2014/main" id="{25745F94-9632-4D8D-BBE3-EE9EA9583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439" y="1295400"/>
            <a:ext cx="5718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en-US" sz="1600"/>
              <a:t>forma caratteristica descritta analiticamente da Brown (1977)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E47D94-8EA8-42CE-B9BB-9AF2B13E63C6}"/>
              </a:ext>
            </a:extLst>
          </p:cNvPr>
          <p:cNvSpPr txBox="1"/>
          <p:nvPr/>
        </p:nvSpPr>
        <p:spPr>
          <a:xfrm>
            <a:off x="87465" y="4916269"/>
            <a:ext cx="326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tempo t è discretizzato «gates»</a:t>
            </a:r>
          </a:p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A338CE-F003-4514-8B77-52F5949B1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66" y="6193138"/>
            <a:ext cx="5640946" cy="3091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 l="1301" t="762" r="2602" b="762"/>
          <a:stretch>
            <a:fillRect/>
          </a:stretch>
        </p:blipFill>
        <p:spPr bwMode="auto">
          <a:xfrm>
            <a:off x="3036000" y="1315434"/>
            <a:ext cx="6120000" cy="535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BF046-AD4F-47EB-8427-B27696FFB5D3}"/>
              </a:ext>
            </a:extLst>
          </p:cNvPr>
          <p:cNvSpPr txBox="1"/>
          <p:nvPr/>
        </p:nvSpPr>
        <p:spPr>
          <a:xfrm>
            <a:off x="4925683" y="526211"/>
            <a:ext cx="337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Variazione della </a:t>
            </a:r>
            <a:r>
              <a:rPr lang="it-IT" dirty="0" err="1"/>
              <a:t>Waveform</a:t>
            </a:r>
            <a:r>
              <a:rPr lang="it-IT" dirty="0"/>
              <a:t> con </a:t>
            </a:r>
            <a:r>
              <a:rPr lang="it-IT" dirty="0" err="1"/>
              <a:t>Hs</a:t>
            </a: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484785"/>
            <a:ext cx="7191229" cy="330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35961" y="5070516"/>
            <a:ext cx="271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realtà è più complessa…</a:t>
            </a:r>
          </a:p>
        </p:txBody>
      </p:sp>
      <p:pic>
        <p:nvPicPr>
          <p:cNvPr id="4" name="Picture 5" descr="tuffatorestilizza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5255182"/>
            <a:ext cx="1112117" cy="157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439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altimetry.info/images/alti/principle/waveform/2_13_MOYENNAGE_FO_sm.GIF"/>
          <p:cNvPicPr>
            <a:picLocks noChangeAspect="1" noChangeArrowheads="1"/>
          </p:cNvPicPr>
          <p:nvPr/>
        </p:nvPicPr>
        <p:blipFill>
          <a:blip r:embed="rId2" cstate="print"/>
          <a:srcRect r="49433"/>
          <a:stretch>
            <a:fillRect/>
          </a:stretch>
        </p:blipFill>
        <p:spPr bwMode="auto">
          <a:xfrm>
            <a:off x="1847528" y="3068952"/>
            <a:ext cx="3492000" cy="3650480"/>
          </a:xfrm>
          <a:prstGeom prst="rect">
            <a:avLst/>
          </a:prstGeom>
          <a:noFill/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135560" y="2060848"/>
            <a:ext cx="27432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dirty="0" err="1"/>
              <a:t>To</a:t>
            </a:r>
            <a:r>
              <a:rPr lang="it-IT" sz="1600" dirty="0"/>
              <a:t> reduce the </a:t>
            </a:r>
            <a:r>
              <a:rPr lang="it-IT" sz="1600" b="1" dirty="0" err="1"/>
              <a:t>signal</a:t>
            </a:r>
            <a:r>
              <a:rPr lang="it-IT" sz="1600" b="1" dirty="0"/>
              <a:t>/</a:t>
            </a:r>
            <a:r>
              <a:rPr lang="it-IT" sz="1600" b="1" dirty="0" err="1"/>
              <a:t>noise</a:t>
            </a:r>
            <a:r>
              <a:rPr lang="it-IT" sz="1600" b="1" dirty="0"/>
              <a:t> </a:t>
            </a:r>
            <a:r>
              <a:rPr lang="it-IT" sz="1600" b="1" dirty="0" err="1"/>
              <a:t>ratio</a:t>
            </a:r>
            <a:r>
              <a:rPr lang="it-IT" sz="1600" dirty="0"/>
              <a:t>, more </a:t>
            </a:r>
            <a:r>
              <a:rPr lang="it-IT" sz="1600" dirty="0" err="1"/>
              <a:t>individual</a:t>
            </a:r>
            <a:r>
              <a:rPr lang="it-IT" sz="1600" dirty="0"/>
              <a:t> (</a:t>
            </a:r>
            <a:r>
              <a:rPr lang="it-IT" sz="1600" dirty="0" err="1"/>
              <a:t>from</a:t>
            </a:r>
            <a:r>
              <a:rPr lang="it-IT" sz="1600" dirty="0"/>
              <a:t> 50 </a:t>
            </a:r>
            <a:r>
              <a:rPr lang="it-IT" sz="1600" dirty="0" err="1"/>
              <a:t>to</a:t>
            </a:r>
            <a:r>
              <a:rPr lang="it-IT" sz="1600" dirty="0"/>
              <a:t> 90) </a:t>
            </a:r>
            <a:r>
              <a:rPr lang="it-IT" sz="1600" dirty="0" err="1"/>
              <a:t>echoes</a:t>
            </a:r>
            <a:r>
              <a:rPr lang="it-IT" sz="1600" dirty="0"/>
              <a:t> </a:t>
            </a:r>
            <a:r>
              <a:rPr lang="it-IT" sz="1600" dirty="0" err="1"/>
              <a:t>must</a:t>
            </a:r>
            <a:r>
              <a:rPr lang="it-IT" sz="1600" dirty="0"/>
              <a:t> </a:t>
            </a:r>
            <a:r>
              <a:rPr lang="it-IT" sz="1600" dirty="0" err="1"/>
              <a:t>be</a:t>
            </a:r>
            <a:r>
              <a:rPr lang="it-IT" sz="1600" dirty="0"/>
              <a:t> </a:t>
            </a:r>
            <a:r>
              <a:rPr lang="it-IT" sz="1600" dirty="0" err="1"/>
              <a:t>averaged</a:t>
            </a:r>
            <a:r>
              <a:rPr lang="it-IT" sz="1600" dirty="0"/>
              <a:t>.</a:t>
            </a:r>
          </a:p>
        </p:txBody>
      </p:sp>
      <p:pic>
        <p:nvPicPr>
          <p:cNvPr id="82946" name="Picture 2" descr="http://www.altimetry.info/images/alti/principle/waveform/2_13_MOYENNAGE_FO_sm.GIF"/>
          <p:cNvPicPr>
            <a:picLocks noChangeAspect="1" noChangeArrowheads="1"/>
          </p:cNvPicPr>
          <p:nvPr/>
        </p:nvPicPr>
        <p:blipFill>
          <a:blip r:embed="rId2" cstate="print"/>
          <a:srcRect l="50462"/>
          <a:stretch>
            <a:fillRect/>
          </a:stretch>
        </p:blipFill>
        <p:spPr bwMode="auto">
          <a:xfrm>
            <a:off x="6852472" y="2996952"/>
            <a:ext cx="3492000" cy="3726178"/>
          </a:xfrm>
          <a:prstGeom prst="rect">
            <a:avLst/>
          </a:prstGeom>
          <a:noFill/>
        </p:spPr>
      </p:pic>
      <p:sp>
        <p:nvSpPr>
          <p:cNvPr id="7" name="AutoShape 31"/>
          <p:cNvSpPr>
            <a:spLocks noChangeArrowheads="1"/>
          </p:cNvSpPr>
          <p:nvPr/>
        </p:nvSpPr>
        <p:spPr bwMode="auto">
          <a:xfrm>
            <a:off x="5213350" y="4645496"/>
            <a:ext cx="1828800" cy="1447800"/>
          </a:xfrm>
          <a:prstGeom prst="rightArrow">
            <a:avLst>
              <a:gd name="adj1" fmla="val 50000"/>
              <a:gd name="adj2" fmla="val 31579"/>
            </a:avLst>
          </a:prstGeom>
          <a:solidFill>
            <a:srgbClr val="D9F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260040" y="5124400"/>
            <a:ext cx="1476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dirty="0"/>
              <a:t>More </a:t>
            </a:r>
            <a:r>
              <a:rPr lang="it-IT" sz="1200" dirty="0" err="1"/>
              <a:t>individual</a:t>
            </a:r>
            <a:r>
              <a:rPr lang="it-IT" sz="1200" dirty="0"/>
              <a:t> </a:t>
            </a:r>
            <a:r>
              <a:rPr lang="it-IT" sz="1200" dirty="0" err="1"/>
              <a:t>echoes</a:t>
            </a:r>
            <a:r>
              <a:rPr lang="it-IT" sz="1200" dirty="0"/>
              <a:t> are </a:t>
            </a:r>
            <a:r>
              <a:rPr lang="it-IT" sz="1200" dirty="0" err="1"/>
              <a:t>averaged</a:t>
            </a:r>
            <a:endParaRPr lang="it-IT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847528" y="332656"/>
            <a:ext cx="5328000" cy="1296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000" dirty="0" err="1"/>
              <a:t>Altimeter</a:t>
            </a:r>
            <a:r>
              <a:rPr lang="it-IT" sz="2000" dirty="0"/>
              <a:t> </a:t>
            </a:r>
            <a:r>
              <a:rPr lang="it-IT" sz="2000" dirty="0" err="1"/>
              <a:t>emits</a:t>
            </a:r>
            <a:r>
              <a:rPr lang="it-IT" sz="2000" dirty="0"/>
              <a:t> more short radar </a:t>
            </a:r>
            <a:r>
              <a:rPr lang="it-IT" sz="2000" dirty="0" err="1"/>
              <a:t>pulses</a:t>
            </a:r>
            <a:r>
              <a:rPr lang="it-IT" sz="2000" dirty="0"/>
              <a:t> (</a:t>
            </a:r>
            <a:r>
              <a:rPr lang="it-IT" sz="2000" dirty="0" err="1"/>
              <a:t>about</a:t>
            </a:r>
            <a:r>
              <a:rPr lang="it-IT" sz="2000" dirty="0"/>
              <a:t> </a:t>
            </a:r>
            <a:r>
              <a:rPr lang="it-IT" sz="2000" b="1" dirty="0"/>
              <a:t>2000</a:t>
            </a:r>
            <a:r>
              <a:rPr lang="it-IT" sz="2000" dirty="0"/>
              <a:t>) per </a:t>
            </a:r>
            <a:r>
              <a:rPr lang="it-IT" sz="2000" dirty="0" err="1"/>
              <a:t>second</a:t>
            </a:r>
            <a:r>
              <a:rPr lang="it-IT" sz="2000" dirty="0"/>
              <a:t>. The </a:t>
            </a:r>
            <a:r>
              <a:rPr lang="it-IT" sz="2000" dirty="0" err="1"/>
              <a:t>number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pulses</a:t>
            </a:r>
            <a:r>
              <a:rPr lang="it-IT" sz="2000" dirty="0"/>
              <a:t> per </a:t>
            </a:r>
            <a:r>
              <a:rPr lang="it-IT" sz="2000" dirty="0" err="1"/>
              <a:t>second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konown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the </a:t>
            </a:r>
            <a:r>
              <a:rPr lang="it-IT" sz="2000" dirty="0" err="1"/>
              <a:t>Pulse</a:t>
            </a:r>
            <a:r>
              <a:rPr lang="it-IT" sz="2000" dirty="0"/>
              <a:t> </a:t>
            </a:r>
            <a:r>
              <a:rPr lang="it-IT" sz="2000" dirty="0" err="1"/>
              <a:t>Repetition</a:t>
            </a:r>
            <a:r>
              <a:rPr lang="it-IT" sz="2000" dirty="0"/>
              <a:t> </a:t>
            </a:r>
            <a:r>
              <a:rPr lang="it-IT" sz="2000" dirty="0" err="1"/>
              <a:t>Frequency</a:t>
            </a:r>
            <a:r>
              <a:rPr lang="it-IT" sz="2000" dirty="0"/>
              <a:t> (</a:t>
            </a:r>
            <a:r>
              <a:rPr lang="it-IT" sz="2000" b="1" dirty="0"/>
              <a:t>PRF</a:t>
            </a:r>
            <a:r>
              <a:rPr lang="it-IT" sz="2000" dirty="0"/>
              <a:t>).  </a:t>
            </a:r>
          </a:p>
        </p:txBody>
      </p:sp>
      <p:pic>
        <p:nvPicPr>
          <p:cNvPr id="48130" name="Picture 2" descr="http://www.altimetry.info/wp-content/uploads/2015/08/bandwidth_radar_altimeter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80944"/>
            <a:ext cx="3264986" cy="28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75877485-53D7-4E8C-8611-CD9503524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9636" r="31444" b="11777"/>
          <a:stretch>
            <a:fillRect/>
          </a:stretch>
        </p:blipFill>
        <p:spPr bwMode="auto">
          <a:xfrm>
            <a:off x="795429" y="1523207"/>
            <a:ext cx="4113213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CasellaDiTesto 3">
            <a:extLst>
              <a:ext uri="{FF2B5EF4-FFF2-40B4-BE49-F238E27FC236}">
                <a16:creationId xmlns:a16="http://schemas.microsoft.com/office/drawing/2014/main" id="{43472CE2-4E0D-4A39-9B4F-E5A82B63D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344" y="1523207"/>
            <a:ext cx="48974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dirty="0"/>
              <a:t>i dati finali di interesse per le applicazioni sono normalmente forniti con la </a:t>
            </a:r>
            <a:r>
              <a:rPr lang="it-IT" altLang="en-US" b="1" dirty="0"/>
              <a:t>frequenza di 1 Hz</a:t>
            </a:r>
            <a:r>
              <a:rPr lang="it-IT" altLang="en-US" dirty="0"/>
              <a:t>,  un ottenuti mediando i risultati di circa 2000 impulsi, equivalenti ad una distanza al suolo tra un dato e l’altro di circa 7 km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788699-A60E-4F1B-90D6-BC36EC035695}"/>
              </a:ext>
            </a:extLst>
          </p:cNvPr>
          <p:cNvSpPr/>
          <p:nvPr/>
        </p:nvSpPr>
        <p:spPr>
          <a:xfrm>
            <a:off x="5377131" y="4575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latin typeface="Arial" panose="020B0604020202020204" pitchFamily="34" charset="0"/>
                <a:ea typeface="Times New Roman" panose="02020603050405020304" pitchFamily="18" charset="0"/>
              </a:rPr>
              <a:t>I satelliti si muovono lungo la loro orbita e tracciano quindi sulla superfice del mare una  striscia (track) larga alcuni chilometri in corrispondenza della verticale del passaggio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A1BDB7-CC93-4D20-A0B3-E97246BA2360}"/>
              </a:ext>
            </a:extLst>
          </p:cNvPr>
          <p:cNvSpPr/>
          <p:nvPr/>
        </p:nvSpPr>
        <p:spPr>
          <a:xfrm>
            <a:off x="5377131" y="411105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 wave frequency is usually Ku-band  </a:t>
            </a:r>
            <a:r>
              <a:rPr lang="en-GB" b="1" dirty="0"/>
              <a:t>about 2.5 cm </a:t>
            </a:r>
            <a:r>
              <a:rPr lang="en-GB" dirty="0"/>
              <a:t>(e.g. ERS-1/2, ENVISAT, Jason-1/2/3, and Sentinel-3). </a:t>
            </a:r>
          </a:p>
          <a:p>
            <a:r>
              <a:rPr lang="en-GB" dirty="0"/>
              <a:t> SARAL  Ka-band   wavelength of about </a:t>
            </a:r>
            <a:r>
              <a:rPr lang="en-GB" b="1" dirty="0"/>
              <a:t>0.8 cm</a:t>
            </a:r>
            <a:r>
              <a:rPr lang="en-GB" dirty="0"/>
              <a:t>.</a:t>
            </a:r>
          </a:p>
          <a:p>
            <a:r>
              <a:rPr lang="en-GB" dirty="0"/>
              <a:t> </a:t>
            </a:r>
          </a:p>
          <a:p>
            <a:r>
              <a:rPr lang="en-GB" sz="1200" dirty="0"/>
              <a:t>The secondary frequency is mainly the C-band with a wave length of about 5.5 cm (e.g. </a:t>
            </a:r>
            <a:r>
              <a:rPr lang="en-GB" sz="1200" dirty="0" err="1"/>
              <a:t>Topex</a:t>
            </a:r>
            <a:r>
              <a:rPr lang="en-GB" sz="1200" dirty="0"/>
              <a:t>, Jason-1/2/3 and Sentinel-3). ENVISAT secondary frequency S-band (wave length of about 9 cm)  </a:t>
            </a:r>
          </a:p>
        </p:txBody>
      </p:sp>
    </p:spTree>
    <p:extLst>
      <p:ext uri="{BB962C8B-B14F-4D97-AF65-F5344CB8AC3E}">
        <p14:creationId xmlns:p14="http://schemas.microsoft.com/office/powerpoint/2010/main" val="1951123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A5D7BD-A770-418D-B8EA-49A951C1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69" y="1645890"/>
            <a:ext cx="8952601" cy="275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7D4137-1A36-492B-9902-10233AC84481}"/>
              </a:ext>
            </a:extLst>
          </p:cNvPr>
          <p:cNvSpPr/>
          <p:nvPr/>
        </p:nvSpPr>
        <p:spPr>
          <a:xfrm>
            <a:off x="2168106" y="512441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268B3-5C47-45B7-8568-B673BD0966E1}"/>
              </a:ext>
            </a:extLst>
          </p:cNvPr>
          <p:cNvSpPr/>
          <p:nvPr/>
        </p:nvSpPr>
        <p:spPr>
          <a:xfrm>
            <a:off x="2714057" y="4624284"/>
            <a:ext cx="6783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Saleh </a:t>
            </a:r>
            <a:r>
              <a:rPr lang="en-GB" sz="1200" dirty="0" err="1"/>
              <a:t>AbdallaThe</a:t>
            </a:r>
            <a:r>
              <a:rPr lang="en-GB" sz="1200" dirty="0"/>
              <a:t> use of radar altimeter products at ECMWF</a:t>
            </a:r>
          </a:p>
          <a:p>
            <a:r>
              <a:rPr lang="en-GB" sz="1200" dirty="0"/>
              <a:t>https://www.ecmwf.int/en/newsletter/149/meteorology/use-radar-altimeter-products-ecmwf</a:t>
            </a:r>
          </a:p>
          <a:p>
            <a:endParaRPr lang="en-GB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54F42-9CBD-4657-AE83-2C1A2214FDD4}"/>
              </a:ext>
            </a:extLst>
          </p:cNvPr>
          <p:cNvSpPr/>
          <p:nvPr/>
        </p:nvSpPr>
        <p:spPr>
          <a:xfrm>
            <a:off x="773502" y="445561"/>
            <a:ext cx="10644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ea typeface="Times New Roman" panose="02020603050405020304" pitchFamily="18" charset="0"/>
              </a:rPr>
              <a:t>L’ESA, la NASA e l’  Agenzia Spaziale Indiana  </a:t>
            </a:r>
            <a:r>
              <a:rPr lang="it-IT" dirty="0">
                <a:latin typeface="Arial" panose="020B0604020202020204" pitchFamily="34" charset="0"/>
                <a:ea typeface="Times New Roman" panose="02020603050405020304" pitchFamily="18" charset="0"/>
              </a:rPr>
              <a:t>gestiscono satelliti con altimetro e ne  forniscono  di routine le misure </a:t>
            </a:r>
          </a:p>
          <a:p>
            <a:endParaRPr lang="it-IT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it-IT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329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E5C4C5-3761-4963-AC9A-7F3B5BEB4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412"/>
          <a:stretch/>
        </p:blipFill>
        <p:spPr bwMode="auto">
          <a:xfrm>
            <a:off x="232913" y="235469"/>
            <a:ext cx="9106046" cy="420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C4E9BF-C71D-46FA-AE35-8B061DDC19B0}"/>
              </a:ext>
            </a:extLst>
          </p:cNvPr>
          <p:cNvSpPr/>
          <p:nvPr/>
        </p:nvSpPr>
        <p:spPr>
          <a:xfrm>
            <a:off x="415256" y="4808780"/>
            <a:ext cx="8409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Gantt chart showing the altimetry missions since 1985, classified by their principal orbit (repeat period and inclination), </a:t>
            </a:r>
          </a:p>
          <a:p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. The black boxes indicate </a:t>
            </a:r>
            <a:r>
              <a:rPr lang="en-GB" sz="1200" i="1" dirty="0">
                <a:solidFill>
                  <a:srgbClr val="222222"/>
                </a:solidFill>
                <a:latin typeface="Arial" panose="020B0604020202020204" pitchFamily="34" charset="0"/>
              </a:rPr>
              <a:t>tandem missions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 when a preceding satellite was used to calibrate a new mission. Note, ERS-1 was in a 3-day orbit for the early part of the mission,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Geosat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 only assumed 17-day repeat after November 1986, while other missions were moved into geodetic phases for the latter years of their missions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CE9C28-0F59-48AB-BB31-DB7E03B6BC9A}"/>
              </a:ext>
            </a:extLst>
          </p:cNvPr>
          <p:cNvSpPr/>
          <p:nvPr/>
        </p:nvSpPr>
        <p:spPr>
          <a:xfrm>
            <a:off x="7821284" y="5382254"/>
            <a:ext cx="37582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222222"/>
                </a:solidFill>
                <a:latin typeface="Arial" panose="020B0604020202020204" pitchFamily="34" charset="0"/>
              </a:rPr>
              <a:t>Q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uartly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G.D.; Chen, G.;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Nencioli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F.; Morrow, </a:t>
            </a:r>
          </a:p>
          <a:p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R.; Picot, N. An Overview of Requirements,</a:t>
            </a:r>
          </a:p>
          <a:p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 Procedures and Current Advances in the Calibration/Validation of Radar Altimeters. </a:t>
            </a:r>
            <a:r>
              <a:rPr lang="en-GB" sz="1200" i="1" dirty="0">
                <a:solidFill>
                  <a:srgbClr val="222222"/>
                </a:solidFill>
                <a:latin typeface="Arial" panose="020B0604020202020204" pitchFamily="34" charset="0"/>
              </a:rPr>
              <a:t>Remote Sens.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GB" sz="1200" b="1" dirty="0">
                <a:solidFill>
                  <a:srgbClr val="222222"/>
                </a:solidFill>
                <a:latin typeface="Arial" panose="020B0604020202020204" pitchFamily="34" charset="0"/>
              </a:rPr>
              <a:t>2021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3156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2FD6C8-2E43-4415-8F26-53B7A3957B23}"/>
              </a:ext>
            </a:extLst>
          </p:cNvPr>
          <p:cNvSpPr txBox="1"/>
          <p:nvPr/>
        </p:nvSpPr>
        <p:spPr>
          <a:xfrm>
            <a:off x="638354" y="429957"/>
            <a:ext cx="102309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percorso di questi satelliti può essere descritto introducendo due concetti: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L’orbita: </a:t>
            </a:r>
            <a:r>
              <a:rPr lang="it-IT" dirty="0"/>
              <a:t>un giro completo attorno alla terra; in generale è quasi-polare, con un’altezza tra 700 e 1400 km : ad es nel </a:t>
            </a:r>
            <a:r>
              <a:rPr lang="it-IT" dirty="0" err="1"/>
              <a:t>Sentinel</a:t>
            </a:r>
            <a:r>
              <a:rPr lang="it-IT" dirty="0"/>
              <a:t> 3 e nei  vecchi ERS/</a:t>
            </a:r>
            <a:r>
              <a:rPr lang="it-IT" dirty="0" err="1"/>
              <a:t>Envisat</a:t>
            </a:r>
            <a:r>
              <a:rPr lang="it-IT" dirty="0"/>
              <a:t> l’inclinazione è 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98.65°, la </a:t>
            </a:r>
            <a:r>
              <a:rPr lang="en-GB" dirty="0" err="1">
                <a:solidFill>
                  <a:srgbClr val="212529"/>
                </a:solidFill>
                <a:latin typeface="-apple-system"/>
              </a:rPr>
              <a:t>durata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 è di circa 100’, il passaggio </a:t>
            </a:r>
            <a:r>
              <a:rPr lang="en-GB" dirty="0" err="1">
                <a:solidFill>
                  <a:srgbClr val="212529"/>
                </a:solidFill>
                <a:latin typeface="-apple-system"/>
              </a:rPr>
              <a:t>all’equatore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 alle 10:00 </a:t>
            </a:r>
            <a:r>
              <a:rPr lang="en-GB" dirty="0" err="1">
                <a:solidFill>
                  <a:srgbClr val="212529"/>
                </a:solidFill>
                <a:latin typeface="-apple-system"/>
              </a:rPr>
              <a:t>locali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, circa 15 </a:t>
            </a:r>
            <a:r>
              <a:rPr lang="en-GB" dirty="0" err="1">
                <a:solidFill>
                  <a:srgbClr val="212529"/>
                </a:solidFill>
                <a:latin typeface="-apple-system"/>
              </a:rPr>
              <a:t>orbite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 al </a:t>
            </a:r>
            <a:r>
              <a:rPr lang="en-GB" dirty="0" err="1">
                <a:solidFill>
                  <a:srgbClr val="212529"/>
                </a:solidFill>
                <a:latin typeface="-apple-system"/>
              </a:rPr>
              <a:t>giorno</a:t>
            </a:r>
            <a:r>
              <a:rPr lang="en-GB" dirty="0">
                <a:solidFill>
                  <a:srgbClr val="212529"/>
                </a:solidFill>
                <a:latin typeface="-apple-system"/>
              </a:rPr>
              <a:t>, la quota è 814.5 km</a:t>
            </a:r>
          </a:p>
          <a:p>
            <a:endParaRPr lang="en-GB" dirty="0">
              <a:solidFill>
                <a:srgbClr val="212529"/>
              </a:solidFill>
              <a:latin typeface="-apple-system"/>
            </a:endParaRPr>
          </a:p>
          <a:p>
            <a:endParaRPr lang="it-IT" dirty="0"/>
          </a:p>
          <a:p>
            <a:r>
              <a:rPr lang="it-IT" b="1" dirty="0"/>
              <a:t>Il ciclo </a:t>
            </a:r>
            <a:r>
              <a:rPr lang="it-IT" dirty="0"/>
              <a:t>è il numero di orbite dopo il quale il satellite ripassa per lo stesso punto di osservazione. Per il </a:t>
            </a:r>
            <a:r>
              <a:rPr lang="it-IT" dirty="0" err="1"/>
              <a:t>Sentinel</a:t>
            </a:r>
            <a:r>
              <a:rPr lang="it-IT" dirty="0"/>
              <a:t> 3, il ciclo è di 385 orbite, circa 27 giorni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5B890B-5801-47BB-BC03-03BB36171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942" y="3502496"/>
            <a:ext cx="535884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38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60C76C71-9AE4-40DC-A005-778888BB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6522" r="21217" b="4347"/>
          <a:stretch>
            <a:fillRect/>
          </a:stretch>
        </p:blipFill>
        <p:spPr bwMode="auto">
          <a:xfrm>
            <a:off x="1631950" y="1042988"/>
            <a:ext cx="54864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CasellaDiTesto 2">
            <a:extLst>
              <a:ext uri="{FF2B5EF4-FFF2-40B4-BE49-F238E27FC236}">
                <a16:creationId xmlns:a16="http://schemas.microsoft.com/office/drawing/2014/main" id="{DC152543-5009-49A1-BEB8-5DDFB38DB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8600"/>
            <a:ext cx="42868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Un esempio di copertura spaziale</a:t>
            </a:r>
          </a:p>
          <a:p>
            <a:pPr eaLnBrk="1" hangingPunct="1"/>
            <a:r>
              <a:rPr lang="it-IT" altLang="en-US" sz="2000" b="1" dirty="0"/>
              <a:t>  satelliti ESA (ERS-2 ed </a:t>
            </a:r>
            <a:r>
              <a:rPr lang="it-IT" altLang="en-US" sz="2000" b="1" dirty="0" err="1"/>
              <a:t>Envisat</a:t>
            </a:r>
            <a:r>
              <a:rPr lang="it-IT" altLang="en-US" sz="2000" b="1" dirty="0"/>
              <a:t>)  </a:t>
            </a:r>
          </a:p>
        </p:txBody>
      </p:sp>
      <p:grpSp>
        <p:nvGrpSpPr>
          <p:cNvPr id="77828" name="Group 29">
            <a:extLst>
              <a:ext uri="{FF2B5EF4-FFF2-40B4-BE49-F238E27FC236}">
                <a16:creationId xmlns:a16="http://schemas.microsoft.com/office/drawing/2014/main" id="{7F9E8464-D1EF-4075-B9FB-28C8FBB9A14D}"/>
              </a:ext>
            </a:extLst>
          </p:cNvPr>
          <p:cNvGrpSpPr>
            <a:grpSpLocks/>
          </p:cNvGrpSpPr>
          <p:nvPr/>
        </p:nvGrpSpPr>
        <p:grpSpPr bwMode="auto">
          <a:xfrm>
            <a:off x="7967666" y="836614"/>
            <a:ext cx="1871663" cy="369887"/>
            <a:chOff x="4456" y="816"/>
            <a:chExt cx="1179" cy="233"/>
          </a:xfrm>
        </p:grpSpPr>
        <p:sp>
          <p:nvSpPr>
            <p:cNvPr id="77833" name="Text Box 24">
              <a:extLst>
                <a:ext uri="{FF2B5EF4-FFF2-40B4-BE49-F238E27FC236}">
                  <a16:creationId xmlns:a16="http://schemas.microsoft.com/office/drawing/2014/main" id="{E810A23E-EBAF-428C-9535-A8217257C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816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en-US"/>
                <a:t>Ascendenti</a:t>
              </a:r>
            </a:p>
          </p:txBody>
        </p:sp>
        <p:sp>
          <p:nvSpPr>
            <p:cNvPr id="77834" name="Line 26">
              <a:extLst>
                <a:ext uri="{FF2B5EF4-FFF2-40B4-BE49-F238E27FC236}">
                  <a16:creationId xmlns:a16="http://schemas.microsoft.com/office/drawing/2014/main" id="{8CE83EA8-024D-4C1F-A4E8-344772F7E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944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7829" name="Group 29">
            <a:extLst>
              <a:ext uri="{FF2B5EF4-FFF2-40B4-BE49-F238E27FC236}">
                <a16:creationId xmlns:a16="http://schemas.microsoft.com/office/drawing/2014/main" id="{117AA8CD-49AD-4ACF-958E-797D170B1CA5}"/>
              </a:ext>
            </a:extLst>
          </p:cNvPr>
          <p:cNvGrpSpPr>
            <a:grpSpLocks/>
          </p:cNvGrpSpPr>
          <p:nvPr/>
        </p:nvGrpSpPr>
        <p:grpSpPr bwMode="auto">
          <a:xfrm>
            <a:off x="7967663" y="1330325"/>
            <a:ext cx="1936750" cy="369888"/>
            <a:chOff x="4456" y="856"/>
            <a:chExt cx="1220" cy="233"/>
          </a:xfrm>
        </p:grpSpPr>
        <p:sp>
          <p:nvSpPr>
            <p:cNvPr id="77831" name="Text Box 24">
              <a:extLst>
                <a:ext uri="{FF2B5EF4-FFF2-40B4-BE49-F238E27FC236}">
                  <a16:creationId xmlns:a16="http://schemas.microsoft.com/office/drawing/2014/main" id="{6403B6D1-76CE-44D0-B2AF-2EC18CED8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856"/>
              <a:ext cx="8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en-US"/>
                <a:t>Discendenti</a:t>
              </a:r>
            </a:p>
          </p:txBody>
        </p:sp>
        <p:sp>
          <p:nvSpPr>
            <p:cNvPr id="77832" name="Line 26">
              <a:extLst>
                <a:ext uri="{FF2B5EF4-FFF2-40B4-BE49-F238E27FC236}">
                  <a16:creationId xmlns:a16="http://schemas.microsoft.com/office/drawing/2014/main" id="{E04EA3B5-B22F-444F-879D-C61F14D8B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976"/>
              <a:ext cx="3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7830" name="CasellaDiTesto 14">
            <a:extLst>
              <a:ext uri="{FF2B5EF4-FFF2-40B4-BE49-F238E27FC236}">
                <a16:creationId xmlns:a16="http://schemas.microsoft.com/office/drawing/2014/main" id="{BC75693A-96E4-44BB-8C40-0A12171F3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2420939"/>
            <a:ext cx="312136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dirty="0"/>
              <a:t>Quota media satelliti </a:t>
            </a:r>
            <a:r>
              <a:rPr lang="it-IT" altLang="en-US" b="1" dirty="0"/>
              <a:t>780 km</a:t>
            </a:r>
          </a:p>
          <a:p>
            <a:pPr eaLnBrk="1" hangingPunct="1"/>
            <a:endParaRPr lang="it-IT" altLang="en-US" dirty="0"/>
          </a:p>
          <a:p>
            <a:pPr eaLnBrk="1" hangingPunct="1"/>
            <a:r>
              <a:rPr lang="it-IT" altLang="en-US" b="1" dirty="0"/>
              <a:t>501</a:t>
            </a:r>
            <a:r>
              <a:rPr lang="it-IT" altLang="en-US" dirty="0"/>
              <a:t> 0rbite </a:t>
            </a:r>
          </a:p>
          <a:p>
            <a:pPr eaLnBrk="1" hangingPunct="1"/>
            <a:endParaRPr lang="it-IT" altLang="en-US" dirty="0"/>
          </a:p>
          <a:p>
            <a:pPr eaLnBrk="1" hangingPunct="1"/>
            <a:r>
              <a:rPr lang="it-IT" altLang="en-US" dirty="0"/>
              <a:t>Ciclo = </a:t>
            </a:r>
            <a:r>
              <a:rPr lang="it-IT" altLang="en-US" b="1" dirty="0"/>
              <a:t>35</a:t>
            </a:r>
            <a:r>
              <a:rPr lang="it-IT" altLang="en-US" dirty="0"/>
              <a:t> giorni esatti</a:t>
            </a:r>
          </a:p>
          <a:p>
            <a:pPr eaLnBrk="1" hangingPunct="1"/>
            <a:endParaRPr lang="it-IT" altLang="en-US" dirty="0"/>
          </a:p>
          <a:p>
            <a:pPr eaLnBrk="1" hangingPunct="1"/>
            <a:r>
              <a:rPr lang="it-IT" altLang="en-US" dirty="0"/>
              <a:t> </a:t>
            </a:r>
            <a:endParaRPr lang="it-IT" alt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7276A-FF70-4C6F-A04A-4D3617BC19D8}"/>
              </a:ext>
            </a:extLst>
          </p:cNvPr>
          <p:cNvSpPr txBox="1"/>
          <p:nvPr/>
        </p:nvSpPr>
        <p:spPr>
          <a:xfrm>
            <a:off x="8980098" y="5089585"/>
            <a:ext cx="1811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Perché è importante </a:t>
            </a:r>
          </a:p>
          <a:p>
            <a:r>
              <a:rPr lang="it-IT" sz="1200" dirty="0"/>
              <a:t>Ascendente/discendente?</a:t>
            </a:r>
            <a:endParaRPr lang="en-GB" sz="1200" dirty="0"/>
          </a:p>
        </p:txBody>
      </p:sp>
      <p:pic>
        <p:nvPicPr>
          <p:cNvPr id="12" name="Picture 5" descr="tuffatorestilizzato">
            <a:extLst>
              <a:ext uri="{FF2B5EF4-FFF2-40B4-BE49-F238E27FC236}">
                <a16:creationId xmlns:a16="http://schemas.microsoft.com/office/drawing/2014/main" id="{FB0F3BF4-191C-4123-AEB8-6901033A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41" y="5434641"/>
            <a:ext cx="662775" cy="95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307FE266-F75A-494F-8061-25163464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6522" r="21217" b="4347"/>
          <a:stretch>
            <a:fillRect/>
          </a:stretch>
        </p:blipFill>
        <p:spPr bwMode="auto">
          <a:xfrm>
            <a:off x="1631950" y="1042988"/>
            <a:ext cx="54864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CasellaDiTesto 2">
            <a:extLst>
              <a:ext uri="{FF2B5EF4-FFF2-40B4-BE49-F238E27FC236}">
                <a16:creationId xmlns:a16="http://schemas.microsoft.com/office/drawing/2014/main" id="{12273177-8618-44CD-A71D-B51551F53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3"/>
            <a:ext cx="84257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/>
              <a:t>Copertura spaziale dei satelliti Jason -1 e Jason-2  sul Mediterraneo</a:t>
            </a:r>
          </a:p>
        </p:txBody>
      </p:sp>
      <p:grpSp>
        <p:nvGrpSpPr>
          <p:cNvPr id="79876" name="Group 29">
            <a:extLst>
              <a:ext uri="{FF2B5EF4-FFF2-40B4-BE49-F238E27FC236}">
                <a16:creationId xmlns:a16="http://schemas.microsoft.com/office/drawing/2014/main" id="{C834616A-7F69-4186-9804-986A732DFD17}"/>
              </a:ext>
            </a:extLst>
          </p:cNvPr>
          <p:cNvGrpSpPr>
            <a:grpSpLocks/>
          </p:cNvGrpSpPr>
          <p:nvPr/>
        </p:nvGrpSpPr>
        <p:grpSpPr bwMode="auto">
          <a:xfrm>
            <a:off x="7967666" y="1196975"/>
            <a:ext cx="1871663" cy="369888"/>
            <a:chOff x="4456" y="816"/>
            <a:chExt cx="1179" cy="233"/>
          </a:xfrm>
        </p:grpSpPr>
        <p:sp>
          <p:nvSpPr>
            <p:cNvPr id="79881" name="Text Box 24">
              <a:extLst>
                <a:ext uri="{FF2B5EF4-FFF2-40B4-BE49-F238E27FC236}">
                  <a16:creationId xmlns:a16="http://schemas.microsoft.com/office/drawing/2014/main" id="{8FD633C2-BFFC-4652-BF0E-F0EB58D7A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816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en-US"/>
                <a:t>Ascendenti</a:t>
              </a:r>
            </a:p>
          </p:txBody>
        </p:sp>
        <p:sp>
          <p:nvSpPr>
            <p:cNvPr id="79882" name="Line 26">
              <a:extLst>
                <a:ext uri="{FF2B5EF4-FFF2-40B4-BE49-F238E27FC236}">
                  <a16:creationId xmlns:a16="http://schemas.microsoft.com/office/drawing/2014/main" id="{5823629A-F242-462E-96FD-566AA37179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944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9877" name="Group 29">
            <a:extLst>
              <a:ext uri="{FF2B5EF4-FFF2-40B4-BE49-F238E27FC236}">
                <a16:creationId xmlns:a16="http://schemas.microsoft.com/office/drawing/2014/main" id="{EA7D3355-86B4-4AEC-A12A-129BBB45F2FF}"/>
              </a:ext>
            </a:extLst>
          </p:cNvPr>
          <p:cNvGrpSpPr>
            <a:grpSpLocks/>
          </p:cNvGrpSpPr>
          <p:nvPr/>
        </p:nvGrpSpPr>
        <p:grpSpPr bwMode="auto">
          <a:xfrm>
            <a:off x="7967663" y="1690689"/>
            <a:ext cx="1936750" cy="369887"/>
            <a:chOff x="4456" y="856"/>
            <a:chExt cx="1220" cy="233"/>
          </a:xfrm>
        </p:grpSpPr>
        <p:sp>
          <p:nvSpPr>
            <p:cNvPr id="79879" name="Text Box 24">
              <a:extLst>
                <a:ext uri="{FF2B5EF4-FFF2-40B4-BE49-F238E27FC236}">
                  <a16:creationId xmlns:a16="http://schemas.microsoft.com/office/drawing/2014/main" id="{14D95681-FC4A-40A1-9AE8-C7A14C184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856"/>
              <a:ext cx="8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en-US"/>
                <a:t>Discendenti</a:t>
              </a:r>
            </a:p>
          </p:txBody>
        </p:sp>
        <p:sp>
          <p:nvSpPr>
            <p:cNvPr id="79880" name="Line 26">
              <a:extLst>
                <a:ext uri="{FF2B5EF4-FFF2-40B4-BE49-F238E27FC236}">
                  <a16:creationId xmlns:a16="http://schemas.microsoft.com/office/drawing/2014/main" id="{AAE5BBA9-FCCC-4B4F-A356-361F6AC2D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976"/>
              <a:ext cx="3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9878" name="CasellaDiTesto 9">
            <a:extLst>
              <a:ext uri="{FF2B5EF4-FFF2-40B4-BE49-F238E27FC236}">
                <a16:creationId xmlns:a16="http://schemas.microsoft.com/office/drawing/2014/main" id="{9CE63346-7BF7-4CFB-80D0-DCCEC9D97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2420939"/>
            <a:ext cx="324960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dirty="0"/>
              <a:t>Quota media satelliti </a:t>
            </a:r>
            <a:r>
              <a:rPr lang="it-IT" altLang="en-US" b="1" dirty="0"/>
              <a:t>1336 km</a:t>
            </a:r>
          </a:p>
          <a:p>
            <a:pPr eaLnBrk="1" hangingPunct="1"/>
            <a:endParaRPr lang="it-IT" altLang="en-US" dirty="0"/>
          </a:p>
          <a:p>
            <a:pPr eaLnBrk="1" hangingPunct="1"/>
            <a:r>
              <a:rPr lang="it-IT" altLang="en-US" b="1" dirty="0"/>
              <a:t>127</a:t>
            </a:r>
            <a:r>
              <a:rPr lang="it-IT" altLang="en-US" dirty="0"/>
              <a:t> 0rbite </a:t>
            </a:r>
          </a:p>
          <a:p>
            <a:pPr eaLnBrk="1" hangingPunct="1"/>
            <a:endParaRPr lang="it-IT" altLang="en-US" dirty="0"/>
          </a:p>
          <a:p>
            <a:pPr eaLnBrk="1" hangingPunct="1"/>
            <a:r>
              <a:rPr lang="it-IT" altLang="en-US" dirty="0"/>
              <a:t>Ciclo = </a:t>
            </a:r>
            <a:r>
              <a:rPr lang="it-IT" altLang="en-US" b="1" dirty="0"/>
              <a:t>9.9156</a:t>
            </a:r>
            <a:r>
              <a:rPr lang="it-IT" altLang="en-US" dirty="0"/>
              <a:t> giorni</a:t>
            </a:r>
          </a:p>
          <a:p>
            <a:pPr eaLnBrk="1" hangingPunct="1"/>
            <a:endParaRPr lang="it-IT" altLang="en-US" dirty="0"/>
          </a:p>
          <a:p>
            <a:pPr eaLnBrk="1" hangingPunct="1"/>
            <a:r>
              <a:rPr lang="it-IT" altLang="en-US" dirty="0"/>
              <a:t> </a:t>
            </a:r>
            <a:endParaRPr lang="it-IT" alt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6486D9-2828-4414-A2E0-79B8CBAEF1F2}"/>
              </a:ext>
            </a:extLst>
          </p:cNvPr>
          <p:cNvSpPr txBox="1"/>
          <p:nvPr/>
        </p:nvSpPr>
        <p:spPr>
          <a:xfrm>
            <a:off x="3053751" y="751344"/>
            <a:ext cx="69174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 dirty="0"/>
          </a:p>
          <a:p>
            <a:r>
              <a:rPr lang="it-IT" sz="3600" b="1" dirty="0"/>
              <a:t>Rilievi da satellite del moto ondoso</a:t>
            </a:r>
            <a:endParaRPr lang="en-GB" sz="3600" b="1" dirty="0"/>
          </a:p>
          <a:p>
            <a:r>
              <a:rPr lang="it-IT" sz="2400" dirty="0"/>
              <a:t> </a:t>
            </a:r>
          </a:p>
          <a:p>
            <a:r>
              <a:rPr lang="it-IT" sz="2400" dirty="0"/>
              <a:t>L’altimetro: i principi; a che serve?</a:t>
            </a:r>
            <a:endParaRPr lang="en-GB" sz="2400" dirty="0"/>
          </a:p>
          <a:p>
            <a:endParaRPr lang="it-IT" sz="2400" dirty="0"/>
          </a:p>
          <a:p>
            <a:r>
              <a:rPr lang="it-IT" sz="2400" dirty="0"/>
              <a:t>Il SAR: i principi; a che serve?</a:t>
            </a:r>
            <a:endParaRPr lang="en-GB" sz="2400" dirty="0"/>
          </a:p>
          <a:p>
            <a:endParaRPr lang="it-IT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6447B-C11F-487A-8109-8499F7844EA9}"/>
              </a:ext>
            </a:extLst>
          </p:cNvPr>
          <p:cNvSpPr txBox="1"/>
          <p:nvPr/>
        </p:nvSpPr>
        <p:spPr>
          <a:xfrm>
            <a:off x="2097470" y="3613666"/>
            <a:ext cx="92397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/>
          </a:p>
          <a:p>
            <a:r>
              <a:rPr lang="en-GB" sz="2400" dirty="0" err="1"/>
              <a:t>Entrambi</a:t>
            </a:r>
            <a:r>
              <a:rPr lang="en-GB" sz="2400" dirty="0"/>
              <a:t> I </a:t>
            </a:r>
            <a:r>
              <a:rPr lang="en-GB" sz="2400" dirty="0" err="1"/>
              <a:t>sistemi</a:t>
            </a:r>
            <a:r>
              <a:rPr lang="en-GB" sz="2400" dirty="0"/>
              <a:t> </a:t>
            </a:r>
            <a:r>
              <a:rPr lang="en-GB" sz="2400" dirty="0" err="1"/>
              <a:t>sono</a:t>
            </a:r>
            <a:r>
              <a:rPr lang="en-GB" sz="2400" dirty="0"/>
              <a:t> radar: </a:t>
            </a:r>
            <a:r>
              <a:rPr lang="en-GB" sz="2400" dirty="0" err="1"/>
              <a:t>sono</a:t>
            </a:r>
            <a:r>
              <a:rPr lang="en-GB" sz="2400" dirty="0"/>
              <a:t> </a:t>
            </a:r>
            <a:r>
              <a:rPr lang="en-GB" sz="2400" dirty="0" err="1"/>
              <a:t>cioè</a:t>
            </a:r>
            <a:r>
              <a:rPr lang="en-GB" sz="2400" dirty="0"/>
              <a:t> </a:t>
            </a:r>
            <a:r>
              <a:rPr lang="en-GB" sz="2400" dirty="0" err="1"/>
              <a:t>basati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un  </a:t>
            </a:r>
            <a:r>
              <a:rPr lang="en-GB" sz="2400" dirty="0" err="1"/>
              <a:t>impulso</a:t>
            </a:r>
            <a:endParaRPr lang="en-GB" sz="2400" dirty="0"/>
          </a:p>
          <a:p>
            <a:r>
              <a:rPr lang="en-GB" sz="2400" dirty="0"/>
              <a:t>di </a:t>
            </a:r>
            <a:r>
              <a:rPr lang="en-GB" sz="2400" dirty="0" err="1"/>
              <a:t>onda</a:t>
            </a:r>
            <a:r>
              <a:rPr lang="en-GB" sz="2400" dirty="0"/>
              <a:t> </a:t>
            </a:r>
            <a:r>
              <a:rPr lang="en-GB" sz="2400" dirty="0" err="1"/>
              <a:t>elettromagnetica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viene</a:t>
            </a:r>
            <a:r>
              <a:rPr lang="en-GB" sz="2400" dirty="0"/>
              <a:t> </a:t>
            </a:r>
            <a:r>
              <a:rPr lang="en-GB" sz="2400" dirty="0" err="1"/>
              <a:t>riflessa</a:t>
            </a:r>
            <a:r>
              <a:rPr lang="en-GB" sz="2400" dirty="0"/>
              <a:t> dal </a:t>
            </a:r>
            <a:r>
              <a:rPr lang="en-GB" sz="2400" dirty="0" err="1"/>
              <a:t>bersaglio</a:t>
            </a:r>
            <a:r>
              <a:rPr lang="en-GB" sz="2400" dirty="0"/>
              <a:t> e </a:t>
            </a:r>
            <a:r>
              <a:rPr lang="en-GB" sz="2400" dirty="0" err="1"/>
              <a:t>ritorna</a:t>
            </a:r>
            <a:endParaRPr lang="en-GB" sz="2400" dirty="0"/>
          </a:p>
          <a:p>
            <a:r>
              <a:rPr lang="en-GB" sz="2400" dirty="0" err="1"/>
              <a:t>all’antenna</a:t>
            </a:r>
            <a:r>
              <a:rPr lang="en-GB" sz="2400" dirty="0"/>
              <a:t> </a:t>
            </a:r>
            <a:r>
              <a:rPr lang="en-GB" sz="2400" dirty="0" err="1"/>
              <a:t>riportando</a:t>
            </a:r>
            <a:r>
              <a:rPr lang="en-GB" sz="2400" dirty="0"/>
              <a:t> </a:t>
            </a:r>
            <a:r>
              <a:rPr lang="en-GB" sz="2400" dirty="0" err="1"/>
              <a:t>informazioni</a:t>
            </a:r>
            <a:r>
              <a:rPr lang="en-GB" sz="2400" dirty="0"/>
              <a:t> </a:t>
            </a:r>
            <a:r>
              <a:rPr lang="en-GB" sz="2400" dirty="0" err="1"/>
              <a:t>sul</a:t>
            </a:r>
            <a:r>
              <a:rPr lang="en-GB" sz="2400" dirty="0"/>
              <a:t> </a:t>
            </a:r>
            <a:r>
              <a:rPr lang="en-GB" sz="2400" dirty="0" err="1"/>
              <a:t>bersaglio</a:t>
            </a:r>
            <a:r>
              <a:rPr lang="en-GB" sz="2400" dirty="0"/>
              <a:t> (la </a:t>
            </a:r>
            <a:r>
              <a:rPr lang="en-GB" sz="2400" dirty="0" err="1"/>
              <a:t>superificie</a:t>
            </a:r>
            <a:r>
              <a:rPr lang="en-GB" sz="2400" dirty="0"/>
              <a:t> del mare)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96338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432D7-70A1-4CD1-A0B0-339D148DE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05" y="0"/>
            <a:ext cx="1135999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49A097-568B-4A61-8D9A-7276048BBC6A}"/>
              </a:ext>
            </a:extLst>
          </p:cNvPr>
          <p:cNvSpPr/>
          <p:nvPr/>
        </p:nvSpPr>
        <p:spPr>
          <a:xfrm>
            <a:off x="1036320" y="469652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S-3A Pass No. 321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Relative Orbit Number	161</a:t>
            </a:r>
          </a:p>
          <a:p>
            <a:r>
              <a:rPr lang="en-GB" dirty="0">
                <a:highlight>
                  <a:srgbClr val="FFFF00"/>
                </a:highlight>
              </a:rPr>
              <a:t>Pass Number	321</a:t>
            </a:r>
          </a:p>
          <a:p>
            <a:r>
              <a:rPr lang="en-GB" dirty="0" err="1">
                <a:highlight>
                  <a:srgbClr val="FFFF00"/>
                </a:highlight>
              </a:rPr>
              <a:t>Asc</a:t>
            </a:r>
            <a:r>
              <a:rPr lang="en-GB" dirty="0">
                <a:highlight>
                  <a:srgbClr val="FFFF00"/>
                </a:highlight>
              </a:rPr>
              <a:t>/</a:t>
            </a:r>
            <a:r>
              <a:rPr lang="en-GB" dirty="0" err="1">
                <a:highlight>
                  <a:srgbClr val="FFFF00"/>
                </a:highlight>
              </a:rPr>
              <a:t>Desc</a:t>
            </a:r>
            <a:r>
              <a:rPr lang="en-GB" dirty="0">
                <a:highlight>
                  <a:srgbClr val="FFFF00"/>
                </a:highlight>
              </a:rPr>
              <a:t> Pass	Ascending</a:t>
            </a:r>
          </a:p>
          <a:p>
            <a:r>
              <a:rPr lang="en-GB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939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uffatorestilizzato">
            <a:extLst>
              <a:ext uri="{FF2B5EF4-FFF2-40B4-BE49-F238E27FC236}">
                <a16:creationId xmlns:a16="http://schemas.microsoft.com/office/drawing/2014/main" id="{8D37FCD7-29D8-434D-81F0-BDAE7182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78" y="3183146"/>
            <a:ext cx="796327" cy="113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5">
            <a:extLst>
              <a:ext uri="{FF2B5EF4-FFF2-40B4-BE49-F238E27FC236}">
                <a16:creationId xmlns:a16="http://schemas.microsoft.com/office/drawing/2014/main" id="{2E206AA7-7F51-4167-A806-975F39FA0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743201"/>
            <a:ext cx="53403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  <a:p>
            <a:pPr eaLnBrk="1" hangingPunct="1"/>
            <a:endParaRPr lang="it-IT" altLang="en-US" sz="1200" i="1"/>
          </a:p>
        </p:txBody>
      </p:sp>
      <p:sp>
        <p:nvSpPr>
          <p:cNvPr id="81925" name="Rectangle 6">
            <a:extLst>
              <a:ext uri="{FF2B5EF4-FFF2-40B4-BE49-F238E27FC236}">
                <a16:creationId xmlns:a16="http://schemas.microsoft.com/office/drawing/2014/main" id="{E06086B3-F824-403A-BD07-74220C020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438401"/>
            <a:ext cx="44894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  <a:p>
            <a:pPr eaLnBrk="1" hangingPunct="1"/>
            <a:endParaRPr lang="it-IT" altLang="en-US" sz="1200" i="1"/>
          </a:p>
        </p:txBody>
      </p:sp>
      <p:sp>
        <p:nvSpPr>
          <p:cNvPr id="81928" name="CasellaDiTesto 7">
            <a:extLst>
              <a:ext uri="{FF2B5EF4-FFF2-40B4-BE49-F238E27FC236}">
                <a16:creationId xmlns:a16="http://schemas.microsoft.com/office/drawing/2014/main" id="{ACFDD913-87D1-49C3-802E-9E5FB7A93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72370"/>
            <a:ext cx="4336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400" b="1" dirty="0"/>
              <a:t>A CHE SERVE  TUTTO CIO’?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EFD1A1E-25D9-414F-A378-D2B299E8C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751" y="1227334"/>
            <a:ext cx="59420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sz="2400" dirty="0">
                <a:latin typeface="+mn-lt"/>
              </a:rPr>
              <a:t>I </a:t>
            </a:r>
            <a:r>
              <a:rPr lang="en-GB" altLang="en-US" sz="2400" dirty="0" err="1">
                <a:latin typeface="+mn-lt"/>
              </a:rPr>
              <a:t>dati</a:t>
            </a:r>
            <a:r>
              <a:rPr lang="en-GB" altLang="en-US" sz="2400" dirty="0">
                <a:latin typeface="+mn-lt"/>
              </a:rPr>
              <a:t> dell’ </a:t>
            </a:r>
            <a:r>
              <a:rPr lang="en-GB" altLang="en-US" sz="2400" dirty="0" err="1">
                <a:latin typeface="+mn-lt"/>
              </a:rPr>
              <a:t>altimetro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dirty="0" err="1">
                <a:latin typeface="+mn-lt"/>
              </a:rPr>
              <a:t>possono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dirty="0" err="1">
                <a:latin typeface="+mn-lt"/>
              </a:rPr>
              <a:t>essere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dirty="0" err="1">
                <a:latin typeface="+mn-lt"/>
              </a:rPr>
              <a:t>usati</a:t>
            </a:r>
            <a:r>
              <a:rPr lang="en-GB" altLang="en-US" sz="2400" dirty="0">
                <a:latin typeface="+mn-lt"/>
              </a:rPr>
              <a:t> per </a:t>
            </a:r>
            <a:r>
              <a:rPr lang="en-GB" altLang="en-US" sz="2400" b="1" dirty="0" err="1">
                <a:latin typeface="+mn-lt"/>
              </a:rPr>
              <a:t>calibrare</a:t>
            </a:r>
            <a:r>
              <a:rPr lang="en-GB" altLang="en-US" sz="2400" b="1" dirty="0">
                <a:latin typeface="+mn-lt"/>
              </a:rPr>
              <a:t> o </a:t>
            </a:r>
            <a:r>
              <a:rPr lang="en-GB" altLang="en-US" sz="2400" b="1" dirty="0" err="1">
                <a:latin typeface="+mn-lt"/>
              </a:rPr>
              <a:t>verificare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statisticamente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dirty="0">
                <a:latin typeface="+mn-lt"/>
              </a:rPr>
              <a:t>a posteriori </a:t>
            </a:r>
            <a:r>
              <a:rPr lang="en-GB" altLang="en-US" sz="2400" dirty="0" err="1">
                <a:latin typeface="+mn-lt"/>
              </a:rPr>
              <a:t>i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dirty="0" err="1">
                <a:latin typeface="+mn-lt"/>
              </a:rPr>
              <a:t>modelli</a:t>
            </a:r>
            <a:r>
              <a:rPr lang="en-GB" altLang="en-US" sz="2400" dirty="0">
                <a:latin typeface="+mn-lt"/>
              </a:rPr>
              <a:t> del moto </a:t>
            </a:r>
            <a:r>
              <a:rPr lang="en-GB" altLang="en-US" sz="2400" dirty="0" err="1">
                <a:latin typeface="+mn-lt"/>
              </a:rPr>
              <a:t>ondoso</a:t>
            </a:r>
            <a:r>
              <a:rPr lang="en-GB" altLang="en-US" sz="2400" dirty="0">
                <a:latin typeface="+mn-lt"/>
              </a:rPr>
              <a:t>-</a:t>
            </a:r>
          </a:p>
          <a:p>
            <a:pPr eaLnBrk="1" hangingPunct="1"/>
            <a:endParaRPr lang="en-GB" altLang="en-US" sz="2400" dirty="0">
              <a:latin typeface="+mn-lt"/>
            </a:endParaRPr>
          </a:p>
          <a:p>
            <a:pPr eaLnBrk="1" hangingPunct="1"/>
            <a:r>
              <a:rPr lang="en-GB" altLang="en-US" sz="2400" b="1" dirty="0" err="1">
                <a:latin typeface="+mn-lt"/>
              </a:rPr>
              <a:t>Analizzare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dirty="0" err="1">
                <a:latin typeface="+mn-lt"/>
              </a:rPr>
              <a:t>singoli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dirty="0" err="1">
                <a:latin typeface="+mn-lt"/>
              </a:rPr>
              <a:t>eventi</a:t>
            </a:r>
            <a:endParaRPr lang="en-GB" altLang="en-US" sz="2400" dirty="0">
              <a:latin typeface="+mn-lt"/>
            </a:endParaRPr>
          </a:p>
          <a:p>
            <a:pPr eaLnBrk="1" hangingPunct="1"/>
            <a:endParaRPr lang="en-GB" altLang="en-US" sz="2400" dirty="0">
              <a:latin typeface="+mn-lt"/>
            </a:endParaRPr>
          </a:p>
          <a:p>
            <a:pPr eaLnBrk="1" hangingPunct="1"/>
            <a:r>
              <a:rPr lang="en-GB" altLang="en-US" sz="2400" dirty="0" err="1">
                <a:latin typeface="+mn-lt"/>
              </a:rPr>
              <a:t>Produrre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dirty="0" err="1">
                <a:latin typeface="+mn-lt"/>
              </a:rPr>
              <a:t>dati</a:t>
            </a:r>
            <a:r>
              <a:rPr lang="en-GB" altLang="en-US" sz="2400" dirty="0">
                <a:latin typeface="+mn-lt"/>
              </a:rPr>
              <a:t> di </a:t>
            </a:r>
            <a:r>
              <a:rPr lang="en-GB" altLang="en-US" sz="2400" dirty="0" err="1">
                <a:latin typeface="+mn-lt"/>
              </a:rPr>
              <a:t>analisi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dirty="0" err="1">
                <a:latin typeface="+mn-lt"/>
              </a:rPr>
              <a:t>attraverso</a:t>
            </a:r>
            <a:r>
              <a:rPr lang="en-GB" altLang="en-US" sz="2400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l’assimilazione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nei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modelli</a:t>
            </a:r>
            <a:endParaRPr lang="en-GB" altLang="en-US" sz="2400" b="1" dirty="0">
              <a:latin typeface="+mn-lt"/>
            </a:endParaRPr>
          </a:p>
          <a:p>
            <a:pPr eaLnBrk="1" hangingPunct="1"/>
            <a:endParaRPr lang="en-GB" altLang="en-US" dirty="0"/>
          </a:p>
          <a:p>
            <a:pPr eaLnBrk="1" hangingPunct="1"/>
            <a:endParaRPr lang="it-IT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654458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8B5D03-E06C-42CF-AD52-BC71B9304D2E}"/>
              </a:ext>
            </a:extLst>
          </p:cNvPr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b="1" dirty="0"/>
              <a:t>Una </a:t>
            </a:r>
            <a:r>
              <a:rPr lang="en-GB" altLang="en-US" b="1" dirty="0" err="1"/>
              <a:t>premessa</a:t>
            </a:r>
            <a:r>
              <a:rPr lang="en-GB" altLang="en-US" dirty="0"/>
              <a:t>:</a:t>
            </a:r>
          </a:p>
          <a:p>
            <a:r>
              <a:rPr lang="en-GB" altLang="en-US" dirty="0" err="1"/>
              <a:t>C’e</a:t>
            </a:r>
            <a:r>
              <a:rPr lang="en-GB" altLang="en-US" dirty="0"/>
              <a:t> un </a:t>
            </a:r>
            <a:r>
              <a:rPr lang="en-GB" altLang="en-US" dirty="0" err="1"/>
              <a:t>problema</a:t>
            </a:r>
            <a:r>
              <a:rPr lang="en-GB" altLang="en-US" dirty="0"/>
              <a:t> :  </a:t>
            </a:r>
            <a:r>
              <a:rPr lang="en-GB" altLang="en-US" dirty="0" err="1"/>
              <a:t>l’orbita</a:t>
            </a:r>
            <a:r>
              <a:rPr lang="en-GB" altLang="en-US" dirty="0"/>
              <a:t> non </a:t>
            </a:r>
            <a:r>
              <a:rPr lang="en-GB" altLang="en-US" dirty="0" err="1"/>
              <a:t>passa</a:t>
            </a:r>
            <a:r>
              <a:rPr lang="en-GB" altLang="en-US" dirty="0"/>
              <a:t> </a:t>
            </a:r>
            <a:r>
              <a:rPr lang="en-GB" altLang="en-US" dirty="0" err="1"/>
              <a:t>necessariamente</a:t>
            </a:r>
            <a:r>
              <a:rPr lang="en-GB" altLang="en-US" dirty="0"/>
              <a:t> (</a:t>
            </a:r>
            <a:r>
              <a:rPr lang="en-GB" altLang="en-US" dirty="0" err="1"/>
              <a:t>anzi</a:t>
            </a:r>
            <a:r>
              <a:rPr lang="en-GB" altLang="en-US" dirty="0"/>
              <a:t>, quasi </a:t>
            </a:r>
            <a:r>
              <a:rPr lang="en-GB" altLang="en-US" dirty="0" err="1"/>
              <a:t>mai</a:t>
            </a:r>
            <a:r>
              <a:rPr lang="en-GB" altLang="en-US" dirty="0"/>
              <a:t>)  in </a:t>
            </a:r>
            <a:r>
              <a:rPr lang="en-GB" altLang="en-US" dirty="0" err="1"/>
              <a:t>corrispondenza</a:t>
            </a:r>
            <a:r>
              <a:rPr lang="en-GB" altLang="en-US" dirty="0"/>
              <a:t> di uno </a:t>
            </a:r>
            <a:r>
              <a:rPr lang="en-GB" altLang="en-US" dirty="0" err="1"/>
              <a:t>strumento</a:t>
            </a:r>
            <a:r>
              <a:rPr lang="en-GB" altLang="en-US" dirty="0"/>
              <a:t> di </a:t>
            </a:r>
            <a:r>
              <a:rPr lang="en-GB" altLang="en-US" dirty="0" err="1"/>
              <a:t>misura</a:t>
            </a:r>
            <a:r>
              <a:rPr lang="en-GB" altLang="en-US" dirty="0"/>
              <a:t> (</a:t>
            </a:r>
            <a:r>
              <a:rPr lang="en-GB" altLang="en-US" dirty="0" err="1"/>
              <a:t>ondametro</a:t>
            </a:r>
            <a:r>
              <a:rPr lang="en-GB" altLang="en-US" dirty="0"/>
              <a:t>) o di un </a:t>
            </a:r>
            <a:r>
              <a:rPr lang="en-GB" altLang="en-US" dirty="0" err="1"/>
              <a:t>nodo</a:t>
            </a:r>
            <a:r>
              <a:rPr lang="en-GB" altLang="en-US" dirty="0"/>
              <a:t> </a:t>
            </a:r>
            <a:r>
              <a:rPr lang="en-GB" altLang="en-US" dirty="0" err="1"/>
              <a:t>della</a:t>
            </a:r>
            <a:r>
              <a:rPr lang="en-GB" altLang="en-US" dirty="0"/>
              <a:t> </a:t>
            </a:r>
            <a:r>
              <a:rPr lang="en-GB" altLang="en-US" dirty="0" err="1"/>
              <a:t>griglia</a:t>
            </a:r>
            <a:r>
              <a:rPr lang="en-GB" altLang="en-US" dirty="0"/>
              <a:t> </a:t>
            </a:r>
            <a:r>
              <a:rPr lang="en-GB" altLang="en-US" dirty="0" err="1"/>
              <a:t>dei</a:t>
            </a:r>
            <a:r>
              <a:rPr lang="en-GB" altLang="en-US" dirty="0"/>
              <a:t> </a:t>
            </a:r>
            <a:r>
              <a:rPr lang="en-GB" altLang="en-US" dirty="0" err="1"/>
              <a:t>modelli</a:t>
            </a:r>
            <a:r>
              <a:rPr lang="en-GB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336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B94D2E-9438-411C-9865-505464F1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28" y="69011"/>
            <a:ext cx="5794126" cy="5296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788BED-E980-48ED-B518-DE6FF6B95EC6}"/>
              </a:ext>
            </a:extLst>
          </p:cNvPr>
          <p:cNvSpPr/>
          <p:nvPr/>
        </p:nvSpPr>
        <p:spPr>
          <a:xfrm>
            <a:off x="1754037" y="6150482"/>
            <a:ext cx="8226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Quartly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G.D.;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Kurekin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A.A. Sensitivity of Altimeter Wave Height Assessment to Data Selection. </a:t>
            </a:r>
            <a:r>
              <a:rPr lang="en-GB" sz="1200" i="1" dirty="0">
                <a:solidFill>
                  <a:srgbClr val="222222"/>
                </a:solidFill>
                <a:latin typeface="Arial" panose="020B0604020202020204" pitchFamily="34" charset="0"/>
              </a:rPr>
              <a:t>Remote Sens.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GB" sz="1200" b="1" dirty="0">
                <a:solidFill>
                  <a:srgbClr val="222222"/>
                </a:solidFill>
                <a:latin typeface="Arial" panose="020B0604020202020204" pitchFamily="34" charset="0"/>
              </a:rPr>
              <a:t>2020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GB" sz="1200" i="1" dirty="0">
                <a:solidFill>
                  <a:srgbClr val="222222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2608</a:t>
            </a:r>
            <a:endParaRPr lang="en-GB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D638F4-7ECB-4DC8-A653-2246A05E41F9}"/>
              </a:ext>
            </a:extLst>
          </p:cNvPr>
          <p:cNvSpPr/>
          <p:nvPr/>
        </p:nvSpPr>
        <p:spPr>
          <a:xfrm>
            <a:off x="5867399" y="542845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The blue circle indicates 50 km radius from the buoy, with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</a:rPr>
              <a:t>the red segment 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of track indicating the 51 nearest points to the buoy.</a:t>
            </a:r>
            <a:endParaRPr lang="en-GB" sz="1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2D66C9-1B5D-4FCA-8E08-9A406B61D17F}"/>
              </a:ext>
            </a:extLst>
          </p:cNvPr>
          <p:cNvCxnSpPr>
            <a:cxnSpLocks/>
          </p:cNvCxnSpPr>
          <p:nvPr/>
        </p:nvCxnSpPr>
        <p:spPr>
          <a:xfrm>
            <a:off x="1533524" y="888594"/>
            <a:ext cx="2824467" cy="23463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BB5AD6A-B563-4DF3-8DBF-359652FBADB5}"/>
              </a:ext>
            </a:extLst>
          </p:cNvPr>
          <p:cNvSpPr/>
          <p:nvPr/>
        </p:nvSpPr>
        <p:spPr>
          <a:xfrm>
            <a:off x="2500671" y="1968106"/>
            <a:ext cx="1244478" cy="1266799"/>
          </a:xfrm>
          <a:prstGeom prst="ellipse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A51741-0092-4FC8-901E-D7F8C7C49D1C}"/>
              </a:ext>
            </a:extLst>
          </p:cNvPr>
          <p:cNvSpPr/>
          <p:nvPr/>
        </p:nvSpPr>
        <p:spPr>
          <a:xfrm>
            <a:off x="3064213" y="2513956"/>
            <a:ext cx="117394" cy="175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587AEA-60CC-44C0-8269-82F78A2D05BE}"/>
              </a:ext>
            </a:extLst>
          </p:cNvPr>
          <p:cNvCxnSpPr>
            <a:cxnSpLocks/>
          </p:cNvCxnSpPr>
          <p:nvPr/>
        </p:nvCxnSpPr>
        <p:spPr>
          <a:xfrm>
            <a:off x="3181607" y="2242776"/>
            <a:ext cx="330078" cy="2711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62DFC0E-7FCD-4810-9B49-C007422A9F75}"/>
              </a:ext>
            </a:extLst>
          </p:cNvPr>
          <p:cNvSpPr txBox="1"/>
          <p:nvPr/>
        </p:nvSpPr>
        <p:spPr>
          <a:xfrm>
            <a:off x="960673" y="156001"/>
            <a:ext cx="5174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Bisogna creare una corrispondenza</a:t>
            </a:r>
          </a:p>
          <a:p>
            <a:r>
              <a:rPr lang="it-IT" sz="2400" dirty="0"/>
              <a:t> tra valori di boa e le misure di altimetro</a:t>
            </a:r>
            <a:endParaRPr lang="en-GB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B7B693-783C-48FB-BA33-7450A9758AAC}"/>
              </a:ext>
            </a:extLst>
          </p:cNvPr>
          <p:cNvSpPr txBox="1"/>
          <p:nvPr/>
        </p:nvSpPr>
        <p:spPr>
          <a:xfrm>
            <a:off x="2799743" y="5284688"/>
            <a:ext cx="21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</a:t>
            </a: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BE8B8E-6746-449F-B5FD-07CA1F5F48E9}"/>
              </a:ext>
            </a:extLst>
          </p:cNvPr>
          <p:cNvSpPr/>
          <p:nvPr/>
        </p:nvSpPr>
        <p:spPr>
          <a:xfrm>
            <a:off x="2094631" y="4258570"/>
            <a:ext cx="45719" cy="5025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8FE74DA-C91A-4C95-A1B6-B5747EE2F847}"/>
              </a:ext>
            </a:extLst>
          </p:cNvPr>
          <p:cNvSpPr/>
          <p:nvPr/>
        </p:nvSpPr>
        <p:spPr>
          <a:xfrm>
            <a:off x="2754024" y="4459194"/>
            <a:ext cx="45719" cy="5025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E48142-0B73-4288-93E2-2AA3D7ECF05A}"/>
              </a:ext>
            </a:extLst>
          </p:cNvPr>
          <p:cNvCxnSpPr/>
          <p:nvPr/>
        </p:nvCxnSpPr>
        <p:spPr>
          <a:xfrm>
            <a:off x="2373549" y="4018124"/>
            <a:ext cx="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CA26F6-C9D1-4666-B9F5-CB613AE87666}"/>
              </a:ext>
            </a:extLst>
          </p:cNvPr>
          <p:cNvGrpSpPr/>
          <p:nvPr/>
        </p:nvGrpSpPr>
        <p:grpSpPr>
          <a:xfrm>
            <a:off x="734111" y="4074027"/>
            <a:ext cx="2630573" cy="1530604"/>
            <a:chOff x="551034" y="3456032"/>
            <a:chExt cx="2630573" cy="153060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769766-C877-4DCD-A7D7-3C5DF1A5097E}"/>
                </a:ext>
              </a:extLst>
            </p:cNvPr>
            <p:cNvCxnSpPr>
              <a:cxnSpLocks/>
            </p:cNvCxnSpPr>
            <p:nvPr/>
          </p:nvCxnSpPr>
          <p:spPr>
            <a:xfrm>
              <a:off x="1389331" y="3456032"/>
              <a:ext cx="0" cy="11062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BFFA5BD-F190-4BF4-89CD-8D02C83B79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89332" y="4592175"/>
              <a:ext cx="1792275" cy="50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EDBF74-905C-4933-8158-A02F7FD2D52E}"/>
                </a:ext>
              </a:extLst>
            </p:cNvPr>
            <p:cNvSpPr txBox="1"/>
            <p:nvPr/>
          </p:nvSpPr>
          <p:spPr>
            <a:xfrm>
              <a:off x="551034" y="3728874"/>
              <a:ext cx="982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Ks</a:t>
              </a:r>
              <a:r>
                <a:rPr lang="it-IT" dirty="0"/>
                <a:t> boa</a:t>
              </a:r>
              <a:endParaRPr lang="en-GB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147C4A-0B10-4940-A996-EFF26E53A283}"/>
                </a:ext>
              </a:extLst>
            </p:cNvPr>
            <p:cNvCxnSpPr>
              <a:cxnSpLocks/>
              <a:stCxn id="28" idx="7"/>
              <a:endCxn id="29" idx="5"/>
            </p:cNvCxnSpPr>
            <p:nvPr/>
          </p:nvCxnSpPr>
          <p:spPr>
            <a:xfrm>
              <a:off x="1985013" y="3653579"/>
              <a:ext cx="659393" cy="236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80B5C7-8F72-4307-ABE6-762F38FEC7FD}"/>
                </a:ext>
              </a:extLst>
            </p:cNvPr>
            <p:cNvSpPr txBox="1"/>
            <p:nvPr/>
          </p:nvSpPr>
          <p:spPr>
            <a:xfrm>
              <a:off x="2071459" y="4617304"/>
              <a:ext cx="429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ts</a:t>
              </a:r>
              <a:endParaRPr lang="en-GB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1E4998-C3EA-4938-BF4F-334E3F8C59B9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2286065" y="3829017"/>
              <a:ext cx="0" cy="78828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F37895F-61F8-4D02-8B67-148EDA3E5296}"/>
              </a:ext>
            </a:extLst>
          </p:cNvPr>
          <p:cNvSpPr txBox="1"/>
          <p:nvPr/>
        </p:nvSpPr>
        <p:spPr>
          <a:xfrm>
            <a:off x="726206" y="1757023"/>
            <a:ext cx="181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Nello spazio:</a:t>
            </a:r>
          </a:p>
          <a:p>
            <a:r>
              <a:rPr lang="it-IT" sz="1200" dirty="0"/>
              <a:t>Entro x km (es 50)</a:t>
            </a:r>
          </a:p>
          <a:p>
            <a:r>
              <a:rPr lang="it-IT" sz="1200" dirty="0">
                <a:solidFill>
                  <a:srgbClr val="FF0000"/>
                </a:solidFill>
              </a:rPr>
              <a:t>Media di un certo numero</a:t>
            </a:r>
          </a:p>
          <a:p>
            <a:r>
              <a:rPr lang="it-IT" sz="1200" dirty="0">
                <a:solidFill>
                  <a:srgbClr val="FF0000"/>
                </a:solidFill>
              </a:rPr>
              <a:t>di valori </a:t>
            </a:r>
            <a:r>
              <a:rPr lang="it-IT" sz="1200" dirty="0"/>
              <a:t>all’interno </a:t>
            </a:r>
            <a:endParaRPr lang="en-GB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F5E0F6-BD01-49E8-9492-6A6164E7ED67}"/>
              </a:ext>
            </a:extLst>
          </p:cNvPr>
          <p:cNvSpPr txBox="1"/>
          <p:nvPr/>
        </p:nvSpPr>
        <p:spPr>
          <a:xfrm>
            <a:off x="222739" y="3206569"/>
            <a:ext cx="160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Nel tempo</a:t>
            </a:r>
          </a:p>
          <a:p>
            <a:r>
              <a:rPr lang="it-IT" sz="1200" dirty="0"/>
              <a:t>Interpolazione tra due </a:t>
            </a:r>
          </a:p>
          <a:p>
            <a:r>
              <a:rPr lang="it-IT" sz="1200" dirty="0"/>
              <a:t>Misure di boa  </a:t>
            </a:r>
            <a:endParaRPr lang="en-GB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4AF8FC-0446-4524-8FDE-2DD7CF9B6090}"/>
              </a:ext>
            </a:extLst>
          </p:cNvPr>
          <p:cNvSpPr txBox="1"/>
          <p:nvPr/>
        </p:nvSpPr>
        <p:spPr>
          <a:xfrm>
            <a:off x="4742026" y="1117351"/>
            <a:ext cx="112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Influenza della </a:t>
            </a:r>
          </a:p>
          <a:p>
            <a:r>
              <a:rPr lang="it-IT" sz="1200" dirty="0"/>
              <a:t>Costa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10970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F61940-36EB-4C32-A02C-5F82EB626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24" y="3950331"/>
            <a:ext cx="4378817" cy="2002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321EA6-DC71-4C58-9694-ACA7F91C3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410" y="6387736"/>
            <a:ext cx="7446948" cy="369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E1DFC5-2F1C-4E61-A1CE-080E1E5E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772" y="3547108"/>
            <a:ext cx="5486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i="1" dirty="0" err="1">
                <a:latin typeface="+mn-lt"/>
              </a:rPr>
              <a:t>Cavaleri</a:t>
            </a:r>
            <a:r>
              <a:rPr lang="en-US" altLang="en-US" sz="1200" i="1" dirty="0">
                <a:latin typeface="+mn-lt"/>
              </a:rPr>
              <a:t>  and  </a:t>
            </a:r>
            <a:r>
              <a:rPr lang="en-US" altLang="en-US" sz="1200" i="1" dirty="0" err="1">
                <a:latin typeface="+mn-lt"/>
              </a:rPr>
              <a:t>Sclavo</a:t>
            </a:r>
            <a:r>
              <a:rPr lang="en-US" altLang="en-US" sz="1200" i="1" dirty="0">
                <a:latin typeface="+mn-lt"/>
              </a:rPr>
              <a:t>. Coastal Engineering 53 (2006) 613–627</a:t>
            </a:r>
            <a:endParaRPr lang="it-IT" altLang="en-US" sz="1200" i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65F01-3857-4D91-B68C-AD194A9E2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573" y="797915"/>
            <a:ext cx="3969903" cy="36875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B0284E-6559-4EF0-90E4-C4DA7988A62B}"/>
              </a:ext>
            </a:extLst>
          </p:cNvPr>
          <p:cNvSpPr/>
          <p:nvPr/>
        </p:nvSpPr>
        <p:spPr>
          <a:xfrm>
            <a:off x="5517176" y="46284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 Comparison of significant wave height between the </a:t>
            </a:r>
            <a:r>
              <a:rPr lang="en-GB" dirty="0" err="1"/>
              <a:t>Topex</a:t>
            </a:r>
            <a:r>
              <a:rPr lang="en-GB" dirty="0"/>
              <a:t> Side B altimeter for 1999-2002 and 13 NOAA buoys.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AF3D79-7966-4191-9CE5-D604EFE3E4B6}"/>
              </a:ext>
            </a:extLst>
          </p:cNvPr>
          <p:cNvSpPr/>
          <p:nvPr/>
        </p:nvSpPr>
        <p:spPr>
          <a:xfrm>
            <a:off x="5517176" y="52320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 panose="020B0604030504040204" pitchFamily="34" charset="0"/>
              </a:rPr>
              <a:t>  </a:t>
            </a:r>
            <a:endParaRPr lang="en-GB" sz="1200" dirty="0">
              <a:solidFill>
                <a:srgbClr val="000000"/>
              </a:solidFill>
            </a:endParaRPr>
          </a:p>
          <a:p>
            <a:r>
              <a:rPr lang="en-GB" sz="1200" dirty="0">
                <a:solidFill>
                  <a:srgbClr val="000000"/>
                </a:solidFill>
              </a:rPr>
              <a:t> </a:t>
            </a:r>
          </a:p>
          <a:p>
            <a:r>
              <a:rPr lang="en-GB" sz="1200" dirty="0">
                <a:solidFill>
                  <a:srgbClr val="000000"/>
                </a:solidFill>
              </a:rPr>
              <a:t>Steve Barstow, Gunnar </a:t>
            </a:r>
            <a:r>
              <a:rPr lang="en-GB" sz="1200" dirty="0" err="1">
                <a:solidFill>
                  <a:srgbClr val="000000"/>
                </a:solidFill>
              </a:rPr>
              <a:t>Mørk</a:t>
            </a:r>
            <a:r>
              <a:rPr lang="en-GB" sz="1200" dirty="0">
                <a:solidFill>
                  <a:srgbClr val="000000"/>
                </a:solidFill>
              </a:rPr>
              <a:t>, Lasse </a:t>
            </a:r>
            <a:r>
              <a:rPr lang="en-GB" sz="1200" dirty="0" err="1">
                <a:solidFill>
                  <a:srgbClr val="000000"/>
                </a:solidFill>
              </a:rPr>
              <a:t>Lønseth</a:t>
            </a:r>
            <a:r>
              <a:rPr lang="en-GB" sz="1200" dirty="0">
                <a:solidFill>
                  <a:srgbClr val="000000"/>
                </a:solidFill>
              </a:rPr>
              <a:t> &amp; Peter </a:t>
            </a:r>
            <a:r>
              <a:rPr lang="en-GB" sz="1200" dirty="0" err="1">
                <a:solidFill>
                  <a:srgbClr val="000000"/>
                </a:solidFill>
              </a:rPr>
              <a:t>Schse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err="1">
                <a:solidFill>
                  <a:srgbClr val="000000"/>
                </a:solidFill>
              </a:rPr>
              <a:t>Jølberg</a:t>
            </a:r>
            <a:r>
              <a:rPr lang="en-GB" sz="1200" dirty="0">
                <a:solidFill>
                  <a:srgbClr val="000000"/>
                </a:solidFill>
              </a:rPr>
              <a:t> Satellite Wave Data In The </a:t>
            </a:r>
            <a:r>
              <a:rPr lang="en-GB" sz="1200" dirty="0" err="1">
                <a:solidFill>
                  <a:srgbClr val="000000"/>
                </a:solidFill>
              </a:rPr>
              <a:t>Worldwaves</a:t>
            </a:r>
            <a:r>
              <a:rPr lang="en-GB" sz="1200" dirty="0">
                <a:solidFill>
                  <a:srgbClr val="000000"/>
                </a:solidFill>
              </a:rPr>
              <a:t> Project </a:t>
            </a:r>
            <a:r>
              <a:rPr lang="en-GB" sz="1200" dirty="0" err="1">
                <a:solidFill>
                  <a:srgbClr val="000000"/>
                </a:solidFill>
              </a:rPr>
              <a:t>Gayana</a:t>
            </a:r>
            <a:r>
              <a:rPr lang="en-GB" sz="1200" dirty="0">
                <a:solidFill>
                  <a:srgbClr val="000000"/>
                </a:solidFill>
              </a:rPr>
              <a:t> 68(2) </a:t>
            </a:r>
            <a:r>
              <a:rPr lang="en-GB" sz="1200" dirty="0" err="1">
                <a:solidFill>
                  <a:srgbClr val="000000"/>
                </a:solidFill>
              </a:rPr>
              <a:t>supl</a:t>
            </a:r>
            <a:r>
              <a:rPr lang="en-GB" sz="1200" dirty="0">
                <a:solidFill>
                  <a:srgbClr val="000000"/>
                </a:solidFill>
              </a:rPr>
              <a:t>. </a:t>
            </a:r>
            <a:r>
              <a:rPr lang="en-GB" sz="1200" dirty="0" err="1">
                <a:solidFill>
                  <a:srgbClr val="000000"/>
                </a:solidFill>
              </a:rPr>
              <a:t>t.I.</a:t>
            </a:r>
            <a:r>
              <a:rPr lang="en-GB" sz="1200" dirty="0">
                <a:solidFill>
                  <a:srgbClr val="000000"/>
                </a:solidFill>
              </a:rPr>
              <a:t> Proc. : 40-47, 2004 ISSN 0717-652X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13156B-B38D-488C-BAA3-00815A48439A}"/>
              </a:ext>
            </a:extLst>
          </p:cNvPr>
          <p:cNvSpPr/>
          <p:nvPr/>
        </p:nvSpPr>
        <p:spPr>
          <a:xfrm>
            <a:off x="1237173" y="336250"/>
            <a:ext cx="62377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Calibrare o verificare a posteriori i modelli del moto ondoso</a:t>
            </a:r>
          </a:p>
          <a:p>
            <a:endParaRPr lang="it-IT" b="1" dirty="0"/>
          </a:p>
          <a:p>
            <a:r>
              <a:rPr lang="it-IT" dirty="0"/>
              <a:t>Ovviamente anche i dati di satellite vengono calibrati con le boe-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585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. 2.">
            <a:extLst>
              <a:ext uri="{FF2B5EF4-FFF2-40B4-BE49-F238E27FC236}">
                <a16:creationId xmlns:a16="http://schemas.microsoft.com/office/drawing/2014/main" id="{74FEB3FD-FCE7-4EAC-B91E-B6033361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87" y="224287"/>
            <a:ext cx="6705511" cy="626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38036-9AE8-456F-A204-DF353B8E4117}"/>
              </a:ext>
            </a:extLst>
          </p:cNvPr>
          <p:cNvSpPr txBox="1"/>
          <p:nvPr/>
        </p:nvSpPr>
        <p:spPr>
          <a:xfrm>
            <a:off x="534838" y="5986732"/>
            <a:ext cx="115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Autorizzazione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EE2722-A1F1-4013-B24D-E834542F9670}"/>
              </a:ext>
            </a:extLst>
          </p:cNvPr>
          <p:cNvSpPr/>
          <p:nvPr/>
        </p:nvSpPr>
        <p:spPr>
          <a:xfrm>
            <a:off x="215661" y="2418564"/>
            <a:ext cx="41234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333333"/>
                </a:solidFill>
                <a:latin typeface="P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Qingxiang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Liu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GB" sz="1200" dirty="0">
                <a:solidFill>
                  <a:srgbClr val="333333"/>
                </a:solidFill>
                <a:latin typeface="PT Sans"/>
              </a:rPr>
              <a:t> 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Alexander V. </a:t>
            </a:r>
            <a:r>
              <a:rPr lang="en-GB" sz="1200" dirty="0" err="1">
                <a:solidFill>
                  <a:srgbClr val="333333"/>
                </a:solidFill>
                <a:latin typeface="PT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Babanin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 </a:t>
            </a:r>
            <a:r>
              <a:rPr lang="en-GB" sz="1200" dirty="0">
                <a:solidFill>
                  <a:srgbClr val="333333"/>
                </a:solidFill>
                <a:latin typeface="PT Sans"/>
              </a:rPr>
              <a:t>,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Changlong Guan</a:t>
            </a:r>
            <a:r>
              <a:rPr lang="en-GB" sz="1200" dirty="0">
                <a:solidFill>
                  <a:srgbClr val="333333"/>
                </a:solidFill>
                <a:latin typeface="PT Sans"/>
              </a:rPr>
              <a:t> , 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Stefan </a:t>
            </a:r>
            <a:r>
              <a:rPr lang="en-GB" sz="1200" dirty="0" err="1">
                <a:solidFill>
                  <a:srgbClr val="333333"/>
                </a:solidFill>
                <a:latin typeface="PT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Zieger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GB" sz="1200" dirty="0">
                <a:solidFill>
                  <a:srgbClr val="333333"/>
                </a:solidFill>
                <a:latin typeface="PT Sans"/>
              </a:rPr>
              <a:t> , 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Jian Sun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GB" sz="1200" dirty="0">
                <a:solidFill>
                  <a:srgbClr val="333333"/>
                </a:solidFill>
                <a:latin typeface="PT Sans"/>
              </a:rPr>
              <a:t> , and </a:t>
            </a:r>
            <a:r>
              <a:rPr lang="en-GB" sz="1200" dirty="0" err="1">
                <a:solidFill>
                  <a:srgbClr val="333333"/>
                </a:solidFill>
                <a:latin typeface="PT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Yongjun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Jia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GB" sz="1200" dirty="0">
                <a:solidFill>
                  <a:srgbClr val="333333"/>
                </a:solidFill>
                <a:latin typeface="PT Sans"/>
              </a:rPr>
              <a:t> Calibration and Validation of HY-2 Altimeter Wave Height </a:t>
            </a:r>
          </a:p>
          <a:p>
            <a:r>
              <a:rPr lang="en-GB" sz="1200" dirty="0">
                <a:solidFill>
                  <a:srgbClr val="333333"/>
                </a:solidFill>
                <a:latin typeface="PT Sa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Atmospheric and Oceanic Technology</a:t>
            </a:r>
            <a:r>
              <a:rPr lang="en-GB" sz="1200" dirty="0">
                <a:solidFill>
                  <a:srgbClr val="333333"/>
                </a:solidFill>
                <a:latin typeface="PT Sans"/>
              </a:rPr>
              <a:t> Volume 33: Issue 5 May 2016 </a:t>
            </a:r>
            <a:r>
              <a:rPr lang="en-GB" sz="1200" dirty="0">
                <a:solidFill>
                  <a:srgbClr val="333333"/>
                </a:solidFill>
                <a:latin typeface="PT San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https://doi.org/10.1175/JTECH-D-15-0219.1</a:t>
            </a:r>
            <a:endParaRPr lang="en-GB" sz="1200" dirty="0">
              <a:solidFill>
                <a:srgbClr val="333333"/>
              </a:solidFill>
              <a:latin typeface="PT Sans"/>
            </a:endParaRPr>
          </a:p>
          <a:p>
            <a:endParaRPr lang="en-GB" sz="1200" dirty="0">
              <a:solidFill>
                <a:srgbClr val="333333"/>
              </a:solidFill>
              <a:latin typeface="PT Sans"/>
            </a:endParaRPr>
          </a:p>
          <a:p>
            <a:endParaRPr lang="en-GB" sz="1200" dirty="0">
              <a:solidFill>
                <a:srgbClr val="333333"/>
              </a:solidFill>
              <a:latin typeface="PT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06E0CB-6FCB-4C46-BC4E-3BADE07B2DD1}"/>
              </a:ext>
            </a:extLst>
          </p:cNvPr>
          <p:cNvSpPr/>
          <p:nvPr/>
        </p:nvSpPr>
        <p:spPr>
          <a:xfrm>
            <a:off x="534838" y="398822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>
                <a:solidFill>
                  <a:srgbClr val="222222"/>
                </a:solidFill>
                <a:latin typeface="Arial" panose="020B0604020202020204" pitchFamily="34" charset="0"/>
              </a:rPr>
              <a:t>© American Meteorological Society. </a:t>
            </a:r>
          </a:p>
          <a:p>
            <a:r>
              <a:rPr lang="en-GB" sz="1200" b="1" dirty="0">
                <a:solidFill>
                  <a:srgbClr val="222222"/>
                </a:solidFill>
                <a:latin typeface="Arial" panose="020B0604020202020204" pitchFamily="34" charset="0"/>
              </a:rPr>
              <a:t> Used with permission.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93900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9B8CE-DCB2-4732-8755-73BFFE3C74ED}"/>
              </a:ext>
            </a:extLst>
          </p:cNvPr>
          <p:cNvGrpSpPr>
            <a:grpSpLocks/>
          </p:cNvGrpSpPr>
          <p:nvPr/>
        </p:nvGrpSpPr>
        <p:grpSpPr bwMode="auto">
          <a:xfrm>
            <a:off x="2484995" y="921583"/>
            <a:ext cx="1304290" cy="2941320"/>
            <a:chOff x="1697" y="38"/>
            <a:chExt cx="2054" cy="46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4B616E-BC06-4DF9-9DE7-4CDE72C942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9" y="44"/>
              <a:ext cx="2017" cy="4600"/>
              <a:chOff x="1729" y="44"/>
              <a:chExt cx="2017" cy="4600"/>
            </a:xfrm>
          </p:grpSpPr>
          <p:sp>
            <p:nvSpPr>
              <p:cNvPr id="25" name="Freeform 225">
                <a:extLst>
                  <a:ext uri="{FF2B5EF4-FFF2-40B4-BE49-F238E27FC236}">
                    <a16:creationId xmlns:a16="http://schemas.microsoft.com/office/drawing/2014/main" id="{F9196CF7-20FE-416B-8945-48D02C10F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" y="44"/>
                <a:ext cx="2017" cy="4600"/>
              </a:xfrm>
              <a:custGeom>
                <a:avLst/>
                <a:gdLst>
                  <a:gd name="T0" fmla="+- 0 1729 1729"/>
                  <a:gd name="T1" fmla="*/ T0 w 2017"/>
                  <a:gd name="T2" fmla="+- 0 4643 44"/>
                  <a:gd name="T3" fmla="*/ 4643 h 4600"/>
                  <a:gd name="T4" fmla="+- 0 3745 1729"/>
                  <a:gd name="T5" fmla="*/ T4 w 2017"/>
                  <a:gd name="T6" fmla="+- 0 4643 44"/>
                  <a:gd name="T7" fmla="*/ 4643 h 4600"/>
                  <a:gd name="T8" fmla="+- 0 3745 1729"/>
                  <a:gd name="T9" fmla="*/ T8 w 2017"/>
                  <a:gd name="T10" fmla="+- 0 44 44"/>
                  <a:gd name="T11" fmla="*/ 44 h 4600"/>
                  <a:gd name="T12" fmla="+- 0 1729 1729"/>
                  <a:gd name="T13" fmla="*/ T12 w 2017"/>
                  <a:gd name="T14" fmla="+- 0 44 44"/>
                  <a:gd name="T15" fmla="*/ 44 h 4600"/>
                  <a:gd name="T16" fmla="+- 0 1729 1729"/>
                  <a:gd name="T17" fmla="*/ T16 w 2017"/>
                  <a:gd name="T18" fmla="+- 0 4643 44"/>
                  <a:gd name="T19" fmla="*/ 4643 h 46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017" h="4600">
                    <a:moveTo>
                      <a:pt x="0" y="4599"/>
                    </a:moveTo>
                    <a:lnTo>
                      <a:pt x="2016" y="4599"/>
                    </a:lnTo>
                    <a:lnTo>
                      <a:pt x="2016" y="0"/>
                    </a:lnTo>
                    <a:lnTo>
                      <a:pt x="0" y="0"/>
                    </a:lnTo>
                    <a:lnTo>
                      <a:pt x="0" y="4599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3073D3-77FB-40E5-94AC-149657FE79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9" y="44"/>
              <a:ext cx="292" cy="4567"/>
              <a:chOff x="1729" y="44"/>
              <a:chExt cx="292" cy="4567"/>
            </a:xfrm>
          </p:grpSpPr>
          <p:sp>
            <p:nvSpPr>
              <p:cNvPr id="24" name="Freeform 223">
                <a:extLst>
                  <a:ext uri="{FF2B5EF4-FFF2-40B4-BE49-F238E27FC236}">
                    <a16:creationId xmlns:a16="http://schemas.microsoft.com/office/drawing/2014/main" id="{4D15E980-8622-4913-8801-8C6C0BC43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" y="44"/>
                <a:ext cx="292" cy="4567"/>
              </a:xfrm>
              <a:custGeom>
                <a:avLst/>
                <a:gdLst>
                  <a:gd name="T0" fmla="+- 0 1729 1729"/>
                  <a:gd name="T1" fmla="*/ T0 w 292"/>
                  <a:gd name="T2" fmla="+- 0 4611 44"/>
                  <a:gd name="T3" fmla="*/ 4611 h 4567"/>
                  <a:gd name="T4" fmla="+- 0 1737 1729"/>
                  <a:gd name="T5" fmla="*/ T4 w 292"/>
                  <a:gd name="T6" fmla="+- 0 4480 44"/>
                  <a:gd name="T7" fmla="*/ 4480 h 4567"/>
                  <a:gd name="T8" fmla="+- 0 1745 1729"/>
                  <a:gd name="T9" fmla="*/ T8 w 292"/>
                  <a:gd name="T10" fmla="+- 0 4349 44"/>
                  <a:gd name="T11" fmla="*/ 4349 h 4567"/>
                  <a:gd name="T12" fmla="+- 0 1754 1729"/>
                  <a:gd name="T13" fmla="*/ T12 w 292"/>
                  <a:gd name="T14" fmla="+- 0 4219 44"/>
                  <a:gd name="T15" fmla="*/ 4219 h 4567"/>
                  <a:gd name="T16" fmla="+- 0 1762 1729"/>
                  <a:gd name="T17" fmla="*/ T16 w 292"/>
                  <a:gd name="T18" fmla="+- 0 4089 44"/>
                  <a:gd name="T19" fmla="*/ 4089 h 4567"/>
                  <a:gd name="T20" fmla="+- 0 1770 1729"/>
                  <a:gd name="T21" fmla="*/ T20 w 292"/>
                  <a:gd name="T22" fmla="+- 0 3959 44"/>
                  <a:gd name="T23" fmla="*/ 3959 h 4567"/>
                  <a:gd name="T24" fmla="+- 0 1779 1729"/>
                  <a:gd name="T25" fmla="*/ T24 w 292"/>
                  <a:gd name="T26" fmla="+- 0 3830 44"/>
                  <a:gd name="T27" fmla="*/ 3830 h 4567"/>
                  <a:gd name="T28" fmla="+- 0 1787 1729"/>
                  <a:gd name="T29" fmla="*/ T28 w 292"/>
                  <a:gd name="T30" fmla="+- 0 3700 44"/>
                  <a:gd name="T31" fmla="*/ 3700 h 4567"/>
                  <a:gd name="T32" fmla="+- 0 1795 1729"/>
                  <a:gd name="T33" fmla="*/ T32 w 292"/>
                  <a:gd name="T34" fmla="+- 0 3571 44"/>
                  <a:gd name="T35" fmla="*/ 3571 h 4567"/>
                  <a:gd name="T36" fmla="+- 0 1803 1729"/>
                  <a:gd name="T37" fmla="*/ T36 w 292"/>
                  <a:gd name="T38" fmla="+- 0 3442 44"/>
                  <a:gd name="T39" fmla="*/ 3442 h 4567"/>
                  <a:gd name="T40" fmla="+- 0 1812 1729"/>
                  <a:gd name="T41" fmla="*/ T40 w 292"/>
                  <a:gd name="T42" fmla="+- 0 3313 44"/>
                  <a:gd name="T43" fmla="*/ 3313 h 4567"/>
                  <a:gd name="T44" fmla="+- 0 1820 1729"/>
                  <a:gd name="T45" fmla="*/ T44 w 292"/>
                  <a:gd name="T46" fmla="+- 0 3184 44"/>
                  <a:gd name="T47" fmla="*/ 3184 h 4567"/>
                  <a:gd name="T48" fmla="+- 0 1828 1729"/>
                  <a:gd name="T49" fmla="*/ T48 w 292"/>
                  <a:gd name="T50" fmla="+- 0 3056 44"/>
                  <a:gd name="T51" fmla="*/ 3056 h 4567"/>
                  <a:gd name="T52" fmla="+- 0 1836 1729"/>
                  <a:gd name="T53" fmla="*/ T52 w 292"/>
                  <a:gd name="T54" fmla="+- 0 2927 44"/>
                  <a:gd name="T55" fmla="*/ 2927 h 4567"/>
                  <a:gd name="T56" fmla="+- 0 1845 1729"/>
                  <a:gd name="T57" fmla="*/ T56 w 292"/>
                  <a:gd name="T58" fmla="+- 0 2798 44"/>
                  <a:gd name="T59" fmla="*/ 2798 h 4567"/>
                  <a:gd name="T60" fmla="+- 0 1853 1729"/>
                  <a:gd name="T61" fmla="*/ T60 w 292"/>
                  <a:gd name="T62" fmla="+- 0 2669 44"/>
                  <a:gd name="T63" fmla="*/ 2669 h 4567"/>
                  <a:gd name="T64" fmla="+- 0 1861 1729"/>
                  <a:gd name="T65" fmla="*/ T64 w 292"/>
                  <a:gd name="T66" fmla="+- 0 2541 44"/>
                  <a:gd name="T67" fmla="*/ 2541 h 4567"/>
                  <a:gd name="T68" fmla="+- 0 1869 1729"/>
                  <a:gd name="T69" fmla="*/ T68 w 292"/>
                  <a:gd name="T70" fmla="+- 0 2412 44"/>
                  <a:gd name="T71" fmla="*/ 2412 h 4567"/>
                  <a:gd name="T72" fmla="+- 0 1877 1729"/>
                  <a:gd name="T73" fmla="*/ T72 w 292"/>
                  <a:gd name="T74" fmla="+- 0 2283 44"/>
                  <a:gd name="T75" fmla="*/ 2283 h 4567"/>
                  <a:gd name="T76" fmla="+- 0 1886 1729"/>
                  <a:gd name="T77" fmla="*/ T76 w 292"/>
                  <a:gd name="T78" fmla="+- 0 2154 44"/>
                  <a:gd name="T79" fmla="*/ 2154 h 4567"/>
                  <a:gd name="T80" fmla="+- 0 1894 1729"/>
                  <a:gd name="T81" fmla="*/ T80 w 292"/>
                  <a:gd name="T82" fmla="+- 0 2025 44"/>
                  <a:gd name="T83" fmla="*/ 2025 h 4567"/>
                  <a:gd name="T84" fmla="+- 0 1902 1729"/>
                  <a:gd name="T85" fmla="*/ T84 w 292"/>
                  <a:gd name="T86" fmla="+- 0 1895 44"/>
                  <a:gd name="T87" fmla="*/ 1895 h 4567"/>
                  <a:gd name="T88" fmla="+- 0 1911 1729"/>
                  <a:gd name="T89" fmla="*/ T88 w 292"/>
                  <a:gd name="T90" fmla="+- 0 1766 44"/>
                  <a:gd name="T91" fmla="*/ 1766 h 4567"/>
                  <a:gd name="T92" fmla="+- 0 1919 1729"/>
                  <a:gd name="T93" fmla="*/ T92 w 292"/>
                  <a:gd name="T94" fmla="+- 0 1636 44"/>
                  <a:gd name="T95" fmla="*/ 1636 h 4567"/>
                  <a:gd name="T96" fmla="+- 0 1927 1729"/>
                  <a:gd name="T97" fmla="*/ T96 w 292"/>
                  <a:gd name="T98" fmla="+- 0 1506 44"/>
                  <a:gd name="T99" fmla="*/ 1506 h 4567"/>
                  <a:gd name="T100" fmla="+- 0 1936 1729"/>
                  <a:gd name="T101" fmla="*/ T100 w 292"/>
                  <a:gd name="T102" fmla="+- 0 1375 44"/>
                  <a:gd name="T103" fmla="*/ 1375 h 4567"/>
                  <a:gd name="T104" fmla="+- 0 1944 1729"/>
                  <a:gd name="T105" fmla="*/ T104 w 292"/>
                  <a:gd name="T106" fmla="+- 0 1244 44"/>
                  <a:gd name="T107" fmla="*/ 1244 h 4567"/>
                  <a:gd name="T108" fmla="+- 0 1952 1729"/>
                  <a:gd name="T109" fmla="*/ T108 w 292"/>
                  <a:gd name="T110" fmla="+- 0 1113 44"/>
                  <a:gd name="T111" fmla="*/ 1113 h 4567"/>
                  <a:gd name="T112" fmla="+- 0 1961 1729"/>
                  <a:gd name="T113" fmla="*/ T112 w 292"/>
                  <a:gd name="T114" fmla="+- 0 981 44"/>
                  <a:gd name="T115" fmla="*/ 981 h 4567"/>
                  <a:gd name="T116" fmla="+- 0 1969 1729"/>
                  <a:gd name="T117" fmla="*/ T116 w 292"/>
                  <a:gd name="T118" fmla="+- 0 849 44"/>
                  <a:gd name="T119" fmla="*/ 849 h 4567"/>
                  <a:gd name="T120" fmla="+- 0 1978 1729"/>
                  <a:gd name="T121" fmla="*/ T120 w 292"/>
                  <a:gd name="T122" fmla="+- 0 716 44"/>
                  <a:gd name="T123" fmla="*/ 716 h 4567"/>
                  <a:gd name="T124" fmla="+- 0 1986 1729"/>
                  <a:gd name="T125" fmla="*/ T124 w 292"/>
                  <a:gd name="T126" fmla="+- 0 583 44"/>
                  <a:gd name="T127" fmla="*/ 583 h 4567"/>
                  <a:gd name="T128" fmla="+- 0 1995 1729"/>
                  <a:gd name="T129" fmla="*/ T128 w 292"/>
                  <a:gd name="T130" fmla="+- 0 449 44"/>
                  <a:gd name="T131" fmla="*/ 449 h 4567"/>
                  <a:gd name="T132" fmla="+- 0 2003 1729"/>
                  <a:gd name="T133" fmla="*/ T132 w 292"/>
                  <a:gd name="T134" fmla="+- 0 315 44"/>
                  <a:gd name="T135" fmla="*/ 315 h 4567"/>
                  <a:gd name="T136" fmla="+- 0 2012 1729"/>
                  <a:gd name="T137" fmla="*/ T136 w 292"/>
                  <a:gd name="T138" fmla="+- 0 180 44"/>
                  <a:gd name="T139" fmla="*/ 180 h 4567"/>
                  <a:gd name="T140" fmla="+- 0 2021 1729"/>
                  <a:gd name="T141" fmla="*/ T140 w 292"/>
                  <a:gd name="T142" fmla="+- 0 44 44"/>
                  <a:gd name="T143" fmla="*/ 44 h 45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292" h="4567">
                    <a:moveTo>
                      <a:pt x="0" y="4567"/>
                    </a:moveTo>
                    <a:lnTo>
                      <a:pt x="8" y="4436"/>
                    </a:lnTo>
                    <a:lnTo>
                      <a:pt x="16" y="4305"/>
                    </a:lnTo>
                    <a:lnTo>
                      <a:pt x="25" y="4175"/>
                    </a:lnTo>
                    <a:lnTo>
                      <a:pt x="33" y="4045"/>
                    </a:lnTo>
                    <a:lnTo>
                      <a:pt x="41" y="3915"/>
                    </a:lnTo>
                    <a:lnTo>
                      <a:pt x="50" y="3786"/>
                    </a:lnTo>
                    <a:lnTo>
                      <a:pt x="58" y="3656"/>
                    </a:lnTo>
                    <a:lnTo>
                      <a:pt x="66" y="3527"/>
                    </a:lnTo>
                    <a:lnTo>
                      <a:pt x="74" y="3398"/>
                    </a:lnTo>
                    <a:lnTo>
                      <a:pt x="83" y="3269"/>
                    </a:lnTo>
                    <a:lnTo>
                      <a:pt x="91" y="3140"/>
                    </a:lnTo>
                    <a:lnTo>
                      <a:pt x="99" y="3012"/>
                    </a:lnTo>
                    <a:lnTo>
                      <a:pt x="107" y="2883"/>
                    </a:lnTo>
                    <a:lnTo>
                      <a:pt x="116" y="2754"/>
                    </a:lnTo>
                    <a:lnTo>
                      <a:pt x="124" y="2625"/>
                    </a:lnTo>
                    <a:lnTo>
                      <a:pt x="132" y="2497"/>
                    </a:lnTo>
                    <a:lnTo>
                      <a:pt x="140" y="2368"/>
                    </a:lnTo>
                    <a:lnTo>
                      <a:pt x="148" y="2239"/>
                    </a:lnTo>
                    <a:lnTo>
                      <a:pt x="157" y="2110"/>
                    </a:lnTo>
                    <a:lnTo>
                      <a:pt x="165" y="1981"/>
                    </a:lnTo>
                    <a:lnTo>
                      <a:pt x="173" y="1851"/>
                    </a:lnTo>
                    <a:lnTo>
                      <a:pt x="182" y="1722"/>
                    </a:lnTo>
                    <a:lnTo>
                      <a:pt x="190" y="1592"/>
                    </a:lnTo>
                    <a:lnTo>
                      <a:pt x="198" y="1462"/>
                    </a:lnTo>
                    <a:lnTo>
                      <a:pt x="207" y="1331"/>
                    </a:lnTo>
                    <a:lnTo>
                      <a:pt x="215" y="1200"/>
                    </a:lnTo>
                    <a:lnTo>
                      <a:pt x="223" y="1069"/>
                    </a:lnTo>
                    <a:lnTo>
                      <a:pt x="232" y="937"/>
                    </a:lnTo>
                    <a:lnTo>
                      <a:pt x="240" y="805"/>
                    </a:lnTo>
                    <a:lnTo>
                      <a:pt x="249" y="672"/>
                    </a:lnTo>
                    <a:lnTo>
                      <a:pt x="257" y="539"/>
                    </a:lnTo>
                    <a:lnTo>
                      <a:pt x="266" y="405"/>
                    </a:lnTo>
                    <a:lnTo>
                      <a:pt x="274" y="271"/>
                    </a:lnTo>
                    <a:lnTo>
                      <a:pt x="283" y="136"/>
                    </a:lnTo>
                    <a:lnTo>
                      <a:pt x="292" y="0"/>
                    </a:lnTo>
                  </a:path>
                </a:pathLst>
              </a:custGeom>
              <a:noFill/>
              <a:ln w="658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9FEC52-D99A-4DEA-BA41-5AF5EB4DF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9" y="44"/>
              <a:ext cx="84" cy="4600"/>
              <a:chOff x="2449" y="44"/>
              <a:chExt cx="84" cy="4600"/>
            </a:xfrm>
          </p:grpSpPr>
          <p:sp>
            <p:nvSpPr>
              <p:cNvPr id="23" name="Freeform 221">
                <a:extLst>
                  <a:ext uri="{FF2B5EF4-FFF2-40B4-BE49-F238E27FC236}">
                    <a16:creationId xmlns:a16="http://schemas.microsoft.com/office/drawing/2014/main" id="{6CCC216F-4C77-416A-8017-1EB2466F5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" y="44"/>
                <a:ext cx="84" cy="4600"/>
              </a:xfrm>
              <a:custGeom>
                <a:avLst/>
                <a:gdLst>
                  <a:gd name="T0" fmla="+- 0 2449 2449"/>
                  <a:gd name="T1" fmla="*/ T0 w 84"/>
                  <a:gd name="T2" fmla="+- 0 4643 44"/>
                  <a:gd name="T3" fmla="*/ 4643 h 4600"/>
                  <a:gd name="T4" fmla="+- 0 2449 2449"/>
                  <a:gd name="T5" fmla="*/ T4 w 84"/>
                  <a:gd name="T6" fmla="+- 0 4641 44"/>
                  <a:gd name="T7" fmla="*/ 4641 h 4600"/>
                  <a:gd name="T8" fmla="+- 0 2451 2449"/>
                  <a:gd name="T9" fmla="*/ T8 w 84"/>
                  <a:gd name="T10" fmla="+- 0 4509 44"/>
                  <a:gd name="T11" fmla="*/ 4509 h 4600"/>
                  <a:gd name="T12" fmla="+- 0 2453 2449"/>
                  <a:gd name="T13" fmla="*/ T12 w 84"/>
                  <a:gd name="T14" fmla="+- 0 4378 44"/>
                  <a:gd name="T15" fmla="*/ 4378 h 4600"/>
                  <a:gd name="T16" fmla="+- 0 2456 2449"/>
                  <a:gd name="T17" fmla="*/ T16 w 84"/>
                  <a:gd name="T18" fmla="+- 0 4248 44"/>
                  <a:gd name="T19" fmla="*/ 4248 h 4600"/>
                  <a:gd name="T20" fmla="+- 0 2458 2449"/>
                  <a:gd name="T21" fmla="*/ T20 w 84"/>
                  <a:gd name="T22" fmla="+- 0 4118 44"/>
                  <a:gd name="T23" fmla="*/ 4118 h 4600"/>
                  <a:gd name="T24" fmla="+- 0 2461 2449"/>
                  <a:gd name="T25" fmla="*/ T24 w 84"/>
                  <a:gd name="T26" fmla="+- 0 3987 44"/>
                  <a:gd name="T27" fmla="*/ 3987 h 4600"/>
                  <a:gd name="T28" fmla="+- 0 2463 2449"/>
                  <a:gd name="T29" fmla="*/ T28 w 84"/>
                  <a:gd name="T30" fmla="+- 0 3858 44"/>
                  <a:gd name="T31" fmla="*/ 3858 h 4600"/>
                  <a:gd name="T32" fmla="+- 0 2465 2449"/>
                  <a:gd name="T33" fmla="*/ T32 w 84"/>
                  <a:gd name="T34" fmla="+- 0 3728 44"/>
                  <a:gd name="T35" fmla="*/ 3728 h 4600"/>
                  <a:gd name="T36" fmla="+- 0 2468 2449"/>
                  <a:gd name="T37" fmla="*/ T36 w 84"/>
                  <a:gd name="T38" fmla="+- 0 3599 44"/>
                  <a:gd name="T39" fmla="*/ 3599 h 4600"/>
                  <a:gd name="T40" fmla="+- 0 2470 2449"/>
                  <a:gd name="T41" fmla="*/ T40 w 84"/>
                  <a:gd name="T42" fmla="+- 0 3469 44"/>
                  <a:gd name="T43" fmla="*/ 3469 h 4600"/>
                  <a:gd name="T44" fmla="+- 0 2472 2449"/>
                  <a:gd name="T45" fmla="*/ T44 w 84"/>
                  <a:gd name="T46" fmla="+- 0 3340 44"/>
                  <a:gd name="T47" fmla="*/ 3340 h 4600"/>
                  <a:gd name="T48" fmla="+- 0 2475 2449"/>
                  <a:gd name="T49" fmla="*/ T48 w 84"/>
                  <a:gd name="T50" fmla="+- 0 3211 44"/>
                  <a:gd name="T51" fmla="*/ 3211 h 4600"/>
                  <a:gd name="T52" fmla="+- 0 2477 2449"/>
                  <a:gd name="T53" fmla="*/ T52 w 84"/>
                  <a:gd name="T54" fmla="+- 0 3082 44"/>
                  <a:gd name="T55" fmla="*/ 3082 h 4600"/>
                  <a:gd name="T56" fmla="+- 0 2479 2449"/>
                  <a:gd name="T57" fmla="*/ T56 w 84"/>
                  <a:gd name="T58" fmla="+- 0 2953 44"/>
                  <a:gd name="T59" fmla="*/ 2953 h 4600"/>
                  <a:gd name="T60" fmla="+- 0 2482 2449"/>
                  <a:gd name="T61" fmla="*/ T60 w 84"/>
                  <a:gd name="T62" fmla="+- 0 2824 44"/>
                  <a:gd name="T63" fmla="*/ 2824 h 4600"/>
                  <a:gd name="T64" fmla="+- 0 2484 2449"/>
                  <a:gd name="T65" fmla="*/ T64 w 84"/>
                  <a:gd name="T66" fmla="+- 0 2695 44"/>
                  <a:gd name="T67" fmla="*/ 2695 h 4600"/>
                  <a:gd name="T68" fmla="+- 0 2487 2449"/>
                  <a:gd name="T69" fmla="*/ T68 w 84"/>
                  <a:gd name="T70" fmla="+- 0 2566 44"/>
                  <a:gd name="T71" fmla="*/ 2566 h 4600"/>
                  <a:gd name="T72" fmla="+- 0 2489 2449"/>
                  <a:gd name="T73" fmla="*/ T72 w 84"/>
                  <a:gd name="T74" fmla="+- 0 2437 44"/>
                  <a:gd name="T75" fmla="*/ 2437 h 4600"/>
                  <a:gd name="T76" fmla="+- 0 2491 2449"/>
                  <a:gd name="T77" fmla="*/ T76 w 84"/>
                  <a:gd name="T78" fmla="+- 0 2308 44"/>
                  <a:gd name="T79" fmla="*/ 2308 h 4600"/>
                  <a:gd name="T80" fmla="+- 0 2494 2449"/>
                  <a:gd name="T81" fmla="*/ T80 w 84"/>
                  <a:gd name="T82" fmla="+- 0 2179 44"/>
                  <a:gd name="T83" fmla="*/ 2179 h 4600"/>
                  <a:gd name="T84" fmla="+- 0 2496 2449"/>
                  <a:gd name="T85" fmla="*/ T84 w 84"/>
                  <a:gd name="T86" fmla="+- 0 2050 44"/>
                  <a:gd name="T87" fmla="*/ 2050 h 4600"/>
                  <a:gd name="T88" fmla="+- 0 2498 2449"/>
                  <a:gd name="T89" fmla="*/ T88 w 84"/>
                  <a:gd name="T90" fmla="+- 0 1920 44"/>
                  <a:gd name="T91" fmla="*/ 1920 h 4600"/>
                  <a:gd name="T92" fmla="+- 0 2501 2449"/>
                  <a:gd name="T93" fmla="*/ T92 w 84"/>
                  <a:gd name="T94" fmla="+- 0 1790 44"/>
                  <a:gd name="T95" fmla="*/ 1790 h 4600"/>
                  <a:gd name="T96" fmla="+- 0 2503 2449"/>
                  <a:gd name="T97" fmla="*/ T96 w 84"/>
                  <a:gd name="T98" fmla="+- 0 1660 44"/>
                  <a:gd name="T99" fmla="*/ 1660 h 4600"/>
                  <a:gd name="T100" fmla="+- 0 2505 2449"/>
                  <a:gd name="T101" fmla="*/ T100 w 84"/>
                  <a:gd name="T102" fmla="+- 0 1529 44"/>
                  <a:gd name="T103" fmla="*/ 1529 h 4600"/>
                  <a:gd name="T104" fmla="+- 0 2508 2449"/>
                  <a:gd name="T105" fmla="*/ T104 w 84"/>
                  <a:gd name="T106" fmla="+- 0 1399 44"/>
                  <a:gd name="T107" fmla="*/ 1399 h 4600"/>
                  <a:gd name="T108" fmla="+- 0 2510 2449"/>
                  <a:gd name="T109" fmla="*/ T108 w 84"/>
                  <a:gd name="T110" fmla="+- 0 1267 44"/>
                  <a:gd name="T111" fmla="*/ 1267 h 4600"/>
                  <a:gd name="T112" fmla="+- 0 2513 2449"/>
                  <a:gd name="T113" fmla="*/ T112 w 84"/>
                  <a:gd name="T114" fmla="+- 0 1136 44"/>
                  <a:gd name="T115" fmla="*/ 1136 h 4600"/>
                  <a:gd name="T116" fmla="+- 0 2515 2449"/>
                  <a:gd name="T117" fmla="*/ T116 w 84"/>
                  <a:gd name="T118" fmla="+- 0 1004 44"/>
                  <a:gd name="T119" fmla="*/ 1004 h 4600"/>
                  <a:gd name="T120" fmla="+- 0 2517 2449"/>
                  <a:gd name="T121" fmla="*/ T120 w 84"/>
                  <a:gd name="T122" fmla="+- 0 872 44"/>
                  <a:gd name="T123" fmla="*/ 872 h 4600"/>
                  <a:gd name="T124" fmla="+- 0 2520 2449"/>
                  <a:gd name="T125" fmla="*/ T124 w 84"/>
                  <a:gd name="T126" fmla="+- 0 739 44"/>
                  <a:gd name="T127" fmla="*/ 739 h 4600"/>
                  <a:gd name="T128" fmla="+- 0 2522 2449"/>
                  <a:gd name="T129" fmla="*/ T128 w 84"/>
                  <a:gd name="T130" fmla="+- 0 605 44"/>
                  <a:gd name="T131" fmla="*/ 605 h 4600"/>
                  <a:gd name="T132" fmla="+- 0 2525 2449"/>
                  <a:gd name="T133" fmla="*/ T132 w 84"/>
                  <a:gd name="T134" fmla="+- 0 471 44"/>
                  <a:gd name="T135" fmla="*/ 471 h 4600"/>
                  <a:gd name="T136" fmla="+- 0 2527 2449"/>
                  <a:gd name="T137" fmla="*/ T136 w 84"/>
                  <a:gd name="T138" fmla="+- 0 336 44"/>
                  <a:gd name="T139" fmla="*/ 336 h 4600"/>
                  <a:gd name="T140" fmla="+- 0 2530 2449"/>
                  <a:gd name="T141" fmla="*/ T140 w 84"/>
                  <a:gd name="T142" fmla="+- 0 201 44"/>
                  <a:gd name="T143" fmla="*/ 201 h 4600"/>
                  <a:gd name="T144" fmla="+- 0 2532 2449"/>
                  <a:gd name="T145" fmla="*/ T144 w 84"/>
                  <a:gd name="T146" fmla="+- 0 65 44"/>
                  <a:gd name="T147" fmla="*/ 65 h 4600"/>
                  <a:gd name="T148" fmla="+- 0 2533 2449"/>
                  <a:gd name="T149" fmla="*/ T148 w 84"/>
                  <a:gd name="T150" fmla="+- 0 44 44"/>
                  <a:gd name="T151" fmla="*/ 44 h 46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84" h="4600">
                    <a:moveTo>
                      <a:pt x="0" y="4599"/>
                    </a:moveTo>
                    <a:lnTo>
                      <a:pt x="0" y="4597"/>
                    </a:lnTo>
                    <a:lnTo>
                      <a:pt x="2" y="4465"/>
                    </a:lnTo>
                    <a:lnTo>
                      <a:pt x="4" y="4334"/>
                    </a:lnTo>
                    <a:lnTo>
                      <a:pt x="7" y="4204"/>
                    </a:lnTo>
                    <a:lnTo>
                      <a:pt x="9" y="4074"/>
                    </a:lnTo>
                    <a:lnTo>
                      <a:pt x="12" y="3943"/>
                    </a:lnTo>
                    <a:lnTo>
                      <a:pt x="14" y="3814"/>
                    </a:lnTo>
                    <a:lnTo>
                      <a:pt x="16" y="3684"/>
                    </a:lnTo>
                    <a:lnTo>
                      <a:pt x="19" y="3555"/>
                    </a:lnTo>
                    <a:lnTo>
                      <a:pt x="21" y="3425"/>
                    </a:lnTo>
                    <a:lnTo>
                      <a:pt x="23" y="3296"/>
                    </a:lnTo>
                    <a:lnTo>
                      <a:pt x="26" y="3167"/>
                    </a:lnTo>
                    <a:lnTo>
                      <a:pt x="28" y="3038"/>
                    </a:lnTo>
                    <a:lnTo>
                      <a:pt x="30" y="2909"/>
                    </a:lnTo>
                    <a:lnTo>
                      <a:pt x="33" y="2780"/>
                    </a:lnTo>
                    <a:lnTo>
                      <a:pt x="35" y="2651"/>
                    </a:lnTo>
                    <a:lnTo>
                      <a:pt x="38" y="2522"/>
                    </a:lnTo>
                    <a:lnTo>
                      <a:pt x="40" y="2393"/>
                    </a:lnTo>
                    <a:lnTo>
                      <a:pt x="42" y="2264"/>
                    </a:lnTo>
                    <a:lnTo>
                      <a:pt x="45" y="2135"/>
                    </a:lnTo>
                    <a:lnTo>
                      <a:pt x="47" y="2006"/>
                    </a:lnTo>
                    <a:lnTo>
                      <a:pt x="49" y="1876"/>
                    </a:lnTo>
                    <a:lnTo>
                      <a:pt x="52" y="1746"/>
                    </a:lnTo>
                    <a:lnTo>
                      <a:pt x="54" y="1616"/>
                    </a:lnTo>
                    <a:lnTo>
                      <a:pt x="56" y="1485"/>
                    </a:lnTo>
                    <a:lnTo>
                      <a:pt x="59" y="1355"/>
                    </a:lnTo>
                    <a:lnTo>
                      <a:pt x="61" y="1223"/>
                    </a:lnTo>
                    <a:lnTo>
                      <a:pt x="64" y="1092"/>
                    </a:lnTo>
                    <a:lnTo>
                      <a:pt x="66" y="960"/>
                    </a:lnTo>
                    <a:lnTo>
                      <a:pt x="68" y="828"/>
                    </a:lnTo>
                    <a:lnTo>
                      <a:pt x="71" y="695"/>
                    </a:lnTo>
                    <a:lnTo>
                      <a:pt x="73" y="561"/>
                    </a:lnTo>
                    <a:lnTo>
                      <a:pt x="76" y="427"/>
                    </a:lnTo>
                    <a:lnTo>
                      <a:pt x="78" y="292"/>
                    </a:lnTo>
                    <a:lnTo>
                      <a:pt x="81" y="157"/>
                    </a:lnTo>
                    <a:lnTo>
                      <a:pt x="83" y="21"/>
                    </a:lnTo>
                    <a:lnTo>
                      <a:pt x="84" y="0"/>
                    </a:lnTo>
                  </a:path>
                </a:pathLst>
              </a:custGeom>
              <a:noFill/>
              <a:ln w="658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CA70C6-25E5-4152-81BA-C3786C6A9D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4" y="44"/>
              <a:ext cx="126" cy="4600"/>
              <a:chOff x="3044" y="44"/>
              <a:chExt cx="126" cy="4600"/>
            </a:xfrm>
          </p:grpSpPr>
          <p:sp>
            <p:nvSpPr>
              <p:cNvPr id="22" name="Freeform 219">
                <a:extLst>
                  <a:ext uri="{FF2B5EF4-FFF2-40B4-BE49-F238E27FC236}">
                    <a16:creationId xmlns:a16="http://schemas.microsoft.com/office/drawing/2014/main" id="{2E39294A-C84A-4402-A81E-2167DD3BB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44"/>
                <a:ext cx="126" cy="4600"/>
              </a:xfrm>
              <a:custGeom>
                <a:avLst/>
                <a:gdLst>
                  <a:gd name="T0" fmla="+- 0 3170 3044"/>
                  <a:gd name="T1" fmla="*/ T0 w 126"/>
                  <a:gd name="T2" fmla="+- 0 4643 44"/>
                  <a:gd name="T3" fmla="*/ 4643 h 4600"/>
                  <a:gd name="T4" fmla="+- 0 3166 3044"/>
                  <a:gd name="T5" fmla="*/ T4 w 126"/>
                  <a:gd name="T6" fmla="+- 0 4506 44"/>
                  <a:gd name="T7" fmla="*/ 4506 h 4600"/>
                  <a:gd name="T8" fmla="+- 0 3162 3044"/>
                  <a:gd name="T9" fmla="*/ T8 w 126"/>
                  <a:gd name="T10" fmla="+- 0 4375 44"/>
                  <a:gd name="T11" fmla="*/ 4375 h 4600"/>
                  <a:gd name="T12" fmla="+- 0 3159 3044"/>
                  <a:gd name="T13" fmla="*/ T12 w 126"/>
                  <a:gd name="T14" fmla="+- 0 4245 44"/>
                  <a:gd name="T15" fmla="*/ 4245 h 4600"/>
                  <a:gd name="T16" fmla="+- 0 3155 3044"/>
                  <a:gd name="T17" fmla="*/ T16 w 126"/>
                  <a:gd name="T18" fmla="+- 0 4114 44"/>
                  <a:gd name="T19" fmla="*/ 4114 h 4600"/>
                  <a:gd name="T20" fmla="+- 0 3151 3044"/>
                  <a:gd name="T21" fmla="*/ T20 w 126"/>
                  <a:gd name="T22" fmla="+- 0 3984 44"/>
                  <a:gd name="T23" fmla="*/ 3984 h 4600"/>
                  <a:gd name="T24" fmla="+- 0 3148 3044"/>
                  <a:gd name="T25" fmla="*/ T24 w 126"/>
                  <a:gd name="T26" fmla="+- 0 3855 44"/>
                  <a:gd name="T27" fmla="*/ 3855 h 4600"/>
                  <a:gd name="T28" fmla="+- 0 3144 3044"/>
                  <a:gd name="T29" fmla="*/ T28 w 126"/>
                  <a:gd name="T30" fmla="+- 0 3725 44"/>
                  <a:gd name="T31" fmla="*/ 3725 h 4600"/>
                  <a:gd name="T32" fmla="+- 0 3141 3044"/>
                  <a:gd name="T33" fmla="*/ T32 w 126"/>
                  <a:gd name="T34" fmla="+- 0 3596 44"/>
                  <a:gd name="T35" fmla="*/ 3596 h 4600"/>
                  <a:gd name="T36" fmla="+- 0 3137 3044"/>
                  <a:gd name="T37" fmla="*/ T36 w 126"/>
                  <a:gd name="T38" fmla="+- 0 3466 44"/>
                  <a:gd name="T39" fmla="*/ 3466 h 4600"/>
                  <a:gd name="T40" fmla="+- 0 3134 3044"/>
                  <a:gd name="T41" fmla="*/ T40 w 126"/>
                  <a:gd name="T42" fmla="+- 0 3337 44"/>
                  <a:gd name="T43" fmla="*/ 3337 h 4600"/>
                  <a:gd name="T44" fmla="+- 0 3130 3044"/>
                  <a:gd name="T45" fmla="*/ T44 w 126"/>
                  <a:gd name="T46" fmla="+- 0 3208 44"/>
                  <a:gd name="T47" fmla="*/ 3208 h 4600"/>
                  <a:gd name="T48" fmla="+- 0 3127 3044"/>
                  <a:gd name="T49" fmla="*/ T48 w 126"/>
                  <a:gd name="T50" fmla="+- 0 3079 44"/>
                  <a:gd name="T51" fmla="*/ 3079 h 4600"/>
                  <a:gd name="T52" fmla="+- 0 3123 3044"/>
                  <a:gd name="T53" fmla="*/ T52 w 126"/>
                  <a:gd name="T54" fmla="+- 0 2950 44"/>
                  <a:gd name="T55" fmla="*/ 2950 h 4600"/>
                  <a:gd name="T56" fmla="+- 0 3120 3044"/>
                  <a:gd name="T57" fmla="*/ T56 w 126"/>
                  <a:gd name="T58" fmla="+- 0 2821 44"/>
                  <a:gd name="T59" fmla="*/ 2821 h 4600"/>
                  <a:gd name="T60" fmla="+- 0 3116 3044"/>
                  <a:gd name="T61" fmla="*/ T60 w 126"/>
                  <a:gd name="T62" fmla="+- 0 2693 44"/>
                  <a:gd name="T63" fmla="*/ 2693 h 4600"/>
                  <a:gd name="T64" fmla="+- 0 3113 3044"/>
                  <a:gd name="T65" fmla="*/ T64 w 126"/>
                  <a:gd name="T66" fmla="+- 0 2564 44"/>
                  <a:gd name="T67" fmla="*/ 2564 h 4600"/>
                  <a:gd name="T68" fmla="+- 0 3109 3044"/>
                  <a:gd name="T69" fmla="*/ T68 w 126"/>
                  <a:gd name="T70" fmla="+- 0 2435 44"/>
                  <a:gd name="T71" fmla="*/ 2435 h 4600"/>
                  <a:gd name="T72" fmla="+- 0 3106 3044"/>
                  <a:gd name="T73" fmla="*/ T72 w 126"/>
                  <a:gd name="T74" fmla="+- 0 2305 44"/>
                  <a:gd name="T75" fmla="*/ 2305 h 4600"/>
                  <a:gd name="T76" fmla="+- 0 3102 3044"/>
                  <a:gd name="T77" fmla="*/ T76 w 126"/>
                  <a:gd name="T78" fmla="+- 0 2176 44"/>
                  <a:gd name="T79" fmla="*/ 2176 h 4600"/>
                  <a:gd name="T80" fmla="+- 0 3098 3044"/>
                  <a:gd name="T81" fmla="*/ T80 w 126"/>
                  <a:gd name="T82" fmla="+- 0 2047 44"/>
                  <a:gd name="T83" fmla="*/ 2047 h 4600"/>
                  <a:gd name="T84" fmla="+- 0 3095 3044"/>
                  <a:gd name="T85" fmla="*/ T84 w 126"/>
                  <a:gd name="T86" fmla="+- 0 1917 44"/>
                  <a:gd name="T87" fmla="*/ 1917 h 4600"/>
                  <a:gd name="T88" fmla="+- 0 3091 3044"/>
                  <a:gd name="T89" fmla="*/ T88 w 126"/>
                  <a:gd name="T90" fmla="+- 0 1787 44"/>
                  <a:gd name="T91" fmla="*/ 1787 h 4600"/>
                  <a:gd name="T92" fmla="+- 0 3088 3044"/>
                  <a:gd name="T93" fmla="*/ T92 w 126"/>
                  <a:gd name="T94" fmla="+- 0 1657 44"/>
                  <a:gd name="T95" fmla="*/ 1657 h 4600"/>
                  <a:gd name="T96" fmla="+- 0 3084 3044"/>
                  <a:gd name="T97" fmla="*/ T96 w 126"/>
                  <a:gd name="T98" fmla="+- 0 1527 44"/>
                  <a:gd name="T99" fmla="*/ 1527 h 4600"/>
                  <a:gd name="T100" fmla="+- 0 3081 3044"/>
                  <a:gd name="T101" fmla="*/ T100 w 126"/>
                  <a:gd name="T102" fmla="+- 0 1396 44"/>
                  <a:gd name="T103" fmla="*/ 1396 h 4600"/>
                  <a:gd name="T104" fmla="+- 0 3077 3044"/>
                  <a:gd name="T105" fmla="*/ T104 w 126"/>
                  <a:gd name="T106" fmla="+- 0 1265 44"/>
                  <a:gd name="T107" fmla="*/ 1265 h 4600"/>
                  <a:gd name="T108" fmla="+- 0 3073 3044"/>
                  <a:gd name="T109" fmla="*/ T108 w 126"/>
                  <a:gd name="T110" fmla="+- 0 1133 44"/>
                  <a:gd name="T111" fmla="*/ 1133 h 4600"/>
                  <a:gd name="T112" fmla="+- 0 3070 3044"/>
                  <a:gd name="T113" fmla="*/ T112 w 126"/>
                  <a:gd name="T114" fmla="+- 0 1001 44"/>
                  <a:gd name="T115" fmla="*/ 1001 h 4600"/>
                  <a:gd name="T116" fmla="+- 0 3066 3044"/>
                  <a:gd name="T117" fmla="*/ T116 w 126"/>
                  <a:gd name="T118" fmla="+- 0 869 44"/>
                  <a:gd name="T119" fmla="*/ 869 h 4600"/>
                  <a:gd name="T120" fmla="+- 0 3062 3044"/>
                  <a:gd name="T121" fmla="*/ T120 w 126"/>
                  <a:gd name="T122" fmla="+- 0 736 44"/>
                  <a:gd name="T123" fmla="*/ 736 h 4600"/>
                  <a:gd name="T124" fmla="+- 0 3059 3044"/>
                  <a:gd name="T125" fmla="*/ T124 w 126"/>
                  <a:gd name="T126" fmla="+- 0 603 44"/>
                  <a:gd name="T127" fmla="*/ 603 h 4600"/>
                  <a:gd name="T128" fmla="+- 0 3055 3044"/>
                  <a:gd name="T129" fmla="*/ T128 w 126"/>
                  <a:gd name="T130" fmla="+- 0 469 44"/>
                  <a:gd name="T131" fmla="*/ 469 h 4600"/>
                  <a:gd name="T132" fmla="+- 0 3052 3044"/>
                  <a:gd name="T133" fmla="*/ T132 w 126"/>
                  <a:gd name="T134" fmla="+- 0 334 44"/>
                  <a:gd name="T135" fmla="*/ 334 h 4600"/>
                  <a:gd name="T136" fmla="+- 0 3048 3044"/>
                  <a:gd name="T137" fmla="*/ T136 w 126"/>
                  <a:gd name="T138" fmla="+- 0 199 44"/>
                  <a:gd name="T139" fmla="*/ 199 h 4600"/>
                  <a:gd name="T140" fmla="+- 0 3044 3044"/>
                  <a:gd name="T141" fmla="*/ T140 w 126"/>
                  <a:gd name="T142" fmla="+- 0 62 44"/>
                  <a:gd name="T143" fmla="*/ 62 h 4600"/>
                  <a:gd name="T144" fmla="+- 0 3044 3044"/>
                  <a:gd name="T145" fmla="*/ T144 w 126"/>
                  <a:gd name="T146" fmla="+- 0 44 44"/>
                  <a:gd name="T147" fmla="*/ 44 h 46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126" h="4600">
                    <a:moveTo>
                      <a:pt x="126" y="4599"/>
                    </a:moveTo>
                    <a:lnTo>
                      <a:pt x="122" y="4462"/>
                    </a:lnTo>
                    <a:lnTo>
                      <a:pt x="118" y="4331"/>
                    </a:lnTo>
                    <a:lnTo>
                      <a:pt x="115" y="4201"/>
                    </a:lnTo>
                    <a:lnTo>
                      <a:pt x="111" y="4070"/>
                    </a:lnTo>
                    <a:lnTo>
                      <a:pt x="107" y="3940"/>
                    </a:lnTo>
                    <a:lnTo>
                      <a:pt x="104" y="3811"/>
                    </a:lnTo>
                    <a:lnTo>
                      <a:pt x="100" y="3681"/>
                    </a:lnTo>
                    <a:lnTo>
                      <a:pt x="97" y="3552"/>
                    </a:lnTo>
                    <a:lnTo>
                      <a:pt x="93" y="3422"/>
                    </a:lnTo>
                    <a:lnTo>
                      <a:pt x="90" y="3293"/>
                    </a:lnTo>
                    <a:lnTo>
                      <a:pt x="86" y="3164"/>
                    </a:lnTo>
                    <a:lnTo>
                      <a:pt x="83" y="3035"/>
                    </a:lnTo>
                    <a:lnTo>
                      <a:pt x="79" y="2906"/>
                    </a:lnTo>
                    <a:lnTo>
                      <a:pt x="76" y="2777"/>
                    </a:lnTo>
                    <a:lnTo>
                      <a:pt x="72" y="2649"/>
                    </a:lnTo>
                    <a:lnTo>
                      <a:pt x="69" y="2520"/>
                    </a:lnTo>
                    <a:lnTo>
                      <a:pt x="65" y="2391"/>
                    </a:lnTo>
                    <a:lnTo>
                      <a:pt x="62" y="2261"/>
                    </a:lnTo>
                    <a:lnTo>
                      <a:pt x="58" y="2132"/>
                    </a:lnTo>
                    <a:lnTo>
                      <a:pt x="54" y="2003"/>
                    </a:lnTo>
                    <a:lnTo>
                      <a:pt x="51" y="1873"/>
                    </a:lnTo>
                    <a:lnTo>
                      <a:pt x="47" y="1743"/>
                    </a:lnTo>
                    <a:lnTo>
                      <a:pt x="44" y="1613"/>
                    </a:lnTo>
                    <a:lnTo>
                      <a:pt x="40" y="1483"/>
                    </a:lnTo>
                    <a:lnTo>
                      <a:pt x="37" y="1352"/>
                    </a:lnTo>
                    <a:lnTo>
                      <a:pt x="33" y="1221"/>
                    </a:lnTo>
                    <a:lnTo>
                      <a:pt x="29" y="1089"/>
                    </a:lnTo>
                    <a:lnTo>
                      <a:pt x="26" y="957"/>
                    </a:lnTo>
                    <a:lnTo>
                      <a:pt x="22" y="825"/>
                    </a:lnTo>
                    <a:lnTo>
                      <a:pt x="18" y="692"/>
                    </a:lnTo>
                    <a:lnTo>
                      <a:pt x="15" y="559"/>
                    </a:lnTo>
                    <a:lnTo>
                      <a:pt x="11" y="425"/>
                    </a:lnTo>
                    <a:lnTo>
                      <a:pt x="8" y="290"/>
                    </a:lnTo>
                    <a:lnTo>
                      <a:pt x="4" y="155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658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B94326-C000-4BE7-80E8-D7EE1710D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9" y="4611"/>
              <a:ext cx="979" cy="32"/>
              <a:chOff x="1729" y="4611"/>
              <a:chExt cx="979" cy="32"/>
            </a:xfrm>
          </p:grpSpPr>
          <p:sp>
            <p:nvSpPr>
              <p:cNvPr id="21" name="Freeform 217">
                <a:extLst>
                  <a:ext uri="{FF2B5EF4-FFF2-40B4-BE49-F238E27FC236}">
                    <a16:creationId xmlns:a16="http://schemas.microsoft.com/office/drawing/2014/main" id="{C399B266-BF7C-4EFC-9401-0E37076EE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" y="4611"/>
                <a:ext cx="979" cy="32"/>
              </a:xfrm>
              <a:custGeom>
                <a:avLst/>
                <a:gdLst>
                  <a:gd name="T0" fmla="+- 0 1729 1729"/>
                  <a:gd name="T1" fmla="*/ T0 w 979"/>
                  <a:gd name="T2" fmla="+- 0 4611 4611"/>
                  <a:gd name="T3" fmla="*/ 4611 h 32"/>
                  <a:gd name="T4" fmla="+- 0 1844 1729"/>
                  <a:gd name="T5" fmla="*/ T4 w 979"/>
                  <a:gd name="T6" fmla="+- 0 4618 4611"/>
                  <a:gd name="T7" fmla="*/ 4618 h 32"/>
                  <a:gd name="T8" fmla="+- 0 1959 1729"/>
                  <a:gd name="T9" fmla="*/ T8 w 979"/>
                  <a:gd name="T10" fmla="+- 0 4624 4611"/>
                  <a:gd name="T11" fmla="*/ 4624 h 32"/>
                  <a:gd name="T12" fmla="+- 0 2074 1729"/>
                  <a:gd name="T13" fmla="*/ T12 w 979"/>
                  <a:gd name="T14" fmla="+- 0 4629 4611"/>
                  <a:gd name="T15" fmla="*/ 4629 h 32"/>
                  <a:gd name="T16" fmla="+- 0 2189 1729"/>
                  <a:gd name="T17" fmla="*/ T16 w 979"/>
                  <a:gd name="T18" fmla="+- 0 4634 4611"/>
                  <a:gd name="T19" fmla="*/ 4634 h 32"/>
                  <a:gd name="T20" fmla="+- 0 2305 1729"/>
                  <a:gd name="T21" fmla="*/ T20 w 979"/>
                  <a:gd name="T22" fmla="+- 0 4637 4611"/>
                  <a:gd name="T23" fmla="*/ 4637 h 32"/>
                  <a:gd name="T24" fmla="+- 0 2420 1729"/>
                  <a:gd name="T25" fmla="*/ T24 w 979"/>
                  <a:gd name="T26" fmla="+- 0 4640 4611"/>
                  <a:gd name="T27" fmla="*/ 4640 h 32"/>
                  <a:gd name="T28" fmla="+- 0 2535 1729"/>
                  <a:gd name="T29" fmla="*/ T28 w 979"/>
                  <a:gd name="T30" fmla="+- 0 4642 4611"/>
                  <a:gd name="T31" fmla="*/ 4642 h 32"/>
                  <a:gd name="T32" fmla="+- 0 2651 1729"/>
                  <a:gd name="T33" fmla="*/ T32 w 979"/>
                  <a:gd name="T34" fmla="+- 0 4643 4611"/>
                  <a:gd name="T35" fmla="*/ 4643 h 32"/>
                  <a:gd name="T36" fmla="+- 0 2708 1729"/>
                  <a:gd name="T37" fmla="*/ T36 w 979"/>
                  <a:gd name="T38" fmla="+- 0 4643 4611"/>
                  <a:gd name="T39" fmla="*/ 4643 h 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979" h="32">
                    <a:moveTo>
                      <a:pt x="0" y="0"/>
                    </a:moveTo>
                    <a:lnTo>
                      <a:pt x="115" y="7"/>
                    </a:lnTo>
                    <a:lnTo>
                      <a:pt x="230" y="13"/>
                    </a:lnTo>
                    <a:lnTo>
                      <a:pt x="345" y="18"/>
                    </a:lnTo>
                    <a:lnTo>
                      <a:pt x="460" y="23"/>
                    </a:lnTo>
                    <a:lnTo>
                      <a:pt x="576" y="26"/>
                    </a:lnTo>
                    <a:lnTo>
                      <a:pt x="691" y="29"/>
                    </a:lnTo>
                    <a:lnTo>
                      <a:pt x="806" y="31"/>
                    </a:lnTo>
                    <a:lnTo>
                      <a:pt x="922" y="32"/>
                    </a:lnTo>
                    <a:lnTo>
                      <a:pt x="979" y="32"/>
                    </a:lnTo>
                  </a:path>
                </a:pathLst>
              </a:custGeom>
              <a:noFill/>
              <a:ln w="658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D363E9-F760-4861-A41D-8C1F28D73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7" y="38"/>
              <a:ext cx="2054" cy="4605"/>
              <a:chOff x="1697" y="38"/>
              <a:chExt cx="2054" cy="4605"/>
            </a:xfrm>
          </p:grpSpPr>
          <p:sp>
            <p:nvSpPr>
              <p:cNvPr id="19" name="Freeform 215">
                <a:extLst>
                  <a:ext uri="{FF2B5EF4-FFF2-40B4-BE49-F238E27FC236}">
                    <a16:creationId xmlns:a16="http://schemas.microsoft.com/office/drawing/2014/main" id="{E40AD065-3B34-458F-9A75-42307BD2E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4611"/>
                <a:ext cx="980" cy="32"/>
              </a:xfrm>
              <a:custGeom>
                <a:avLst/>
                <a:gdLst>
                  <a:gd name="T0" fmla="+- 0 2766 2766"/>
                  <a:gd name="T1" fmla="*/ T0 w 980"/>
                  <a:gd name="T2" fmla="+- 0 4643 4611"/>
                  <a:gd name="T3" fmla="*/ 4643 h 32"/>
                  <a:gd name="T4" fmla="+- 0 2881 2766"/>
                  <a:gd name="T5" fmla="*/ T4 w 980"/>
                  <a:gd name="T6" fmla="+- 0 4643 4611"/>
                  <a:gd name="T7" fmla="*/ 4643 h 32"/>
                  <a:gd name="T8" fmla="+- 0 2996 2766"/>
                  <a:gd name="T9" fmla="*/ T8 w 980"/>
                  <a:gd name="T10" fmla="+- 0 4641 4611"/>
                  <a:gd name="T11" fmla="*/ 4641 h 32"/>
                  <a:gd name="T12" fmla="+- 0 3112 2766"/>
                  <a:gd name="T13" fmla="*/ T12 w 980"/>
                  <a:gd name="T14" fmla="+- 0 4639 4611"/>
                  <a:gd name="T15" fmla="*/ 4639 h 32"/>
                  <a:gd name="T16" fmla="+- 0 3227 2766"/>
                  <a:gd name="T17" fmla="*/ T16 w 980"/>
                  <a:gd name="T18" fmla="+- 0 4636 4611"/>
                  <a:gd name="T19" fmla="*/ 4636 h 32"/>
                  <a:gd name="T20" fmla="+- 0 3342 2766"/>
                  <a:gd name="T21" fmla="*/ T20 w 980"/>
                  <a:gd name="T22" fmla="+- 0 4632 4611"/>
                  <a:gd name="T23" fmla="*/ 4632 h 32"/>
                  <a:gd name="T24" fmla="+- 0 3458 2766"/>
                  <a:gd name="T25" fmla="*/ T24 w 980"/>
                  <a:gd name="T26" fmla="+- 0 4627 4611"/>
                  <a:gd name="T27" fmla="*/ 4627 h 32"/>
                  <a:gd name="T28" fmla="+- 0 3573 2766"/>
                  <a:gd name="T29" fmla="*/ T28 w 980"/>
                  <a:gd name="T30" fmla="+- 0 4621 4611"/>
                  <a:gd name="T31" fmla="*/ 4621 h 32"/>
                  <a:gd name="T32" fmla="+- 0 3688 2766"/>
                  <a:gd name="T33" fmla="*/ T32 w 980"/>
                  <a:gd name="T34" fmla="+- 0 4615 4611"/>
                  <a:gd name="T35" fmla="*/ 4615 h 32"/>
                  <a:gd name="T36" fmla="+- 0 3745 2766"/>
                  <a:gd name="T37" fmla="*/ T36 w 980"/>
                  <a:gd name="T38" fmla="+- 0 4611 4611"/>
                  <a:gd name="T39" fmla="*/ 4611 h 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980" h="32">
                    <a:moveTo>
                      <a:pt x="0" y="32"/>
                    </a:moveTo>
                    <a:lnTo>
                      <a:pt x="115" y="32"/>
                    </a:lnTo>
                    <a:lnTo>
                      <a:pt x="230" y="30"/>
                    </a:lnTo>
                    <a:lnTo>
                      <a:pt x="346" y="28"/>
                    </a:lnTo>
                    <a:lnTo>
                      <a:pt x="461" y="25"/>
                    </a:lnTo>
                    <a:lnTo>
                      <a:pt x="576" y="21"/>
                    </a:lnTo>
                    <a:lnTo>
                      <a:pt x="692" y="16"/>
                    </a:lnTo>
                    <a:lnTo>
                      <a:pt x="807" y="10"/>
                    </a:lnTo>
                    <a:lnTo>
                      <a:pt x="922" y="4"/>
                    </a:lnTo>
                    <a:lnTo>
                      <a:pt x="979" y="0"/>
                    </a:lnTo>
                  </a:path>
                </a:pathLst>
              </a:custGeom>
              <a:noFill/>
              <a:ln w="658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33416E0-9EE3-444A-B2A6-17857F4D9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" y="38"/>
                <a:ext cx="2054" cy="3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971942-9BCD-4DBF-BCE7-310FF53F2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1" y="3237"/>
              <a:ext cx="22" cy="42"/>
              <a:chOff x="3341" y="3237"/>
              <a:chExt cx="22" cy="42"/>
            </a:xfrm>
          </p:grpSpPr>
          <p:sp>
            <p:nvSpPr>
              <p:cNvPr id="18" name="Freeform 212">
                <a:extLst>
                  <a:ext uri="{FF2B5EF4-FFF2-40B4-BE49-F238E27FC236}">
                    <a16:creationId xmlns:a16="http://schemas.microsoft.com/office/drawing/2014/main" id="{CC05930D-0B3A-4432-9005-7E25F918A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1" y="3237"/>
                <a:ext cx="22" cy="42"/>
              </a:xfrm>
              <a:custGeom>
                <a:avLst/>
                <a:gdLst>
                  <a:gd name="T0" fmla="+- 0 3364 3341"/>
                  <a:gd name="T1" fmla="*/ T0 w 22"/>
                  <a:gd name="T2" fmla="+- 0 3273 3237"/>
                  <a:gd name="T3" fmla="*/ 3273 h 42"/>
                  <a:gd name="T4" fmla="+- 0 3358 3341"/>
                  <a:gd name="T5" fmla="*/ T4 w 22"/>
                  <a:gd name="T6" fmla="+- 0 3279 3237"/>
                  <a:gd name="T7" fmla="*/ 3279 h 42"/>
                  <a:gd name="T8" fmla="+- 0 3342 3341"/>
                  <a:gd name="T9" fmla="*/ T8 w 22"/>
                  <a:gd name="T10" fmla="+- 0 3249 3237"/>
                  <a:gd name="T11" fmla="*/ 3249 h 42"/>
                  <a:gd name="T12" fmla="+- 0 3341 3341"/>
                  <a:gd name="T13" fmla="*/ T12 w 22"/>
                  <a:gd name="T14" fmla="+- 0 3241 3237"/>
                  <a:gd name="T15" fmla="*/ 3241 h 42"/>
                  <a:gd name="T16" fmla="+- 0 3346 3341"/>
                  <a:gd name="T17" fmla="*/ T16 w 22"/>
                  <a:gd name="T18" fmla="+- 0 3237 3237"/>
                  <a:gd name="T19" fmla="*/ 3237 h 42"/>
                  <a:gd name="T20" fmla="+- 0 3353 3341"/>
                  <a:gd name="T21" fmla="*/ T20 w 22"/>
                  <a:gd name="T22" fmla="+- 0 3237 3237"/>
                  <a:gd name="T23" fmla="*/ 3237 h 42"/>
                  <a:gd name="T24" fmla="+- 0 3353 3341"/>
                  <a:gd name="T25" fmla="*/ T24 w 22"/>
                  <a:gd name="T26" fmla="+- 0 3245 3237"/>
                  <a:gd name="T27" fmla="*/ 3245 h 42"/>
                  <a:gd name="T28" fmla="+- 0 3360 3341"/>
                  <a:gd name="T29" fmla="*/ T28 w 22"/>
                  <a:gd name="T30" fmla="+- 0 3252 3237"/>
                  <a:gd name="T31" fmla="*/ 3252 h 42"/>
                  <a:gd name="T32" fmla="+- 0 3362 3341"/>
                  <a:gd name="T33" fmla="*/ T32 w 22"/>
                  <a:gd name="T34" fmla="+- 0 3258 3237"/>
                  <a:gd name="T35" fmla="*/ 3258 h 42"/>
                  <a:gd name="T36" fmla="+- 0 3364 3341"/>
                  <a:gd name="T37" fmla="*/ T36 w 22"/>
                  <a:gd name="T38" fmla="+- 0 3273 3237"/>
                  <a:gd name="T39" fmla="*/ 3273 h 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2" h="42">
                    <a:moveTo>
                      <a:pt x="23" y="36"/>
                    </a:moveTo>
                    <a:lnTo>
                      <a:pt x="17" y="42"/>
                    </a:lnTo>
                    <a:lnTo>
                      <a:pt x="1" y="12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9" y="15"/>
                    </a:lnTo>
                    <a:lnTo>
                      <a:pt x="21" y="21"/>
                    </a:lnTo>
                    <a:lnTo>
                      <a:pt x="23" y="36"/>
                    </a:lnTo>
                  </a:path>
                </a:pathLst>
              </a:custGeom>
              <a:noFill/>
              <a:ln w="461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F8E635-A780-496A-BB97-FCA27FCB4D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2" y="4611"/>
              <a:ext cx="27" cy="2"/>
              <a:chOff x="1702" y="4611"/>
              <a:chExt cx="27" cy="2"/>
            </a:xfrm>
          </p:grpSpPr>
          <p:sp>
            <p:nvSpPr>
              <p:cNvPr id="17" name="Freeform 210">
                <a:extLst>
                  <a:ext uri="{FF2B5EF4-FFF2-40B4-BE49-F238E27FC236}">
                    <a16:creationId xmlns:a16="http://schemas.microsoft.com/office/drawing/2014/main" id="{BE97D9F1-808C-4DF7-93DD-C5D4B5D08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4611"/>
                <a:ext cx="27" cy="2"/>
              </a:xfrm>
              <a:custGeom>
                <a:avLst/>
                <a:gdLst>
                  <a:gd name="T0" fmla="+- 0 1702 1702"/>
                  <a:gd name="T1" fmla="*/ T0 w 27"/>
                  <a:gd name="T2" fmla="+- 0 1729 1702"/>
                  <a:gd name="T3" fmla="*/ T2 w 2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7">
                    <a:moveTo>
                      <a:pt x="0" y="0"/>
                    </a:moveTo>
                    <a:lnTo>
                      <a:pt x="27" y="0"/>
                    </a:lnTo>
                  </a:path>
                </a:pathLst>
              </a:custGeom>
              <a:noFill/>
              <a:ln w="658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954E75-181E-43F9-B930-6A35C8B979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9" y="4643"/>
              <a:ext cx="2" cy="27"/>
              <a:chOff x="1729" y="4643"/>
              <a:chExt cx="2" cy="27"/>
            </a:xfrm>
          </p:grpSpPr>
          <p:sp>
            <p:nvSpPr>
              <p:cNvPr id="16" name="Freeform 208">
                <a:extLst>
                  <a:ext uri="{FF2B5EF4-FFF2-40B4-BE49-F238E27FC236}">
                    <a16:creationId xmlns:a16="http://schemas.microsoft.com/office/drawing/2014/main" id="{FE8E9CCF-4E7B-4A85-8794-13D14ED44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" y="4643"/>
                <a:ext cx="2" cy="27"/>
              </a:xfrm>
              <a:custGeom>
                <a:avLst/>
                <a:gdLst>
                  <a:gd name="T0" fmla="+- 0 4670 4643"/>
                  <a:gd name="T1" fmla="*/ 4670 h 27"/>
                  <a:gd name="T2" fmla="+- 0 4643 4643"/>
                  <a:gd name="T3" fmla="*/ 4643 h 27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7">
                    <a:moveTo>
                      <a:pt x="0" y="27"/>
                    </a:moveTo>
                    <a:lnTo>
                      <a:pt x="0" y="0"/>
                    </a:lnTo>
                  </a:path>
                </a:pathLst>
              </a:custGeom>
              <a:noFill/>
              <a:ln w="658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364186-53AF-49F6-A7C1-42D4BCD0C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9" y="4643"/>
              <a:ext cx="2" cy="27"/>
              <a:chOff x="2449" y="4643"/>
              <a:chExt cx="2" cy="27"/>
            </a:xfrm>
          </p:grpSpPr>
          <p:sp>
            <p:nvSpPr>
              <p:cNvPr id="15" name="Freeform 206">
                <a:extLst>
                  <a:ext uri="{FF2B5EF4-FFF2-40B4-BE49-F238E27FC236}">
                    <a16:creationId xmlns:a16="http://schemas.microsoft.com/office/drawing/2014/main" id="{1912F873-2A70-4FDA-A5A8-009FE7099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" y="4643"/>
                <a:ext cx="2" cy="27"/>
              </a:xfrm>
              <a:custGeom>
                <a:avLst/>
                <a:gdLst>
                  <a:gd name="T0" fmla="+- 0 4670 4643"/>
                  <a:gd name="T1" fmla="*/ 4670 h 27"/>
                  <a:gd name="T2" fmla="+- 0 4643 4643"/>
                  <a:gd name="T3" fmla="*/ 4643 h 27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7">
                    <a:moveTo>
                      <a:pt x="0" y="27"/>
                    </a:moveTo>
                    <a:lnTo>
                      <a:pt x="0" y="0"/>
                    </a:lnTo>
                  </a:path>
                </a:pathLst>
              </a:custGeom>
              <a:noFill/>
              <a:ln w="658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6761036-F721-4E03-9536-ED6C9FF324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9" y="4643"/>
              <a:ext cx="2" cy="27"/>
              <a:chOff x="3169" y="4643"/>
              <a:chExt cx="2" cy="27"/>
            </a:xfrm>
          </p:grpSpPr>
          <p:sp>
            <p:nvSpPr>
              <p:cNvPr id="14" name="Freeform 204">
                <a:extLst>
                  <a:ext uri="{FF2B5EF4-FFF2-40B4-BE49-F238E27FC236}">
                    <a16:creationId xmlns:a16="http://schemas.microsoft.com/office/drawing/2014/main" id="{B12EE1A5-7A24-4AD1-81BA-E70171D53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" y="4643"/>
                <a:ext cx="2" cy="27"/>
              </a:xfrm>
              <a:custGeom>
                <a:avLst/>
                <a:gdLst>
                  <a:gd name="T0" fmla="+- 0 4670 4643"/>
                  <a:gd name="T1" fmla="*/ 4670 h 27"/>
                  <a:gd name="T2" fmla="+- 0 4643 4643"/>
                  <a:gd name="T3" fmla="*/ 4643 h 27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7">
                    <a:moveTo>
                      <a:pt x="0" y="27"/>
                    </a:moveTo>
                    <a:lnTo>
                      <a:pt x="0" y="0"/>
                    </a:lnTo>
                  </a:path>
                </a:pathLst>
              </a:custGeom>
              <a:noFill/>
              <a:ln w="658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48ADAB7-0EAF-4231-B82E-21C8C4ED7D0C}"/>
              </a:ext>
            </a:extLst>
          </p:cNvPr>
          <p:cNvSpPr/>
          <p:nvPr/>
        </p:nvSpPr>
        <p:spPr>
          <a:xfrm>
            <a:off x="2254370" y="4532198"/>
            <a:ext cx="6096000" cy="7773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1025">
              <a:spcAft>
                <a:spcPts val="0"/>
              </a:spcAft>
            </a:pPr>
            <a:r>
              <a:rPr lang="en-US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regions</a:t>
            </a:r>
            <a:r>
              <a:rPr lang="en-US" spc="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indicated</a:t>
            </a:r>
            <a:r>
              <a:rPr lang="en-US" spc="3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pc="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blue</a:t>
            </a:r>
            <a:r>
              <a:rPr lang="en-US" spc="3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boxes,</a:t>
            </a:r>
            <a:r>
              <a:rPr lang="en-US" spc="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pc="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pc="3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associated</a:t>
            </a:r>
            <a:r>
              <a:rPr lang="en-US" spc="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NDBC</a:t>
            </a:r>
            <a:r>
              <a:rPr lang="en-US" spc="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moored</a:t>
            </a:r>
            <a:r>
              <a:rPr lang="en-US" spc="3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en-US" spc="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buoys.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25D6F8-F3CB-4BC7-8EC8-14E8177B665D}"/>
              </a:ext>
            </a:extLst>
          </p:cNvPr>
          <p:cNvGrpSpPr>
            <a:grpSpLocks/>
          </p:cNvGrpSpPr>
          <p:nvPr/>
        </p:nvGrpSpPr>
        <p:grpSpPr bwMode="auto">
          <a:xfrm>
            <a:off x="2392680" y="2632710"/>
            <a:ext cx="114300" cy="114935"/>
            <a:chOff x="3528" y="306"/>
            <a:chExt cx="180" cy="18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177A993-C004-4D18-82B8-27CFB25BA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8" y="306"/>
              <a:ext cx="180" cy="181"/>
              <a:chOff x="3528" y="306"/>
              <a:chExt cx="180" cy="181"/>
            </a:xfrm>
          </p:grpSpPr>
          <p:sp>
            <p:nvSpPr>
              <p:cNvPr id="36" name="Freeform 257">
                <a:extLst>
                  <a:ext uri="{FF2B5EF4-FFF2-40B4-BE49-F238E27FC236}">
                    <a16:creationId xmlns:a16="http://schemas.microsoft.com/office/drawing/2014/main" id="{43E574CE-AB12-4B99-968B-8BABFDF54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306"/>
                <a:ext cx="180" cy="181"/>
              </a:xfrm>
              <a:custGeom>
                <a:avLst/>
                <a:gdLst>
                  <a:gd name="T0" fmla="+- 0 3615 3528"/>
                  <a:gd name="T1" fmla="*/ T0 w 180"/>
                  <a:gd name="T2" fmla="+- 0 306 306"/>
                  <a:gd name="T3" fmla="*/ 306 h 181"/>
                  <a:gd name="T4" fmla="+- 0 3546 3528"/>
                  <a:gd name="T5" fmla="*/ T4 w 180"/>
                  <a:gd name="T6" fmla="+- 0 344 306"/>
                  <a:gd name="T7" fmla="*/ 344 h 181"/>
                  <a:gd name="T8" fmla="+- 0 3528 3528"/>
                  <a:gd name="T9" fmla="*/ T8 w 180"/>
                  <a:gd name="T10" fmla="+- 0 414 306"/>
                  <a:gd name="T11" fmla="*/ 414 h 181"/>
                  <a:gd name="T12" fmla="+- 0 3534 3528"/>
                  <a:gd name="T13" fmla="*/ T12 w 180"/>
                  <a:gd name="T14" fmla="+- 0 434 306"/>
                  <a:gd name="T15" fmla="*/ 434 h 181"/>
                  <a:gd name="T16" fmla="+- 0 3579 3528"/>
                  <a:gd name="T17" fmla="*/ T16 w 180"/>
                  <a:gd name="T18" fmla="+- 0 478 306"/>
                  <a:gd name="T19" fmla="*/ 478 h 181"/>
                  <a:gd name="T20" fmla="+- 0 3627 3528"/>
                  <a:gd name="T21" fmla="*/ T20 w 180"/>
                  <a:gd name="T22" fmla="+- 0 487 306"/>
                  <a:gd name="T23" fmla="*/ 487 h 181"/>
                  <a:gd name="T24" fmla="+- 0 3649 3528"/>
                  <a:gd name="T25" fmla="*/ T24 w 180"/>
                  <a:gd name="T26" fmla="+- 0 482 306"/>
                  <a:gd name="T27" fmla="*/ 482 h 181"/>
                  <a:gd name="T28" fmla="+- 0 3697 3528"/>
                  <a:gd name="T29" fmla="*/ T28 w 180"/>
                  <a:gd name="T30" fmla="+- 0 440 306"/>
                  <a:gd name="T31" fmla="*/ 440 h 181"/>
                  <a:gd name="T32" fmla="+- 0 3708 3528"/>
                  <a:gd name="T33" fmla="*/ T32 w 180"/>
                  <a:gd name="T34" fmla="+- 0 397 306"/>
                  <a:gd name="T35" fmla="*/ 397 h 181"/>
                  <a:gd name="T36" fmla="+- 0 3707 3528"/>
                  <a:gd name="T37" fmla="*/ T36 w 180"/>
                  <a:gd name="T38" fmla="+- 0 386 306"/>
                  <a:gd name="T39" fmla="*/ 386 h 181"/>
                  <a:gd name="T40" fmla="+- 0 3677 3528"/>
                  <a:gd name="T41" fmla="*/ T40 w 180"/>
                  <a:gd name="T42" fmla="+- 0 329 306"/>
                  <a:gd name="T43" fmla="*/ 329 h 181"/>
                  <a:gd name="T44" fmla="+- 0 3615 3528"/>
                  <a:gd name="T45" fmla="*/ T44 w 180"/>
                  <a:gd name="T46" fmla="+- 0 306 306"/>
                  <a:gd name="T47" fmla="*/ 306 h 18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80" h="181">
                    <a:moveTo>
                      <a:pt x="87" y="0"/>
                    </a:moveTo>
                    <a:lnTo>
                      <a:pt x="18" y="38"/>
                    </a:lnTo>
                    <a:lnTo>
                      <a:pt x="0" y="108"/>
                    </a:lnTo>
                    <a:lnTo>
                      <a:pt x="6" y="128"/>
                    </a:lnTo>
                    <a:lnTo>
                      <a:pt x="51" y="172"/>
                    </a:lnTo>
                    <a:lnTo>
                      <a:pt x="99" y="181"/>
                    </a:lnTo>
                    <a:lnTo>
                      <a:pt x="121" y="176"/>
                    </a:lnTo>
                    <a:lnTo>
                      <a:pt x="169" y="134"/>
                    </a:lnTo>
                    <a:lnTo>
                      <a:pt x="180" y="91"/>
                    </a:lnTo>
                    <a:lnTo>
                      <a:pt x="179" y="80"/>
                    </a:lnTo>
                    <a:lnTo>
                      <a:pt x="149" y="23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A9CA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7F8679-B89F-47F2-9EC6-594FA6D8E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3" y="361"/>
              <a:ext cx="68" cy="78"/>
              <a:chOff x="3603" y="361"/>
              <a:chExt cx="68" cy="78"/>
            </a:xfrm>
          </p:grpSpPr>
          <p:sp>
            <p:nvSpPr>
              <p:cNvPr id="34" name="Freeform 255">
                <a:extLst>
                  <a:ext uri="{FF2B5EF4-FFF2-40B4-BE49-F238E27FC236}">
                    <a16:creationId xmlns:a16="http://schemas.microsoft.com/office/drawing/2014/main" id="{E5F153C8-FFAC-4383-91A6-355AA3BDC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" y="361"/>
                <a:ext cx="68" cy="78"/>
              </a:xfrm>
              <a:custGeom>
                <a:avLst/>
                <a:gdLst>
                  <a:gd name="T0" fmla="+- 0 3639 3603"/>
                  <a:gd name="T1" fmla="*/ T0 w 68"/>
                  <a:gd name="T2" fmla="+- 0 361 361"/>
                  <a:gd name="T3" fmla="*/ 361 h 78"/>
                  <a:gd name="T4" fmla="+- 0 3603 3603"/>
                  <a:gd name="T5" fmla="*/ T4 w 68"/>
                  <a:gd name="T6" fmla="+- 0 361 361"/>
                  <a:gd name="T7" fmla="*/ 361 h 78"/>
                  <a:gd name="T8" fmla="+- 0 3603 3603"/>
                  <a:gd name="T9" fmla="*/ T8 w 68"/>
                  <a:gd name="T10" fmla="+- 0 439 361"/>
                  <a:gd name="T11" fmla="*/ 439 h 78"/>
                  <a:gd name="T12" fmla="+- 0 3639 3603"/>
                  <a:gd name="T13" fmla="*/ T12 w 68"/>
                  <a:gd name="T14" fmla="+- 0 439 361"/>
                  <a:gd name="T15" fmla="*/ 439 h 78"/>
                  <a:gd name="T16" fmla="+- 0 3650 3603"/>
                  <a:gd name="T17" fmla="*/ T16 w 68"/>
                  <a:gd name="T18" fmla="+- 0 435 361"/>
                  <a:gd name="T19" fmla="*/ 435 h 78"/>
                  <a:gd name="T20" fmla="+- 0 3656 3603"/>
                  <a:gd name="T21" fmla="*/ T20 w 68"/>
                  <a:gd name="T22" fmla="+- 0 430 361"/>
                  <a:gd name="T23" fmla="*/ 430 h 78"/>
                  <a:gd name="T24" fmla="+- 0 3613 3603"/>
                  <a:gd name="T25" fmla="*/ T24 w 68"/>
                  <a:gd name="T26" fmla="+- 0 430 361"/>
                  <a:gd name="T27" fmla="*/ 430 h 78"/>
                  <a:gd name="T28" fmla="+- 0 3613 3603"/>
                  <a:gd name="T29" fmla="*/ T28 w 68"/>
                  <a:gd name="T30" fmla="+- 0 370 361"/>
                  <a:gd name="T31" fmla="*/ 370 h 78"/>
                  <a:gd name="T32" fmla="+- 0 3657 3603"/>
                  <a:gd name="T33" fmla="*/ T32 w 68"/>
                  <a:gd name="T34" fmla="+- 0 370 361"/>
                  <a:gd name="T35" fmla="*/ 370 h 78"/>
                  <a:gd name="T36" fmla="+- 0 3650 3603"/>
                  <a:gd name="T37" fmla="*/ T36 w 68"/>
                  <a:gd name="T38" fmla="+- 0 364 361"/>
                  <a:gd name="T39" fmla="*/ 364 h 78"/>
                  <a:gd name="T40" fmla="+- 0 3639 3603"/>
                  <a:gd name="T41" fmla="*/ T40 w 68"/>
                  <a:gd name="T42" fmla="+- 0 361 361"/>
                  <a:gd name="T43" fmla="*/ 361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68" h="78">
                    <a:moveTo>
                      <a:pt x="36" y="0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36" y="78"/>
                    </a:lnTo>
                    <a:lnTo>
                      <a:pt x="47" y="74"/>
                    </a:lnTo>
                    <a:lnTo>
                      <a:pt x="53" y="69"/>
                    </a:lnTo>
                    <a:lnTo>
                      <a:pt x="10" y="69"/>
                    </a:lnTo>
                    <a:lnTo>
                      <a:pt x="10" y="9"/>
                    </a:lnTo>
                    <a:lnTo>
                      <a:pt x="54" y="9"/>
                    </a:lnTo>
                    <a:lnTo>
                      <a:pt x="47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5" name="Freeform 254">
                <a:extLst>
                  <a:ext uri="{FF2B5EF4-FFF2-40B4-BE49-F238E27FC236}">
                    <a16:creationId xmlns:a16="http://schemas.microsoft.com/office/drawing/2014/main" id="{F02A4EF5-7EB1-43E9-8CF6-15C4406F3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" y="361"/>
                <a:ext cx="68" cy="78"/>
              </a:xfrm>
              <a:custGeom>
                <a:avLst/>
                <a:gdLst>
                  <a:gd name="T0" fmla="+- 0 3657 3603"/>
                  <a:gd name="T1" fmla="*/ T0 w 68"/>
                  <a:gd name="T2" fmla="+- 0 370 361"/>
                  <a:gd name="T3" fmla="*/ 370 h 78"/>
                  <a:gd name="T4" fmla="+- 0 3636 3603"/>
                  <a:gd name="T5" fmla="*/ T4 w 68"/>
                  <a:gd name="T6" fmla="+- 0 370 361"/>
                  <a:gd name="T7" fmla="*/ 370 h 78"/>
                  <a:gd name="T8" fmla="+- 0 3644 3603"/>
                  <a:gd name="T9" fmla="*/ T8 w 68"/>
                  <a:gd name="T10" fmla="+- 0 372 361"/>
                  <a:gd name="T11" fmla="*/ 372 h 78"/>
                  <a:gd name="T12" fmla="+- 0 3656 3603"/>
                  <a:gd name="T13" fmla="*/ T12 w 68"/>
                  <a:gd name="T14" fmla="+- 0 382 361"/>
                  <a:gd name="T15" fmla="*/ 382 h 78"/>
                  <a:gd name="T16" fmla="+- 0 3659 3603"/>
                  <a:gd name="T17" fmla="*/ T16 w 68"/>
                  <a:gd name="T18" fmla="+- 0 389 361"/>
                  <a:gd name="T19" fmla="*/ 389 h 78"/>
                  <a:gd name="T20" fmla="+- 0 3659 3603"/>
                  <a:gd name="T21" fmla="*/ T20 w 68"/>
                  <a:gd name="T22" fmla="+- 0 409 361"/>
                  <a:gd name="T23" fmla="*/ 409 h 78"/>
                  <a:gd name="T24" fmla="+- 0 3656 3603"/>
                  <a:gd name="T25" fmla="*/ T24 w 68"/>
                  <a:gd name="T26" fmla="+- 0 417 361"/>
                  <a:gd name="T27" fmla="*/ 417 h 78"/>
                  <a:gd name="T28" fmla="+- 0 3645 3603"/>
                  <a:gd name="T29" fmla="*/ T28 w 68"/>
                  <a:gd name="T30" fmla="+- 0 427 361"/>
                  <a:gd name="T31" fmla="*/ 427 h 78"/>
                  <a:gd name="T32" fmla="+- 0 3636 3603"/>
                  <a:gd name="T33" fmla="*/ T32 w 68"/>
                  <a:gd name="T34" fmla="+- 0 430 361"/>
                  <a:gd name="T35" fmla="*/ 430 h 78"/>
                  <a:gd name="T36" fmla="+- 0 3656 3603"/>
                  <a:gd name="T37" fmla="*/ T36 w 68"/>
                  <a:gd name="T38" fmla="+- 0 430 361"/>
                  <a:gd name="T39" fmla="*/ 430 h 78"/>
                  <a:gd name="T40" fmla="+- 0 3667 3603"/>
                  <a:gd name="T41" fmla="*/ T40 w 68"/>
                  <a:gd name="T42" fmla="+- 0 421 361"/>
                  <a:gd name="T43" fmla="*/ 421 h 78"/>
                  <a:gd name="T44" fmla="+- 0 3671 3603"/>
                  <a:gd name="T45" fmla="*/ T44 w 68"/>
                  <a:gd name="T46" fmla="+- 0 411 361"/>
                  <a:gd name="T47" fmla="*/ 411 h 78"/>
                  <a:gd name="T48" fmla="+- 0 3671 3603"/>
                  <a:gd name="T49" fmla="*/ T48 w 68"/>
                  <a:gd name="T50" fmla="+- 0 387 361"/>
                  <a:gd name="T51" fmla="*/ 387 h 78"/>
                  <a:gd name="T52" fmla="+- 0 3667 3603"/>
                  <a:gd name="T53" fmla="*/ T52 w 68"/>
                  <a:gd name="T54" fmla="+- 0 378 361"/>
                  <a:gd name="T55" fmla="*/ 378 h 78"/>
                  <a:gd name="T56" fmla="+- 0 3657 3603"/>
                  <a:gd name="T57" fmla="*/ T56 w 68"/>
                  <a:gd name="T58" fmla="+- 0 370 361"/>
                  <a:gd name="T59" fmla="*/ 370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68" h="78">
                    <a:moveTo>
                      <a:pt x="54" y="9"/>
                    </a:moveTo>
                    <a:lnTo>
                      <a:pt x="33" y="9"/>
                    </a:lnTo>
                    <a:lnTo>
                      <a:pt x="41" y="11"/>
                    </a:lnTo>
                    <a:lnTo>
                      <a:pt x="53" y="21"/>
                    </a:lnTo>
                    <a:lnTo>
                      <a:pt x="56" y="28"/>
                    </a:lnTo>
                    <a:lnTo>
                      <a:pt x="56" y="48"/>
                    </a:lnTo>
                    <a:lnTo>
                      <a:pt x="53" y="56"/>
                    </a:lnTo>
                    <a:lnTo>
                      <a:pt x="42" y="66"/>
                    </a:lnTo>
                    <a:lnTo>
                      <a:pt x="33" y="69"/>
                    </a:lnTo>
                    <a:lnTo>
                      <a:pt x="53" y="69"/>
                    </a:lnTo>
                    <a:lnTo>
                      <a:pt x="64" y="60"/>
                    </a:lnTo>
                    <a:lnTo>
                      <a:pt x="68" y="50"/>
                    </a:lnTo>
                    <a:lnTo>
                      <a:pt x="68" y="26"/>
                    </a:lnTo>
                    <a:lnTo>
                      <a:pt x="64" y="17"/>
                    </a:ln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7AE23A0-4260-4AFD-A2E1-44CC403E1E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6" y="361"/>
              <a:ext cx="11" cy="78"/>
              <a:chOff x="3576" y="361"/>
              <a:chExt cx="11" cy="78"/>
            </a:xfrm>
          </p:grpSpPr>
          <p:sp>
            <p:nvSpPr>
              <p:cNvPr id="33" name="Freeform 252">
                <a:extLst>
                  <a:ext uri="{FF2B5EF4-FFF2-40B4-BE49-F238E27FC236}">
                    <a16:creationId xmlns:a16="http://schemas.microsoft.com/office/drawing/2014/main" id="{42471BDE-49EF-444E-83D4-766F55E4C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6" y="361"/>
                <a:ext cx="11" cy="78"/>
              </a:xfrm>
              <a:custGeom>
                <a:avLst/>
                <a:gdLst>
                  <a:gd name="T0" fmla="+- 0 3576 3576"/>
                  <a:gd name="T1" fmla="*/ T0 w 11"/>
                  <a:gd name="T2" fmla="+- 0 400 361"/>
                  <a:gd name="T3" fmla="*/ 400 h 78"/>
                  <a:gd name="T4" fmla="+- 0 3587 3576"/>
                  <a:gd name="T5" fmla="*/ T4 w 11"/>
                  <a:gd name="T6" fmla="+- 0 400 361"/>
                  <a:gd name="T7" fmla="*/ 400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1" h="78">
                    <a:moveTo>
                      <a:pt x="0" y="39"/>
                    </a:moveTo>
                    <a:lnTo>
                      <a:pt x="11" y="39"/>
                    </a:lnTo>
                  </a:path>
                </a:pathLst>
              </a:custGeom>
              <a:noFill/>
              <a:ln w="5082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0D91A44-8C78-4145-88EC-B1C1F6F643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5" y="341"/>
              <a:ext cx="14" cy="14"/>
              <a:chOff x="3575" y="341"/>
              <a:chExt cx="14" cy="14"/>
            </a:xfrm>
          </p:grpSpPr>
          <p:sp>
            <p:nvSpPr>
              <p:cNvPr id="32" name="Freeform 250">
                <a:extLst>
                  <a:ext uri="{FF2B5EF4-FFF2-40B4-BE49-F238E27FC236}">
                    <a16:creationId xmlns:a16="http://schemas.microsoft.com/office/drawing/2014/main" id="{21F676D4-6B2E-43EB-80BC-0AD9E04CB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41"/>
                <a:ext cx="14" cy="14"/>
              </a:xfrm>
              <a:custGeom>
                <a:avLst/>
                <a:gdLst>
                  <a:gd name="T0" fmla="+- 0 3586 3575"/>
                  <a:gd name="T1" fmla="*/ T0 w 14"/>
                  <a:gd name="T2" fmla="+- 0 341 341"/>
                  <a:gd name="T3" fmla="*/ 341 h 14"/>
                  <a:gd name="T4" fmla="+- 0 3579 3575"/>
                  <a:gd name="T5" fmla="*/ T4 w 14"/>
                  <a:gd name="T6" fmla="+- 0 341 341"/>
                  <a:gd name="T7" fmla="*/ 341 h 14"/>
                  <a:gd name="T8" fmla="+- 0 3575 3575"/>
                  <a:gd name="T9" fmla="*/ T8 w 14"/>
                  <a:gd name="T10" fmla="+- 0 344 341"/>
                  <a:gd name="T11" fmla="*/ 344 h 14"/>
                  <a:gd name="T12" fmla="+- 0 3575 3575"/>
                  <a:gd name="T13" fmla="*/ T12 w 14"/>
                  <a:gd name="T14" fmla="+- 0 352 341"/>
                  <a:gd name="T15" fmla="*/ 352 h 14"/>
                  <a:gd name="T16" fmla="+- 0 3579 3575"/>
                  <a:gd name="T17" fmla="*/ T16 w 14"/>
                  <a:gd name="T18" fmla="+- 0 355 341"/>
                  <a:gd name="T19" fmla="*/ 355 h 14"/>
                  <a:gd name="T20" fmla="+- 0 3586 3575"/>
                  <a:gd name="T21" fmla="*/ T20 w 14"/>
                  <a:gd name="T22" fmla="+- 0 355 341"/>
                  <a:gd name="T23" fmla="*/ 355 h 14"/>
                  <a:gd name="T24" fmla="+- 0 3589 3575"/>
                  <a:gd name="T25" fmla="*/ T24 w 14"/>
                  <a:gd name="T26" fmla="+- 0 352 341"/>
                  <a:gd name="T27" fmla="*/ 352 h 14"/>
                  <a:gd name="T28" fmla="+- 0 3589 3575"/>
                  <a:gd name="T29" fmla="*/ T28 w 14"/>
                  <a:gd name="T30" fmla="+- 0 344 341"/>
                  <a:gd name="T31" fmla="*/ 344 h 14"/>
                  <a:gd name="T32" fmla="+- 0 3586 3575"/>
                  <a:gd name="T33" fmla="*/ T32 w 14"/>
                  <a:gd name="T34" fmla="+- 0 341 341"/>
                  <a:gd name="T35" fmla="*/ 34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4" h="14">
                    <a:moveTo>
                      <a:pt x="11" y="0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4"/>
                    </a:lnTo>
                    <a:lnTo>
                      <a:pt x="14" y="11"/>
                    </a:lnTo>
                    <a:lnTo>
                      <a:pt x="14" y="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57DEF7-CFD4-47B1-B290-2EA9463E7400}"/>
              </a:ext>
            </a:extLst>
          </p:cNvPr>
          <p:cNvGrpSpPr>
            <a:grpSpLocks/>
          </p:cNvGrpSpPr>
          <p:nvPr/>
        </p:nvGrpSpPr>
        <p:grpSpPr bwMode="auto">
          <a:xfrm>
            <a:off x="4621530" y="2632710"/>
            <a:ext cx="114300" cy="114935"/>
            <a:chOff x="7038" y="306"/>
            <a:chExt cx="180" cy="18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5EBB47F-DE31-48AC-857E-69ADC2CC6B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8" y="306"/>
              <a:ext cx="180" cy="181"/>
              <a:chOff x="7038" y="306"/>
              <a:chExt cx="180" cy="181"/>
            </a:xfrm>
          </p:grpSpPr>
          <p:sp>
            <p:nvSpPr>
              <p:cNvPr id="46" name="Freeform 247">
                <a:extLst>
                  <a:ext uri="{FF2B5EF4-FFF2-40B4-BE49-F238E27FC236}">
                    <a16:creationId xmlns:a16="http://schemas.microsoft.com/office/drawing/2014/main" id="{2CEEA5E1-0E6F-4631-8B5E-179939E37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8" y="306"/>
                <a:ext cx="180" cy="181"/>
              </a:xfrm>
              <a:custGeom>
                <a:avLst/>
                <a:gdLst>
                  <a:gd name="T0" fmla="+- 0 7126 7038"/>
                  <a:gd name="T1" fmla="*/ T0 w 180"/>
                  <a:gd name="T2" fmla="+- 0 306 306"/>
                  <a:gd name="T3" fmla="*/ 306 h 181"/>
                  <a:gd name="T4" fmla="+- 0 7056 7038"/>
                  <a:gd name="T5" fmla="*/ T4 w 180"/>
                  <a:gd name="T6" fmla="+- 0 344 306"/>
                  <a:gd name="T7" fmla="*/ 344 h 181"/>
                  <a:gd name="T8" fmla="+- 0 7038 7038"/>
                  <a:gd name="T9" fmla="*/ T8 w 180"/>
                  <a:gd name="T10" fmla="+- 0 414 306"/>
                  <a:gd name="T11" fmla="*/ 414 h 181"/>
                  <a:gd name="T12" fmla="+- 0 7045 7038"/>
                  <a:gd name="T13" fmla="*/ T12 w 180"/>
                  <a:gd name="T14" fmla="+- 0 434 306"/>
                  <a:gd name="T15" fmla="*/ 434 h 181"/>
                  <a:gd name="T16" fmla="+- 0 7090 7038"/>
                  <a:gd name="T17" fmla="*/ T16 w 180"/>
                  <a:gd name="T18" fmla="+- 0 478 306"/>
                  <a:gd name="T19" fmla="*/ 478 h 181"/>
                  <a:gd name="T20" fmla="+- 0 7137 7038"/>
                  <a:gd name="T21" fmla="*/ T20 w 180"/>
                  <a:gd name="T22" fmla="+- 0 487 306"/>
                  <a:gd name="T23" fmla="*/ 487 h 181"/>
                  <a:gd name="T24" fmla="+- 0 7159 7038"/>
                  <a:gd name="T25" fmla="*/ T24 w 180"/>
                  <a:gd name="T26" fmla="+- 0 482 306"/>
                  <a:gd name="T27" fmla="*/ 482 h 181"/>
                  <a:gd name="T28" fmla="+- 0 7207 7038"/>
                  <a:gd name="T29" fmla="*/ T28 w 180"/>
                  <a:gd name="T30" fmla="+- 0 440 306"/>
                  <a:gd name="T31" fmla="*/ 440 h 181"/>
                  <a:gd name="T32" fmla="+- 0 7218 7038"/>
                  <a:gd name="T33" fmla="*/ T32 w 180"/>
                  <a:gd name="T34" fmla="+- 0 397 306"/>
                  <a:gd name="T35" fmla="*/ 397 h 181"/>
                  <a:gd name="T36" fmla="+- 0 7217 7038"/>
                  <a:gd name="T37" fmla="*/ T36 w 180"/>
                  <a:gd name="T38" fmla="+- 0 386 306"/>
                  <a:gd name="T39" fmla="*/ 386 h 181"/>
                  <a:gd name="T40" fmla="+- 0 7187 7038"/>
                  <a:gd name="T41" fmla="*/ T40 w 180"/>
                  <a:gd name="T42" fmla="+- 0 329 306"/>
                  <a:gd name="T43" fmla="*/ 329 h 181"/>
                  <a:gd name="T44" fmla="+- 0 7126 7038"/>
                  <a:gd name="T45" fmla="*/ T44 w 180"/>
                  <a:gd name="T46" fmla="+- 0 306 306"/>
                  <a:gd name="T47" fmla="*/ 306 h 18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80" h="181">
                    <a:moveTo>
                      <a:pt x="88" y="0"/>
                    </a:moveTo>
                    <a:lnTo>
                      <a:pt x="18" y="38"/>
                    </a:lnTo>
                    <a:lnTo>
                      <a:pt x="0" y="108"/>
                    </a:lnTo>
                    <a:lnTo>
                      <a:pt x="7" y="128"/>
                    </a:lnTo>
                    <a:lnTo>
                      <a:pt x="52" y="172"/>
                    </a:lnTo>
                    <a:lnTo>
                      <a:pt x="99" y="181"/>
                    </a:lnTo>
                    <a:lnTo>
                      <a:pt x="121" y="176"/>
                    </a:lnTo>
                    <a:lnTo>
                      <a:pt x="169" y="134"/>
                    </a:lnTo>
                    <a:lnTo>
                      <a:pt x="180" y="91"/>
                    </a:lnTo>
                    <a:lnTo>
                      <a:pt x="179" y="80"/>
                    </a:lnTo>
                    <a:lnTo>
                      <a:pt x="149" y="23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A9CA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4AB770D-2813-4377-B80E-A5CAD9613D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3" y="361"/>
              <a:ext cx="68" cy="78"/>
              <a:chOff x="7113" y="361"/>
              <a:chExt cx="68" cy="78"/>
            </a:xfrm>
          </p:grpSpPr>
          <p:sp>
            <p:nvSpPr>
              <p:cNvPr id="44" name="Freeform 245">
                <a:extLst>
                  <a:ext uri="{FF2B5EF4-FFF2-40B4-BE49-F238E27FC236}">
                    <a16:creationId xmlns:a16="http://schemas.microsoft.com/office/drawing/2014/main" id="{1BCFDEF5-0FFF-4C01-B8F1-4C6949A6C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3" y="361"/>
                <a:ext cx="68" cy="78"/>
              </a:xfrm>
              <a:custGeom>
                <a:avLst/>
                <a:gdLst>
                  <a:gd name="T0" fmla="+- 0 7149 7113"/>
                  <a:gd name="T1" fmla="*/ T0 w 68"/>
                  <a:gd name="T2" fmla="+- 0 361 361"/>
                  <a:gd name="T3" fmla="*/ 361 h 78"/>
                  <a:gd name="T4" fmla="+- 0 7113 7113"/>
                  <a:gd name="T5" fmla="*/ T4 w 68"/>
                  <a:gd name="T6" fmla="+- 0 361 361"/>
                  <a:gd name="T7" fmla="*/ 361 h 78"/>
                  <a:gd name="T8" fmla="+- 0 7113 7113"/>
                  <a:gd name="T9" fmla="*/ T8 w 68"/>
                  <a:gd name="T10" fmla="+- 0 439 361"/>
                  <a:gd name="T11" fmla="*/ 439 h 78"/>
                  <a:gd name="T12" fmla="+- 0 7149 7113"/>
                  <a:gd name="T13" fmla="*/ T12 w 68"/>
                  <a:gd name="T14" fmla="+- 0 439 361"/>
                  <a:gd name="T15" fmla="*/ 439 h 78"/>
                  <a:gd name="T16" fmla="+- 0 7160 7113"/>
                  <a:gd name="T17" fmla="*/ T16 w 68"/>
                  <a:gd name="T18" fmla="+- 0 435 361"/>
                  <a:gd name="T19" fmla="*/ 435 h 78"/>
                  <a:gd name="T20" fmla="+- 0 7166 7113"/>
                  <a:gd name="T21" fmla="*/ T20 w 68"/>
                  <a:gd name="T22" fmla="+- 0 430 361"/>
                  <a:gd name="T23" fmla="*/ 430 h 78"/>
                  <a:gd name="T24" fmla="+- 0 7124 7113"/>
                  <a:gd name="T25" fmla="*/ T24 w 68"/>
                  <a:gd name="T26" fmla="+- 0 430 361"/>
                  <a:gd name="T27" fmla="*/ 430 h 78"/>
                  <a:gd name="T28" fmla="+- 0 7124 7113"/>
                  <a:gd name="T29" fmla="*/ T28 w 68"/>
                  <a:gd name="T30" fmla="+- 0 370 361"/>
                  <a:gd name="T31" fmla="*/ 370 h 78"/>
                  <a:gd name="T32" fmla="+- 0 7167 7113"/>
                  <a:gd name="T33" fmla="*/ T32 w 68"/>
                  <a:gd name="T34" fmla="+- 0 370 361"/>
                  <a:gd name="T35" fmla="*/ 370 h 78"/>
                  <a:gd name="T36" fmla="+- 0 7160 7113"/>
                  <a:gd name="T37" fmla="*/ T36 w 68"/>
                  <a:gd name="T38" fmla="+- 0 364 361"/>
                  <a:gd name="T39" fmla="*/ 364 h 78"/>
                  <a:gd name="T40" fmla="+- 0 7149 7113"/>
                  <a:gd name="T41" fmla="*/ T40 w 68"/>
                  <a:gd name="T42" fmla="+- 0 361 361"/>
                  <a:gd name="T43" fmla="*/ 361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68" h="78">
                    <a:moveTo>
                      <a:pt x="36" y="0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36" y="78"/>
                    </a:lnTo>
                    <a:lnTo>
                      <a:pt x="47" y="74"/>
                    </a:lnTo>
                    <a:lnTo>
                      <a:pt x="53" y="69"/>
                    </a:lnTo>
                    <a:lnTo>
                      <a:pt x="11" y="69"/>
                    </a:lnTo>
                    <a:lnTo>
                      <a:pt x="11" y="9"/>
                    </a:lnTo>
                    <a:lnTo>
                      <a:pt x="54" y="9"/>
                    </a:lnTo>
                    <a:lnTo>
                      <a:pt x="47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5" name="Freeform 244">
                <a:extLst>
                  <a:ext uri="{FF2B5EF4-FFF2-40B4-BE49-F238E27FC236}">
                    <a16:creationId xmlns:a16="http://schemas.microsoft.com/office/drawing/2014/main" id="{E32247EF-EDC3-4557-8670-E5FFA1B51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3" y="361"/>
                <a:ext cx="68" cy="78"/>
              </a:xfrm>
              <a:custGeom>
                <a:avLst/>
                <a:gdLst>
                  <a:gd name="T0" fmla="+- 0 7167 7113"/>
                  <a:gd name="T1" fmla="*/ T0 w 68"/>
                  <a:gd name="T2" fmla="+- 0 370 361"/>
                  <a:gd name="T3" fmla="*/ 370 h 78"/>
                  <a:gd name="T4" fmla="+- 0 7146 7113"/>
                  <a:gd name="T5" fmla="*/ T4 w 68"/>
                  <a:gd name="T6" fmla="+- 0 370 361"/>
                  <a:gd name="T7" fmla="*/ 370 h 78"/>
                  <a:gd name="T8" fmla="+- 0 7154 7113"/>
                  <a:gd name="T9" fmla="*/ T8 w 68"/>
                  <a:gd name="T10" fmla="+- 0 372 361"/>
                  <a:gd name="T11" fmla="*/ 372 h 78"/>
                  <a:gd name="T12" fmla="+- 0 7167 7113"/>
                  <a:gd name="T13" fmla="*/ T12 w 68"/>
                  <a:gd name="T14" fmla="+- 0 382 361"/>
                  <a:gd name="T15" fmla="*/ 382 h 78"/>
                  <a:gd name="T16" fmla="+- 0 7170 7113"/>
                  <a:gd name="T17" fmla="*/ T16 w 68"/>
                  <a:gd name="T18" fmla="+- 0 389 361"/>
                  <a:gd name="T19" fmla="*/ 389 h 78"/>
                  <a:gd name="T20" fmla="+- 0 7170 7113"/>
                  <a:gd name="T21" fmla="*/ T20 w 68"/>
                  <a:gd name="T22" fmla="+- 0 409 361"/>
                  <a:gd name="T23" fmla="*/ 409 h 78"/>
                  <a:gd name="T24" fmla="+- 0 7167 7113"/>
                  <a:gd name="T25" fmla="*/ T24 w 68"/>
                  <a:gd name="T26" fmla="+- 0 417 361"/>
                  <a:gd name="T27" fmla="*/ 417 h 78"/>
                  <a:gd name="T28" fmla="+- 0 7155 7113"/>
                  <a:gd name="T29" fmla="*/ T28 w 68"/>
                  <a:gd name="T30" fmla="+- 0 427 361"/>
                  <a:gd name="T31" fmla="*/ 427 h 78"/>
                  <a:gd name="T32" fmla="+- 0 7146 7113"/>
                  <a:gd name="T33" fmla="*/ T32 w 68"/>
                  <a:gd name="T34" fmla="+- 0 430 361"/>
                  <a:gd name="T35" fmla="*/ 430 h 78"/>
                  <a:gd name="T36" fmla="+- 0 7166 7113"/>
                  <a:gd name="T37" fmla="*/ T36 w 68"/>
                  <a:gd name="T38" fmla="+- 0 430 361"/>
                  <a:gd name="T39" fmla="*/ 430 h 78"/>
                  <a:gd name="T40" fmla="+- 0 7177 7113"/>
                  <a:gd name="T41" fmla="*/ T40 w 68"/>
                  <a:gd name="T42" fmla="+- 0 421 361"/>
                  <a:gd name="T43" fmla="*/ 421 h 78"/>
                  <a:gd name="T44" fmla="+- 0 7181 7113"/>
                  <a:gd name="T45" fmla="*/ T44 w 68"/>
                  <a:gd name="T46" fmla="+- 0 411 361"/>
                  <a:gd name="T47" fmla="*/ 411 h 78"/>
                  <a:gd name="T48" fmla="+- 0 7181 7113"/>
                  <a:gd name="T49" fmla="*/ T48 w 68"/>
                  <a:gd name="T50" fmla="+- 0 387 361"/>
                  <a:gd name="T51" fmla="*/ 387 h 78"/>
                  <a:gd name="T52" fmla="+- 0 7177 7113"/>
                  <a:gd name="T53" fmla="*/ T52 w 68"/>
                  <a:gd name="T54" fmla="+- 0 378 361"/>
                  <a:gd name="T55" fmla="*/ 378 h 78"/>
                  <a:gd name="T56" fmla="+- 0 7167 7113"/>
                  <a:gd name="T57" fmla="*/ T56 w 68"/>
                  <a:gd name="T58" fmla="+- 0 370 361"/>
                  <a:gd name="T59" fmla="*/ 370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68" h="78">
                    <a:moveTo>
                      <a:pt x="54" y="9"/>
                    </a:moveTo>
                    <a:lnTo>
                      <a:pt x="33" y="9"/>
                    </a:lnTo>
                    <a:lnTo>
                      <a:pt x="41" y="11"/>
                    </a:lnTo>
                    <a:lnTo>
                      <a:pt x="54" y="21"/>
                    </a:lnTo>
                    <a:lnTo>
                      <a:pt x="57" y="28"/>
                    </a:lnTo>
                    <a:lnTo>
                      <a:pt x="57" y="48"/>
                    </a:lnTo>
                    <a:lnTo>
                      <a:pt x="54" y="56"/>
                    </a:lnTo>
                    <a:lnTo>
                      <a:pt x="42" y="66"/>
                    </a:lnTo>
                    <a:lnTo>
                      <a:pt x="33" y="69"/>
                    </a:lnTo>
                    <a:lnTo>
                      <a:pt x="53" y="69"/>
                    </a:lnTo>
                    <a:lnTo>
                      <a:pt x="64" y="60"/>
                    </a:lnTo>
                    <a:lnTo>
                      <a:pt x="68" y="50"/>
                    </a:lnTo>
                    <a:lnTo>
                      <a:pt x="68" y="26"/>
                    </a:lnTo>
                    <a:lnTo>
                      <a:pt x="64" y="17"/>
                    </a:ln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DBA1C09-8025-4B06-8D37-0DA0366D10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7" y="361"/>
              <a:ext cx="11" cy="78"/>
              <a:chOff x="7087" y="361"/>
              <a:chExt cx="11" cy="78"/>
            </a:xfrm>
          </p:grpSpPr>
          <p:sp>
            <p:nvSpPr>
              <p:cNvPr id="43" name="Freeform 242">
                <a:extLst>
                  <a:ext uri="{FF2B5EF4-FFF2-40B4-BE49-F238E27FC236}">
                    <a16:creationId xmlns:a16="http://schemas.microsoft.com/office/drawing/2014/main" id="{A7D2387F-4971-4DC0-80A8-69913E3AE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7" y="361"/>
                <a:ext cx="11" cy="78"/>
              </a:xfrm>
              <a:custGeom>
                <a:avLst/>
                <a:gdLst>
                  <a:gd name="T0" fmla="+- 0 7087 7087"/>
                  <a:gd name="T1" fmla="*/ T0 w 11"/>
                  <a:gd name="T2" fmla="+- 0 400 361"/>
                  <a:gd name="T3" fmla="*/ 400 h 78"/>
                  <a:gd name="T4" fmla="+- 0 7097 7087"/>
                  <a:gd name="T5" fmla="*/ T4 w 11"/>
                  <a:gd name="T6" fmla="+- 0 400 361"/>
                  <a:gd name="T7" fmla="*/ 400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1" h="78">
                    <a:moveTo>
                      <a:pt x="0" y="39"/>
                    </a:moveTo>
                    <a:lnTo>
                      <a:pt x="10" y="39"/>
                    </a:lnTo>
                  </a:path>
                </a:pathLst>
              </a:custGeom>
              <a:noFill/>
              <a:ln w="5082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87C5D15-7C31-4BAE-A476-6C79C65F2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" y="341"/>
              <a:ext cx="14" cy="14"/>
              <a:chOff x="7086" y="341"/>
              <a:chExt cx="14" cy="14"/>
            </a:xfrm>
          </p:grpSpPr>
          <p:sp>
            <p:nvSpPr>
              <p:cNvPr id="42" name="Freeform 240">
                <a:extLst>
                  <a:ext uri="{FF2B5EF4-FFF2-40B4-BE49-F238E27FC236}">
                    <a16:creationId xmlns:a16="http://schemas.microsoft.com/office/drawing/2014/main" id="{273E7C08-CF2A-464A-8727-E2D27387F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6" y="341"/>
                <a:ext cx="14" cy="14"/>
              </a:xfrm>
              <a:custGeom>
                <a:avLst/>
                <a:gdLst>
                  <a:gd name="T0" fmla="+- 0 7096 7086"/>
                  <a:gd name="T1" fmla="*/ T0 w 14"/>
                  <a:gd name="T2" fmla="+- 0 341 341"/>
                  <a:gd name="T3" fmla="*/ 341 h 14"/>
                  <a:gd name="T4" fmla="+- 0 7089 7086"/>
                  <a:gd name="T5" fmla="*/ T4 w 14"/>
                  <a:gd name="T6" fmla="+- 0 341 341"/>
                  <a:gd name="T7" fmla="*/ 341 h 14"/>
                  <a:gd name="T8" fmla="+- 0 7086 7086"/>
                  <a:gd name="T9" fmla="*/ T8 w 14"/>
                  <a:gd name="T10" fmla="+- 0 344 341"/>
                  <a:gd name="T11" fmla="*/ 344 h 14"/>
                  <a:gd name="T12" fmla="+- 0 7086 7086"/>
                  <a:gd name="T13" fmla="*/ T12 w 14"/>
                  <a:gd name="T14" fmla="+- 0 352 341"/>
                  <a:gd name="T15" fmla="*/ 352 h 14"/>
                  <a:gd name="T16" fmla="+- 0 7089 7086"/>
                  <a:gd name="T17" fmla="*/ T16 w 14"/>
                  <a:gd name="T18" fmla="+- 0 355 341"/>
                  <a:gd name="T19" fmla="*/ 355 h 14"/>
                  <a:gd name="T20" fmla="+- 0 7096 7086"/>
                  <a:gd name="T21" fmla="*/ T20 w 14"/>
                  <a:gd name="T22" fmla="+- 0 355 341"/>
                  <a:gd name="T23" fmla="*/ 355 h 14"/>
                  <a:gd name="T24" fmla="+- 0 7099 7086"/>
                  <a:gd name="T25" fmla="*/ T24 w 14"/>
                  <a:gd name="T26" fmla="+- 0 352 341"/>
                  <a:gd name="T27" fmla="*/ 352 h 14"/>
                  <a:gd name="T28" fmla="+- 0 7099 7086"/>
                  <a:gd name="T29" fmla="*/ T28 w 14"/>
                  <a:gd name="T30" fmla="+- 0 344 341"/>
                  <a:gd name="T31" fmla="*/ 344 h 14"/>
                  <a:gd name="T32" fmla="+- 0 7096 7086"/>
                  <a:gd name="T33" fmla="*/ T32 w 14"/>
                  <a:gd name="T34" fmla="+- 0 341 341"/>
                  <a:gd name="T35" fmla="*/ 34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4" h="14">
                    <a:moveTo>
                      <a:pt x="10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3" y="14"/>
                    </a:lnTo>
                    <a:lnTo>
                      <a:pt x="10" y="14"/>
                    </a:lnTo>
                    <a:lnTo>
                      <a:pt x="13" y="11"/>
                    </a:lnTo>
                    <a:lnTo>
                      <a:pt x="13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E13B332-6ABF-4889-91B4-AD5E5F0D8499}"/>
              </a:ext>
            </a:extLst>
          </p:cNvPr>
          <p:cNvGrpSpPr>
            <a:grpSpLocks/>
          </p:cNvGrpSpPr>
          <p:nvPr/>
        </p:nvGrpSpPr>
        <p:grpSpPr bwMode="auto">
          <a:xfrm>
            <a:off x="2199640" y="2804160"/>
            <a:ext cx="114300" cy="114935"/>
            <a:chOff x="3224" y="576"/>
            <a:chExt cx="180" cy="18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0C92C9-71B4-4204-B23F-A12A7D11A8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4" y="576"/>
              <a:ext cx="180" cy="181"/>
              <a:chOff x="3224" y="576"/>
              <a:chExt cx="180" cy="181"/>
            </a:xfrm>
          </p:grpSpPr>
          <p:sp>
            <p:nvSpPr>
              <p:cNvPr id="56" name="Freeform 237">
                <a:extLst>
                  <a:ext uri="{FF2B5EF4-FFF2-40B4-BE49-F238E27FC236}">
                    <a16:creationId xmlns:a16="http://schemas.microsoft.com/office/drawing/2014/main" id="{634FE111-783B-4235-9382-DCAB81246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576"/>
                <a:ext cx="180" cy="181"/>
              </a:xfrm>
              <a:custGeom>
                <a:avLst/>
                <a:gdLst>
                  <a:gd name="T0" fmla="+- 0 3312 3224"/>
                  <a:gd name="T1" fmla="*/ T0 w 180"/>
                  <a:gd name="T2" fmla="+- 0 576 576"/>
                  <a:gd name="T3" fmla="*/ 576 h 181"/>
                  <a:gd name="T4" fmla="+- 0 3243 3224"/>
                  <a:gd name="T5" fmla="*/ T4 w 180"/>
                  <a:gd name="T6" fmla="+- 0 614 576"/>
                  <a:gd name="T7" fmla="*/ 614 h 181"/>
                  <a:gd name="T8" fmla="+- 0 3224 3224"/>
                  <a:gd name="T9" fmla="*/ T8 w 180"/>
                  <a:gd name="T10" fmla="+- 0 684 576"/>
                  <a:gd name="T11" fmla="*/ 684 h 181"/>
                  <a:gd name="T12" fmla="+- 0 3231 3224"/>
                  <a:gd name="T13" fmla="*/ T12 w 180"/>
                  <a:gd name="T14" fmla="+- 0 704 576"/>
                  <a:gd name="T15" fmla="*/ 704 h 181"/>
                  <a:gd name="T16" fmla="+- 0 3276 3224"/>
                  <a:gd name="T17" fmla="*/ T16 w 180"/>
                  <a:gd name="T18" fmla="+- 0 748 576"/>
                  <a:gd name="T19" fmla="*/ 748 h 181"/>
                  <a:gd name="T20" fmla="+- 0 3323 3224"/>
                  <a:gd name="T21" fmla="*/ T20 w 180"/>
                  <a:gd name="T22" fmla="+- 0 757 576"/>
                  <a:gd name="T23" fmla="*/ 757 h 181"/>
                  <a:gd name="T24" fmla="+- 0 3345 3224"/>
                  <a:gd name="T25" fmla="*/ T24 w 180"/>
                  <a:gd name="T26" fmla="+- 0 752 576"/>
                  <a:gd name="T27" fmla="*/ 752 h 181"/>
                  <a:gd name="T28" fmla="+- 0 3393 3224"/>
                  <a:gd name="T29" fmla="*/ T28 w 180"/>
                  <a:gd name="T30" fmla="+- 0 710 576"/>
                  <a:gd name="T31" fmla="*/ 710 h 181"/>
                  <a:gd name="T32" fmla="+- 0 3404 3224"/>
                  <a:gd name="T33" fmla="*/ T32 w 180"/>
                  <a:gd name="T34" fmla="+- 0 667 576"/>
                  <a:gd name="T35" fmla="*/ 667 h 181"/>
                  <a:gd name="T36" fmla="+- 0 3404 3224"/>
                  <a:gd name="T37" fmla="*/ T36 w 180"/>
                  <a:gd name="T38" fmla="+- 0 656 576"/>
                  <a:gd name="T39" fmla="*/ 656 h 181"/>
                  <a:gd name="T40" fmla="+- 0 3374 3224"/>
                  <a:gd name="T41" fmla="*/ T40 w 180"/>
                  <a:gd name="T42" fmla="+- 0 599 576"/>
                  <a:gd name="T43" fmla="*/ 599 h 181"/>
                  <a:gd name="T44" fmla="+- 0 3312 3224"/>
                  <a:gd name="T45" fmla="*/ T44 w 180"/>
                  <a:gd name="T46" fmla="+- 0 576 576"/>
                  <a:gd name="T47" fmla="*/ 576 h 18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80" h="181">
                    <a:moveTo>
                      <a:pt x="88" y="0"/>
                    </a:moveTo>
                    <a:lnTo>
                      <a:pt x="19" y="38"/>
                    </a:lnTo>
                    <a:lnTo>
                      <a:pt x="0" y="108"/>
                    </a:lnTo>
                    <a:lnTo>
                      <a:pt x="7" y="128"/>
                    </a:lnTo>
                    <a:lnTo>
                      <a:pt x="52" y="172"/>
                    </a:lnTo>
                    <a:lnTo>
                      <a:pt x="99" y="181"/>
                    </a:lnTo>
                    <a:lnTo>
                      <a:pt x="121" y="176"/>
                    </a:lnTo>
                    <a:lnTo>
                      <a:pt x="169" y="134"/>
                    </a:lnTo>
                    <a:lnTo>
                      <a:pt x="180" y="91"/>
                    </a:lnTo>
                    <a:lnTo>
                      <a:pt x="180" y="80"/>
                    </a:lnTo>
                    <a:lnTo>
                      <a:pt x="150" y="23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A9CA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57736F3-C8B5-4325-968A-BFF7A6FDC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9" y="631"/>
              <a:ext cx="68" cy="78"/>
              <a:chOff x="3299" y="631"/>
              <a:chExt cx="68" cy="78"/>
            </a:xfrm>
          </p:grpSpPr>
          <p:sp>
            <p:nvSpPr>
              <p:cNvPr id="54" name="Freeform 235">
                <a:extLst>
                  <a:ext uri="{FF2B5EF4-FFF2-40B4-BE49-F238E27FC236}">
                    <a16:creationId xmlns:a16="http://schemas.microsoft.com/office/drawing/2014/main" id="{B75D6D11-69A5-44D6-856B-3FF0006B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9" y="631"/>
                <a:ext cx="68" cy="78"/>
              </a:xfrm>
              <a:custGeom>
                <a:avLst/>
                <a:gdLst>
                  <a:gd name="T0" fmla="+- 0 3335 3299"/>
                  <a:gd name="T1" fmla="*/ T0 w 68"/>
                  <a:gd name="T2" fmla="+- 0 631 631"/>
                  <a:gd name="T3" fmla="*/ 631 h 78"/>
                  <a:gd name="T4" fmla="+- 0 3299 3299"/>
                  <a:gd name="T5" fmla="*/ T4 w 68"/>
                  <a:gd name="T6" fmla="+- 0 631 631"/>
                  <a:gd name="T7" fmla="*/ 631 h 78"/>
                  <a:gd name="T8" fmla="+- 0 3299 3299"/>
                  <a:gd name="T9" fmla="*/ T8 w 68"/>
                  <a:gd name="T10" fmla="+- 0 709 631"/>
                  <a:gd name="T11" fmla="*/ 709 h 78"/>
                  <a:gd name="T12" fmla="+- 0 3335 3299"/>
                  <a:gd name="T13" fmla="*/ T12 w 68"/>
                  <a:gd name="T14" fmla="+- 0 709 631"/>
                  <a:gd name="T15" fmla="*/ 709 h 78"/>
                  <a:gd name="T16" fmla="+- 0 3346 3299"/>
                  <a:gd name="T17" fmla="*/ T16 w 68"/>
                  <a:gd name="T18" fmla="+- 0 706 631"/>
                  <a:gd name="T19" fmla="*/ 706 h 78"/>
                  <a:gd name="T20" fmla="+- 0 3352 3299"/>
                  <a:gd name="T21" fmla="*/ T20 w 68"/>
                  <a:gd name="T22" fmla="+- 0 700 631"/>
                  <a:gd name="T23" fmla="*/ 700 h 78"/>
                  <a:gd name="T24" fmla="+- 0 3310 3299"/>
                  <a:gd name="T25" fmla="*/ T24 w 68"/>
                  <a:gd name="T26" fmla="+- 0 700 631"/>
                  <a:gd name="T27" fmla="*/ 700 h 78"/>
                  <a:gd name="T28" fmla="+- 0 3310 3299"/>
                  <a:gd name="T29" fmla="*/ T28 w 68"/>
                  <a:gd name="T30" fmla="+- 0 640 631"/>
                  <a:gd name="T31" fmla="*/ 640 h 78"/>
                  <a:gd name="T32" fmla="+- 0 3353 3299"/>
                  <a:gd name="T33" fmla="*/ T32 w 68"/>
                  <a:gd name="T34" fmla="+- 0 640 631"/>
                  <a:gd name="T35" fmla="*/ 640 h 78"/>
                  <a:gd name="T36" fmla="+- 0 3346 3299"/>
                  <a:gd name="T37" fmla="*/ T36 w 68"/>
                  <a:gd name="T38" fmla="+- 0 635 631"/>
                  <a:gd name="T39" fmla="*/ 635 h 78"/>
                  <a:gd name="T40" fmla="+- 0 3335 3299"/>
                  <a:gd name="T41" fmla="*/ T40 w 68"/>
                  <a:gd name="T42" fmla="+- 0 631 631"/>
                  <a:gd name="T43" fmla="*/ 631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68" h="78">
                    <a:moveTo>
                      <a:pt x="36" y="0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36" y="78"/>
                    </a:lnTo>
                    <a:lnTo>
                      <a:pt x="47" y="75"/>
                    </a:lnTo>
                    <a:lnTo>
                      <a:pt x="53" y="69"/>
                    </a:lnTo>
                    <a:lnTo>
                      <a:pt x="11" y="69"/>
                    </a:lnTo>
                    <a:lnTo>
                      <a:pt x="11" y="9"/>
                    </a:lnTo>
                    <a:lnTo>
                      <a:pt x="54" y="9"/>
                    </a:lnTo>
                    <a:lnTo>
                      <a:pt x="47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5" name="Freeform 234">
                <a:extLst>
                  <a:ext uri="{FF2B5EF4-FFF2-40B4-BE49-F238E27FC236}">
                    <a16:creationId xmlns:a16="http://schemas.microsoft.com/office/drawing/2014/main" id="{21752809-B69F-4D65-ACD2-3A3C43181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9" y="631"/>
                <a:ext cx="68" cy="78"/>
              </a:xfrm>
              <a:custGeom>
                <a:avLst/>
                <a:gdLst>
                  <a:gd name="T0" fmla="+- 0 3353 3299"/>
                  <a:gd name="T1" fmla="*/ T0 w 68"/>
                  <a:gd name="T2" fmla="+- 0 640 631"/>
                  <a:gd name="T3" fmla="*/ 640 h 78"/>
                  <a:gd name="T4" fmla="+- 0 3332 3299"/>
                  <a:gd name="T5" fmla="*/ T4 w 68"/>
                  <a:gd name="T6" fmla="+- 0 640 631"/>
                  <a:gd name="T7" fmla="*/ 640 h 78"/>
                  <a:gd name="T8" fmla="+- 0 3340 3299"/>
                  <a:gd name="T9" fmla="*/ T8 w 68"/>
                  <a:gd name="T10" fmla="+- 0 643 631"/>
                  <a:gd name="T11" fmla="*/ 643 h 78"/>
                  <a:gd name="T12" fmla="+- 0 3353 3299"/>
                  <a:gd name="T13" fmla="*/ T12 w 68"/>
                  <a:gd name="T14" fmla="+- 0 652 631"/>
                  <a:gd name="T15" fmla="*/ 652 h 78"/>
                  <a:gd name="T16" fmla="+- 0 3356 3299"/>
                  <a:gd name="T17" fmla="*/ T16 w 68"/>
                  <a:gd name="T18" fmla="+- 0 660 631"/>
                  <a:gd name="T19" fmla="*/ 660 h 78"/>
                  <a:gd name="T20" fmla="+- 0 3356 3299"/>
                  <a:gd name="T21" fmla="*/ T20 w 68"/>
                  <a:gd name="T22" fmla="+- 0 679 631"/>
                  <a:gd name="T23" fmla="*/ 679 h 78"/>
                  <a:gd name="T24" fmla="+- 0 3353 3299"/>
                  <a:gd name="T25" fmla="*/ T24 w 68"/>
                  <a:gd name="T26" fmla="+- 0 687 631"/>
                  <a:gd name="T27" fmla="*/ 687 h 78"/>
                  <a:gd name="T28" fmla="+- 0 3341 3299"/>
                  <a:gd name="T29" fmla="*/ T28 w 68"/>
                  <a:gd name="T30" fmla="+- 0 698 631"/>
                  <a:gd name="T31" fmla="*/ 698 h 78"/>
                  <a:gd name="T32" fmla="+- 0 3332 3299"/>
                  <a:gd name="T33" fmla="*/ T32 w 68"/>
                  <a:gd name="T34" fmla="+- 0 700 631"/>
                  <a:gd name="T35" fmla="*/ 700 h 78"/>
                  <a:gd name="T36" fmla="+- 0 3352 3299"/>
                  <a:gd name="T37" fmla="*/ T36 w 68"/>
                  <a:gd name="T38" fmla="+- 0 700 631"/>
                  <a:gd name="T39" fmla="*/ 700 h 78"/>
                  <a:gd name="T40" fmla="+- 0 3363 3299"/>
                  <a:gd name="T41" fmla="*/ T40 w 68"/>
                  <a:gd name="T42" fmla="+- 0 691 631"/>
                  <a:gd name="T43" fmla="*/ 691 h 78"/>
                  <a:gd name="T44" fmla="+- 0 3367 3299"/>
                  <a:gd name="T45" fmla="*/ T44 w 68"/>
                  <a:gd name="T46" fmla="+- 0 681 631"/>
                  <a:gd name="T47" fmla="*/ 681 h 78"/>
                  <a:gd name="T48" fmla="+- 0 3367 3299"/>
                  <a:gd name="T49" fmla="*/ T48 w 68"/>
                  <a:gd name="T50" fmla="+- 0 658 631"/>
                  <a:gd name="T51" fmla="*/ 658 h 78"/>
                  <a:gd name="T52" fmla="+- 0 3363 3299"/>
                  <a:gd name="T53" fmla="*/ T52 w 68"/>
                  <a:gd name="T54" fmla="+- 0 648 631"/>
                  <a:gd name="T55" fmla="*/ 648 h 78"/>
                  <a:gd name="T56" fmla="+- 0 3353 3299"/>
                  <a:gd name="T57" fmla="*/ T56 w 68"/>
                  <a:gd name="T58" fmla="+- 0 640 631"/>
                  <a:gd name="T59" fmla="*/ 640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68" h="78">
                    <a:moveTo>
                      <a:pt x="54" y="9"/>
                    </a:moveTo>
                    <a:lnTo>
                      <a:pt x="33" y="9"/>
                    </a:lnTo>
                    <a:lnTo>
                      <a:pt x="41" y="12"/>
                    </a:lnTo>
                    <a:lnTo>
                      <a:pt x="54" y="21"/>
                    </a:lnTo>
                    <a:lnTo>
                      <a:pt x="57" y="29"/>
                    </a:lnTo>
                    <a:lnTo>
                      <a:pt x="57" y="48"/>
                    </a:lnTo>
                    <a:lnTo>
                      <a:pt x="54" y="56"/>
                    </a:lnTo>
                    <a:lnTo>
                      <a:pt x="42" y="67"/>
                    </a:lnTo>
                    <a:lnTo>
                      <a:pt x="33" y="69"/>
                    </a:lnTo>
                    <a:lnTo>
                      <a:pt x="53" y="69"/>
                    </a:lnTo>
                    <a:lnTo>
                      <a:pt x="64" y="60"/>
                    </a:lnTo>
                    <a:lnTo>
                      <a:pt x="68" y="50"/>
                    </a:lnTo>
                    <a:lnTo>
                      <a:pt x="68" y="27"/>
                    </a:lnTo>
                    <a:lnTo>
                      <a:pt x="64" y="17"/>
                    </a:ln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94611AD-4467-4C08-A540-5CCBB57B94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3" y="631"/>
              <a:ext cx="11" cy="78"/>
              <a:chOff x="3273" y="631"/>
              <a:chExt cx="11" cy="78"/>
            </a:xfrm>
          </p:grpSpPr>
          <p:sp>
            <p:nvSpPr>
              <p:cNvPr id="53" name="Freeform 232">
                <a:extLst>
                  <a:ext uri="{FF2B5EF4-FFF2-40B4-BE49-F238E27FC236}">
                    <a16:creationId xmlns:a16="http://schemas.microsoft.com/office/drawing/2014/main" id="{F559CC44-0010-46E3-B92F-45E4D7659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3" y="631"/>
                <a:ext cx="11" cy="78"/>
              </a:xfrm>
              <a:custGeom>
                <a:avLst/>
                <a:gdLst>
                  <a:gd name="T0" fmla="+- 0 3273 3273"/>
                  <a:gd name="T1" fmla="*/ T0 w 11"/>
                  <a:gd name="T2" fmla="+- 0 670 631"/>
                  <a:gd name="T3" fmla="*/ 670 h 78"/>
                  <a:gd name="T4" fmla="+- 0 3284 3273"/>
                  <a:gd name="T5" fmla="*/ T4 w 11"/>
                  <a:gd name="T6" fmla="+- 0 670 631"/>
                  <a:gd name="T7" fmla="*/ 670 h 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1" h="78">
                    <a:moveTo>
                      <a:pt x="0" y="39"/>
                    </a:moveTo>
                    <a:lnTo>
                      <a:pt x="11" y="39"/>
                    </a:lnTo>
                  </a:path>
                </a:pathLst>
              </a:custGeom>
              <a:noFill/>
              <a:ln w="5082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8152814-66E0-42A3-B944-3E71A678A6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2" y="611"/>
              <a:ext cx="14" cy="14"/>
              <a:chOff x="3272" y="611"/>
              <a:chExt cx="14" cy="14"/>
            </a:xfrm>
          </p:grpSpPr>
          <p:sp>
            <p:nvSpPr>
              <p:cNvPr id="52" name="Freeform 230">
                <a:extLst>
                  <a:ext uri="{FF2B5EF4-FFF2-40B4-BE49-F238E27FC236}">
                    <a16:creationId xmlns:a16="http://schemas.microsoft.com/office/drawing/2014/main" id="{1074A4A1-1C37-45FD-99E4-F4138CFE7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611"/>
                <a:ext cx="14" cy="14"/>
              </a:xfrm>
              <a:custGeom>
                <a:avLst/>
                <a:gdLst>
                  <a:gd name="T0" fmla="+- 0 3282 3272"/>
                  <a:gd name="T1" fmla="*/ T0 w 14"/>
                  <a:gd name="T2" fmla="+- 0 611 611"/>
                  <a:gd name="T3" fmla="*/ 611 h 14"/>
                  <a:gd name="T4" fmla="+- 0 3275 3272"/>
                  <a:gd name="T5" fmla="*/ T4 w 14"/>
                  <a:gd name="T6" fmla="+- 0 611 611"/>
                  <a:gd name="T7" fmla="*/ 611 h 14"/>
                  <a:gd name="T8" fmla="+- 0 3272 3272"/>
                  <a:gd name="T9" fmla="*/ T8 w 14"/>
                  <a:gd name="T10" fmla="+- 0 615 611"/>
                  <a:gd name="T11" fmla="*/ 615 h 14"/>
                  <a:gd name="T12" fmla="+- 0 3272 3272"/>
                  <a:gd name="T13" fmla="*/ T12 w 14"/>
                  <a:gd name="T14" fmla="+- 0 622 611"/>
                  <a:gd name="T15" fmla="*/ 622 h 14"/>
                  <a:gd name="T16" fmla="+- 0 3275 3272"/>
                  <a:gd name="T17" fmla="*/ T16 w 14"/>
                  <a:gd name="T18" fmla="+- 0 625 611"/>
                  <a:gd name="T19" fmla="*/ 625 h 14"/>
                  <a:gd name="T20" fmla="+- 0 3282 3272"/>
                  <a:gd name="T21" fmla="*/ T20 w 14"/>
                  <a:gd name="T22" fmla="+- 0 625 611"/>
                  <a:gd name="T23" fmla="*/ 625 h 14"/>
                  <a:gd name="T24" fmla="+- 0 3285 3272"/>
                  <a:gd name="T25" fmla="*/ T24 w 14"/>
                  <a:gd name="T26" fmla="+- 0 622 611"/>
                  <a:gd name="T27" fmla="*/ 622 h 14"/>
                  <a:gd name="T28" fmla="+- 0 3285 3272"/>
                  <a:gd name="T29" fmla="*/ T28 w 14"/>
                  <a:gd name="T30" fmla="+- 0 615 611"/>
                  <a:gd name="T31" fmla="*/ 615 h 14"/>
                  <a:gd name="T32" fmla="+- 0 3282 3272"/>
                  <a:gd name="T33" fmla="*/ T32 w 14"/>
                  <a:gd name="T34" fmla="+- 0 611 611"/>
                  <a:gd name="T35" fmla="*/ 61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4" h="14">
                    <a:moveTo>
                      <a:pt x="10" y="0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3" y="14"/>
                    </a:lnTo>
                    <a:lnTo>
                      <a:pt x="10" y="14"/>
                    </a:lnTo>
                    <a:lnTo>
                      <a:pt x="13" y="11"/>
                    </a:lnTo>
                    <a:lnTo>
                      <a:pt x="13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58" name="Rectangle 32">
            <a:extLst>
              <a:ext uri="{FF2B5EF4-FFF2-40B4-BE49-F238E27FC236}">
                <a16:creationId xmlns:a16="http://schemas.microsoft.com/office/drawing/2014/main" id="{13113EE4-1B47-4CC8-B000-839173362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9" name="Rectangle 33">
            <a:extLst>
              <a:ext uri="{FF2B5EF4-FFF2-40B4-BE49-F238E27FC236}">
                <a16:creationId xmlns:a16="http://schemas.microsoft.com/office/drawing/2014/main" id="{14880F6E-C02A-4A82-82CB-02BA80392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Timmermans 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1,†,</a:t>
            </a:r>
            <a:r>
              <a:rPr kumimoji="0" lang="en-US" altLang="en-US" sz="7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wis721 BT" charset="0"/>
                <a:cs typeface="Swis721 BT" charset="0"/>
              </a:rPr>
              <a:t>∗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0000-0003-2220-8489, Andrew Shaw 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0000-0003-0627-7193 and Christine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Gommenginger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E4974C4-88BB-4D7A-955D-C0B8011D2E08}"/>
              </a:ext>
            </a:extLst>
          </p:cNvPr>
          <p:cNvSpPr/>
          <p:nvPr/>
        </p:nvSpPr>
        <p:spPr>
          <a:xfrm>
            <a:off x="2268855" y="55798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Reliability of extreme significant wave height estimation from satellite altimetry and in situ measurements in the coastal zone Ben Timmermans 1Christine </a:t>
            </a:r>
            <a:r>
              <a:rPr lang="en-GB" sz="1200" dirty="0" err="1"/>
              <a:t>Gommenginger</a:t>
            </a:r>
            <a:r>
              <a:rPr lang="en-GB" sz="1200" dirty="0"/>
              <a:t> J. Mar. </a:t>
            </a:r>
            <a:r>
              <a:rPr lang="en-GB" sz="1200" dirty="0" err="1"/>
              <a:t>Sci.En</a:t>
            </a:r>
            <a:r>
              <a:rPr lang="en-GB" sz="1200" dirty="0"/>
              <a:t> 20210000</a:t>
            </a:r>
          </a:p>
        </p:txBody>
      </p:sp>
    </p:spTree>
    <p:extLst>
      <p:ext uri="{BB962C8B-B14F-4D97-AF65-F5344CB8AC3E}">
        <p14:creationId xmlns:p14="http://schemas.microsoft.com/office/powerpoint/2010/main" val="499800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90B924-E7AF-4EB7-8D84-926DB5CEF859}"/>
              </a:ext>
            </a:extLst>
          </p:cNvPr>
          <p:cNvSpPr/>
          <p:nvPr/>
        </p:nvSpPr>
        <p:spPr>
          <a:xfrm>
            <a:off x="844072" y="5131286"/>
            <a:ext cx="4425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</a:t>
            </a:r>
            <a:r>
              <a:rPr lang="en-US" sz="1200" b="1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  <a:r>
              <a:rPr lang="en-US" sz="1200" b="1" spc="8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Scatter</a:t>
            </a:r>
            <a:r>
              <a:rPr lang="en-US" sz="1200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plots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showing</a:t>
            </a:r>
            <a:r>
              <a:rPr lang="en-US" sz="1200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pairwise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1-hourly</a:t>
            </a:r>
            <a:r>
              <a:rPr lang="en-US" sz="1200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observations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</a:t>
            </a:r>
            <a:r>
              <a:rPr lang="en-US" sz="1200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#1,</a:t>
            </a:r>
            <a:r>
              <a:rPr lang="en-US" sz="1200" spc="2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en-US" sz="1200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44005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(offshore)</a:t>
            </a:r>
            <a:r>
              <a:rPr lang="en-US" sz="1200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12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44007</a:t>
            </a:r>
            <a:r>
              <a:rPr lang="en-US" sz="1200" spc="-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(nearshore)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combinations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source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locations.</a:t>
            </a:r>
            <a:r>
              <a:rPr lang="en-US" sz="1200" spc="5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200" spc="-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b="1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CCI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L2P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buoys</a:t>
            </a:r>
            <a:r>
              <a:rPr lang="en-US" sz="1200" spc="13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44005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-2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44007</a:t>
            </a:r>
            <a:r>
              <a:rPr lang="en-US" sz="1200" spc="-2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respectively.</a:t>
            </a:r>
            <a:r>
              <a:rPr lang="en-US" sz="1200" spc="2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F8E0F3-B294-4743-A8D2-B1697A1C8A3E}"/>
              </a:ext>
            </a:extLst>
          </p:cNvPr>
          <p:cNvSpPr/>
          <p:nvPr/>
        </p:nvSpPr>
        <p:spPr>
          <a:xfrm>
            <a:off x="5762444" y="4946619"/>
            <a:ext cx="5460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</a:t>
            </a:r>
            <a:r>
              <a:rPr lang="en-US" sz="1200" b="1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</a:t>
            </a:r>
            <a:r>
              <a:rPr lang="en-US" sz="1200" b="1" spc="7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Scatter</a:t>
            </a:r>
            <a:r>
              <a:rPr lang="en-US" sz="1200" spc="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plots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1200" spc="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pairwise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1-hourly</a:t>
            </a:r>
            <a:r>
              <a:rPr lang="en-US" sz="1200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observations</a:t>
            </a:r>
            <a:r>
              <a:rPr lang="en-US" sz="1200" spc="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</a:t>
            </a:r>
            <a:r>
              <a:rPr lang="en-US" sz="1200" spc="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#6,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en-US" sz="1200" spc="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46005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(offshore)</a:t>
            </a:r>
            <a:r>
              <a:rPr lang="en-US" sz="1200" spc="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46041</a:t>
            </a:r>
            <a:r>
              <a:rPr lang="en-US" sz="1200" spc="1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(nearshore)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combinations</a:t>
            </a:r>
            <a:r>
              <a:rPr lang="en-US" sz="1200" spc="-8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1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US" sz="1200" spc="-8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locations.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200" spc="-8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CCI</a:t>
            </a:r>
            <a:r>
              <a:rPr lang="en-US" sz="1200" spc="-8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L2P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buoys</a:t>
            </a:r>
            <a:r>
              <a:rPr lang="en-US" sz="1200" spc="-8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46005</a:t>
            </a:r>
            <a:r>
              <a:rPr lang="en-US" sz="1200" spc="-9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1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46041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respectively.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Red</a:t>
            </a:r>
            <a:r>
              <a:rPr lang="en-US" sz="1200" spc="-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lines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spc="-5" dirty="0" err="1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a,b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200" spc="-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fit</a:t>
            </a:r>
            <a:r>
              <a:rPr lang="en-US" sz="1200" spc="-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linear</a:t>
            </a:r>
            <a:r>
              <a:rPr lang="en-US" sz="1200" spc="-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major-axis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regression</a:t>
            </a:r>
            <a:r>
              <a:rPr lang="en-US" sz="1200" spc="-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models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200" spc="-4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entire</a:t>
            </a:r>
            <a:r>
              <a:rPr lang="en-US" sz="1200" spc="-4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en-US" sz="1200" spc="15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set.</a:t>
            </a:r>
            <a:r>
              <a:rPr lang="en-US" sz="1200" spc="1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spc="-5" dirty="0" err="1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b,c,e,f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</a:t>
            </a:r>
            <a:r>
              <a:rPr lang="en-US" sz="1200" spc="-2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comparisons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200" spc="-2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remaining</a:t>
            </a:r>
            <a:r>
              <a:rPr lang="en-US" sz="1200" spc="-2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combinations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en-US" sz="1200" spc="-25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spc="-3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5A5DB-A6A7-4320-9E45-B27016A1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24" y="175886"/>
            <a:ext cx="2685448" cy="499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8FC99-FD7F-4B9E-80BD-D9EB18ED5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833" y="175886"/>
            <a:ext cx="2463629" cy="4606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7ECB88-ECD3-4A30-B0AD-E8FFFD838B1C}"/>
              </a:ext>
            </a:extLst>
          </p:cNvPr>
          <p:cNvSpPr/>
          <p:nvPr/>
        </p:nvSpPr>
        <p:spPr>
          <a:xfrm>
            <a:off x="1262332" y="61469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Reliability of extreme significant wave height estimation from satellite altimetry and in situ measurements in the coastal zone Ben Timmermans 1Christine </a:t>
            </a:r>
            <a:r>
              <a:rPr lang="en-GB" sz="1200" dirty="0" err="1"/>
              <a:t>Gommenginger</a:t>
            </a:r>
            <a:r>
              <a:rPr lang="en-GB" sz="1200" dirty="0"/>
              <a:t> J. Mar. </a:t>
            </a:r>
            <a:r>
              <a:rPr lang="en-GB" sz="1200" dirty="0" err="1"/>
              <a:t>Sci.En</a:t>
            </a:r>
            <a:r>
              <a:rPr lang="en-GB" sz="1200" dirty="0"/>
              <a:t> 20210000</a:t>
            </a:r>
          </a:p>
        </p:txBody>
      </p:sp>
    </p:spTree>
    <p:extLst>
      <p:ext uri="{BB962C8B-B14F-4D97-AF65-F5344CB8AC3E}">
        <p14:creationId xmlns:p14="http://schemas.microsoft.com/office/powerpoint/2010/main" val="2086412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79C4747C-0226-47CB-8686-444B22213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2439"/>
            <a:ext cx="914400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>
            <a:extLst>
              <a:ext uri="{FF2B5EF4-FFF2-40B4-BE49-F238E27FC236}">
                <a16:creationId xmlns:a16="http://schemas.microsoft.com/office/drawing/2014/main" id="{4D6D3293-4084-48C5-AD4D-EC9F1D1AB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876800"/>
            <a:ext cx="548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/>
              <a:t>Cavaleri  and  Sclavo. Coastal Engineering 53 (2006) 613–627</a:t>
            </a:r>
            <a:endParaRPr lang="it-IT" altLang="en-US" sz="1400" i="1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18BE02DF-5F7C-4615-8535-CD1DDDEF8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1" y="5396210"/>
            <a:ext cx="60629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VERIFICANDO I MODELLI CON DATI DI ALTIMETRO</a:t>
            </a:r>
          </a:p>
          <a:p>
            <a:pPr eaLnBrk="1" hangingPunct="1"/>
            <a:r>
              <a:rPr lang="en-GB" altLang="en-US" dirty="0"/>
              <a:t>Si </a:t>
            </a:r>
            <a:r>
              <a:rPr lang="en-GB" altLang="en-US" dirty="0" err="1"/>
              <a:t>controlla</a:t>
            </a:r>
            <a:r>
              <a:rPr lang="en-GB" altLang="en-US" dirty="0"/>
              <a:t> la </a:t>
            </a:r>
            <a:r>
              <a:rPr lang="en-GB" altLang="en-US" dirty="0" err="1"/>
              <a:t>correlazione</a:t>
            </a:r>
            <a:endParaRPr lang="it-IT" altLang="en-US" dirty="0"/>
          </a:p>
          <a:p>
            <a:pPr eaLnBrk="1" hangingPunct="1"/>
            <a:endParaRPr lang="it-IT" altLang="en-US" dirty="0"/>
          </a:p>
        </p:txBody>
      </p:sp>
      <p:pic>
        <p:nvPicPr>
          <p:cNvPr id="83973" name="Picture 5" descr="tuffatorestilizzato">
            <a:extLst>
              <a:ext uri="{FF2B5EF4-FFF2-40B4-BE49-F238E27FC236}">
                <a16:creationId xmlns:a16="http://schemas.microsoft.com/office/drawing/2014/main" id="{AFE63E31-BB3E-480E-874C-589C38EA8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334001"/>
            <a:ext cx="4365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02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>
            <a:extLst>
              <a:ext uri="{FF2B5EF4-FFF2-40B4-BE49-F238E27FC236}">
                <a16:creationId xmlns:a16="http://schemas.microsoft.com/office/drawing/2014/main" id="{A8CF80B1-DC9F-47C1-97B8-49F9D0738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1"/>
            <a:ext cx="8991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>
            <a:extLst>
              <a:ext uri="{FF2B5EF4-FFF2-40B4-BE49-F238E27FC236}">
                <a16:creationId xmlns:a16="http://schemas.microsoft.com/office/drawing/2014/main" id="{EEC9F5BE-F990-44B5-A848-642F2C0F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609" y="6389688"/>
            <a:ext cx="548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 dirty="0" err="1"/>
              <a:t>Cavaleri</a:t>
            </a:r>
            <a:r>
              <a:rPr lang="en-US" altLang="en-US" sz="1400" i="1" dirty="0"/>
              <a:t>  and  </a:t>
            </a:r>
            <a:r>
              <a:rPr lang="en-US" altLang="en-US" sz="1400" i="1" dirty="0" err="1"/>
              <a:t>Sclavo</a:t>
            </a:r>
            <a:r>
              <a:rPr lang="en-US" altLang="en-US" sz="1400" i="1" dirty="0"/>
              <a:t>. Coastal Engineering 53 (2006) 613–627</a:t>
            </a:r>
            <a:endParaRPr lang="it-IT" altLang="en-US" sz="1400" i="1" dirty="0"/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9E13312E-4567-46AA-BAF1-D9CDF3828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175" y="5101729"/>
            <a:ext cx="1847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/>
          </a:p>
          <a:p>
            <a:pPr eaLnBrk="1" hangingPunct="1"/>
            <a:endParaRPr lang="it-IT" altLang="en-US" dirty="0"/>
          </a:p>
          <a:p>
            <a:pPr eaLnBrk="1" hangingPunct="1"/>
            <a:endParaRPr lang="it-IT" altLang="en-US" dirty="0"/>
          </a:p>
        </p:txBody>
      </p:sp>
      <p:pic>
        <p:nvPicPr>
          <p:cNvPr id="84998" name="Picture 6" descr="tuffatorestilizzato">
            <a:extLst>
              <a:ext uri="{FF2B5EF4-FFF2-40B4-BE49-F238E27FC236}">
                <a16:creationId xmlns:a16="http://schemas.microsoft.com/office/drawing/2014/main" id="{A398B5BA-2EEF-48A2-B302-914323944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943601"/>
            <a:ext cx="4365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B8E8E6-293D-46D0-8617-BFE2ECCE4496}"/>
              </a:ext>
            </a:extLst>
          </p:cNvPr>
          <p:cNvSpPr/>
          <p:nvPr/>
        </p:nvSpPr>
        <p:spPr>
          <a:xfrm>
            <a:off x="4434429" y="5007532"/>
            <a:ext cx="314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/>
              <a:t>Si </a:t>
            </a:r>
            <a:r>
              <a:rPr lang="en-GB" altLang="en-US" dirty="0" err="1"/>
              <a:t>controlla</a:t>
            </a:r>
            <a:r>
              <a:rPr lang="en-GB" altLang="en-US" dirty="0"/>
              <a:t> l’ </a:t>
            </a:r>
            <a:r>
              <a:rPr lang="en-GB" altLang="en-US" dirty="0" err="1"/>
              <a:t>errore</a:t>
            </a:r>
            <a:r>
              <a:rPr lang="en-GB" altLang="en-US" dirty="0"/>
              <a:t> </a:t>
            </a:r>
            <a:r>
              <a:rPr lang="en-GB" altLang="en-US" dirty="0" err="1"/>
              <a:t>sistematico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7512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6360" y="1397060"/>
            <a:ext cx="7415412" cy="252742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Sea Surface Height   (SSH)</a:t>
            </a:r>
          </a:p>
          <a:p>
            <a:r>
              <a:rPr lang="en-GB" dirty="0" err="1"/>
              <a:t>Altezza</a:t>
            </a:r>
            <a:r>
              <a:rPr lang="en-GB" dirty="0"/>
              <a:t> </a:t>
            </a:r>
            <a:r>
              <a:rPr lang="en-GB" dirty="0" err="1"/>
              <a:t>Significativa</a:t>
            </a:r>
            <a:r>
              <a:rPr lang="en-GB" dirty="0"/>
              <a:t> (SWH) </a:t>
            </a:r>
          </a:p>
          <a:p>
            <a:r>
              <a:rPr lang="en-GB" dirty="0" err="1"/>
              <a:t>Velocità</a:t>
            </a:r>
            <a:r>
              <a:rPr lang="en-GB" dirty="0"/>
              <a:t> (</a:t>
            </a:r>
            <a:r>
              <a:rPr lang="en-GB" dirty="0" err="1"/>
              <a:t>superficiale</a:t>
            </a:r>
            <a:r>
              <a:rPr lang="en-GB" dirty="0"/>
              <a:t>) del </a:t>
            </a:r>
            <a:r>
              <a:rPr lang="en-GB" dirty="0" err="1"/>
              <a:t>vento</a:t>
            </a:r>
            <a:r>
              <a:rPr lang="en-GB" dirty="0"/>
              <a:t> 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1F3BE7-6AFA-489B-8BFC-946D6A524032}"/>
              </a:ext>
            </a:extLst>
          </p:cNvPr>
          <p:cNvCxnSpPr>
            <a:cxnSpLocks/>
          </p:cNvCxnSpPr>
          <p:nvPr/>
        </p:nvCxnSpPr>
        <p:spPr>
          <a:xfrm>
            <a:off x="2225615" y="1604513"/>
            <a:ext cx="4201064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82F494-F982-46EB-8B31-DDD6638850FC}"/>
              </a:ext>
            </a:extLst>
          </p:cNvPr>
          <p:cNvSpPr txBox="1"/>
          <p:nvPr/>
        </p:nvSpPr>
        <p:spPr>
          <a:xfrm>
            <a:off x="2856596" y="621102"/>
            <a:ext cx="5634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99"/>
                </a:solidFill>
              </a:rPr>
              <a:t>Cosa </a:t>
            </a:r>
            <a:r>
              <a:rPr lang="en-GB" sz="2400" b="1" dirty="0" err="1">
                <a:solidFill>
                  <a:srgbClr val="000099"/>
                </a:solidFill>
              </a:rPr>
              <a:t>si</a:t>
            </a:r>
            <a:r>
              <a:rPr lang="en-GB" sz="2400" b="1" dirty="0">
                <a:solidFill>
                  <a:srgbClr val="000099"/>
                </a:solidFill>
              </a:rPr>
              <a:t> </a:t>
            </a:r>
            <a:r>
              <a:rPr lang="en-GB" sz="2400" b="1" dirty="0" err="1">
                <a:solidFill>
                  <a:srgbClr val="000099"/>
                </a:solidFill>
              </a:rPr>
              <a:t>puo</a:t>
            </a:r>
            <a:r>
              <a:rPr lang="en-GB" sz="2400" b="1" dirty="0">
                <a:solidFill>
                  <a:srgbClr val="000099"/>
                </a:solidFill>
              </a:rPr>
              <a:t> </a:t>
            </a:r>
            <a:r>
              <a:rPr lang="en-GB" sz="2400" b="1" dirty="0" err="1">
                <a:solidFill>
                  <a:srgbClr val="000099"/>
                </a:solidFill>
              </a:rPr>
              <a:t>misurare</a:t>
            </a:r>
            <a:r>
              <a:rPr lang="en-GB" sz="2400" b="1" dirty="0">
                <a:solidFill>
                  <a:srgbClr val="000099"/>
                </a:solidFill>
              </a:rPr>
              <a:t> con </a:t>
            </a:r>
            <a:r>
              <a:rPr lang="en-GB" sz="2400" b="1" dirty="0" err="1">
                <a:solidFill>
                  <a:srgbClr val="000099"/>
                </a:solidFill>
              </a:rPr>
              <a:t>l’altimetro</a:t>
            </a:r>
            <a:r>
              <a:rPr lang="en-GB" sz="2400" b="1" dirty="0">
                <a:solidFill>
                  <a:srgbClr val="000099"/>
                </a:solidFill>
              </a:rPr>
              <a:t> radar?</a:t>
            </a:r>
            <a:endParaRPr lang="en-GB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A4DDB3-6126-4272-B1D0-559C831F4E6D}"/>
              </a:ext>
            </a:extLst>
          </p:cNvPr>
          <p:cNvCxnSpPr>
            <a:cxnSpLocks/>
          </p:cNvCxnSpPr>
          <p:nvPr/>
        </p:nvCxnSpPr>
        <p:spPr>
          <a:xfrm>
            <a:off x="2423592" y="2660772"/>
            <a:ext cx="4201064" cy="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C5B1537-112D-4690-B738-7D7CE506E47C}"/>
              </a:ext>
            </a:extLst>
          </p:cNvPr>
          <p:cNvSpPr/>
          <p:nvPr/>
        </p:nvSpPr>
        <p:spPr>
          <a:xfrm>
            <a:off x="2856596" y="411122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/>
              <a:t>Vantaggi:</a:t>
            </a:r>
          </a:p>
          <a:p>
            <a:pPr marL="342900" indent="-342900">
              <a:buAutoNum type="arabicParenR"/>
            </a:pPr>
            <a:r>
              <a:rPr lang="it-IT" b="1" dirty="0"/>
              <a:t>Funzionamento 24 h;</a:t>
            </a:r>
          </a:p>
          <a:p>
            <a:pPr marL="342900" indent="-342900">
              <a:buAutoNum type="arabicParenR"/>
            </a:pPr>
            <a:r>
              <a:rPr lang="it-IT" b="1" dirty="0"/>
              <a:t>Funzionamento ogni tempo (con qualche limite per certe </a:t>
            </a:r>
            <a:r>
              <a:rPr lang="it-IT" b="1" dirty="0" err="1"/>
              <a:t>lunghzze</a:t>
            </a:r>
            <a:r>
              <a:rPr lang="it-IT" b="1" dirty="0"/>
              <a:t> d’onda su pioggia e spray) </a:t>
            </a:r>
          </a:p>
          <a:p>
            <a:pPr marL="342900" indent="-342900">
              <a:buAutoNum type="arabicParenR"/>
            </a:pPr>
            <a:r>
              <a:rPr lang="it-IT" b="1" dirty="0"/>
              <a:t>Buona copertura spaziale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05C0C9-D70D-4895-80F8-886871AFAE2E}"/>
              </a:ext>
            </a:extLst>
          </p:cNvPr>
          <p:cNvSpPr/>
          <p:nvPr/>
        </p:nvSpPr>
        <p:spPr>
          <a:xfrm>
            <a:off x="2856596" y="55885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/>
              <a:t>Svantaggi</a:t>
            </a:r>
          </a:p>
          <a:p>
            <a:pPr marL="342900" indent="-342900">
              <a:buAutoNum type="arabicParenR"/>
            </a:pPr>
            <a:r>
              <a:rPr lang="it-IT" b="1" dirty="0"/>
              <a:t>Scarsa copertura temporale</a:t>
            </a:r>
          </a:p>
          <a:p>
            <a:pPr marL="342900" indent="-342900">
              <a:buAutoNum type="arabicParenR"/>
            </a:pPr>
            <a:r>
              <a:rPr lang="it-IT" b="1" dirty="0"/>
              <a:t>Nessuna informazione su spettro e direzione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41ABE68-7B91-4333-84EA-8B186790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431" y="2500076"/>
            <a:ext cx="3639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 dirty="0"/>
              <a:t> </a:t>
            </a:r>
            <a:r>
              <a:rPr lang="en-GB" altLang="en-US" sz="2400" b="1" dirty="0" err="1"/>
              <a:t>Analizzare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singoli</a:t>
            </a:r>
            <a:r>
              <a:rPr lang="en-GB" altLang="en-US" sz="2400" dirty="0"/>
              <a:t> </a:t>
            </a:r>
            <a:r>
              <a:rPr lang="en-GB" altLang="en-US" sz="2400" dirty="0" err="1"/>
              <a:t>eventi</a:t>
            </a:r>
            <a:endParaRPr lang="en-GB" altLang="en-US" sz="2400" dirty="0"/>
          </a:p>
          <a:p>
            <a:pPr eaLnBrk="1" hangingPunct="1"/>
            <a:endParaRPr lang="en-GB" altLang="en-US" sz="2400" dirty="0">
              <a:latin typeface="+mn-lt"/>
            </a:endParaRPr>
          </a:p>
          <a:p>
            <a:pPr eaLnBrk="1" hangingPunct="1"/>
            <a:endParaRPr lang="en-GB" altLang="en-US" sz="2400" dirty="0">
              <a:latin typeface="+mn-lt"/>
            </a:endParaRPr>
          </a:p>
          <a:p>
            <a:pPr eaLnBrk="1" hangingPunct="1"/>
            <a:endParaRPr lang="it-IT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83773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7">
            <a:extLst>
              <a:ext uri="{FF2B5EF4-FFF2-40B4-BE49-F238E27FC236}">
                <a16:creationId xmlns:a16="http://schemas.microsoft.com/office/drawing/2014/main" id="{00000000-0008-0000-01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789834"/>
              </p:ext>
            </p:extLst>
          </p:nvPr>
        </p:nvGraphicFramePr>
        <p:xfrm>
          <a:off x="5659849" y="430230"/>
          <a:ext cx="5526959" cy="4124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042BCE1-8DEC-41EA-97F9-E123835CF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741" y="430230"/>
            <a:ext cx="5724405" cy="424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11153-6832-4C78-A51B-14720A775127}"/>
              </a:ext>
            </a:extLst>
          </p:cNvPr>
          <p:cNvSpPr/>
          <p:nvPr/>
        </p:nvSpPr>
        <p:spPr>
          <a:xfrm>
            <a:off x="632604" y="523322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 err="1"/>
              <a:t>Figura</a:t>
            </a:r>
            <a:r>
              <a:rPr lang="en-GB" sz="1200" dirty="0"/>
              <a:t> </a:t>
            </a:r>
            <a:r>
              <a:rPr lang="en-GB" sz="1200" dirty="0" err="1"/>
              <a:t>tratta</a:t>
            </a:r>
            <a:r>
              <a:rPr lang="en-GB" sz="1200" dirty="0"/>
              <a:t> da: </a:t>
            </a:r>
          </a:p>
          <a:p>
            <a:r>
              <a:rPr lang="en-GB" sz="1200" dirty="0"/>
              <a:t>Saviano, S., </a:t>
            </a:r>
            <a:r>
              <a:rPr lang="en-GB" sz="1200" dirty="0" err="1"/>
              <a:t>Cianelli</a:t>
            </a:r>
            <a:r>
              <a:rPr lang="en-GB" sz="1200" dirty="0"/>
              <a:t>, D., </a:t>
            </a:r>
            <a:r>
              <a:rPr lang="en-GB" sz="1200" dirty="0" err="1"/>
              <a:t>Zambianchi</a:t>
            </a:r>
            <a:r>
              <a:rPr lang="en-GB" sz="1200" dirty="0"/>
              <a:t>, E., </a:t>
            </a:r>
            <a:r>
              <a:rPr lang="en-GB" sz="1200" dirty="0" err="1"/>
              <a:t>Conversano</a:t>
            </a:r>
            <a:r>
              <a:rPr lang="en-GB" sz="1200" dirty="0"/>
              <a:t>, F., </a:t>
            </a:r>
            <a:r>
              <a:rPr lang="en-GB" sz="1200" dirty="0" err="1"/>
              <a:t>Uttieri</a:t>
            </a:r>
            <a:r>
              <a:rPr lang="en-GB" sz="1200" dirty="0"/>
              <a:t>, M.</a:t>
            </a:r>
          </a:p>
          <a:p>
            <a:r>
              <a:rPr lang="en-GB" sz="1200" dirty="0"/>
              <a:t>An integrated reconstruction of the multiannual wave pattern in the gulf of </a:t>
            </a:r>
            <a:r>
              <a:rPr lang="en-GB" sz="1200" dirty="0" err="1"/>
              <a:t>naples</a:t>
            </a:r>
            <a:r>
              <a:rPr lang="en-GB" sz="1200" dirty="0"/>
              <a:t> (South-Eastern Tyrrhenian Sea, Western Mediterranean Sea)</a:t>
            </a:r>
          </a:p>
          <a:p>
            <a:r>
              <a:rPr lang="en-GB" sz="1200" dirty="0"/>
              <a:t>(2020) Journal of Marine Science and Engineering, 8 (5), art. no. 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16A99E-385B-4727-95B2-515069C2C418}"/>
              </a:ext>
            </a:extLst>
          </p:cNvPr>
          <p:cNvCxnSpPr>
            <a:cxnSpLocks/>
          </p:cNvCxnSpPr>
          <p:nvPr/>
        </p:nvCxnSpPr>
        <p:spPr>
          <a:xfrm>
            <a:off x="3907766" y="2950234"/>
            <a:ext cx="2027208" cy="17232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279D05-3C32-4D42-BEC4-19844C6B0808}"/>
              </a:ext>
            </a:extLst>
          </p:cNvPr>
          <p:cNvSpPr txBox="1"/>
          <p:nvPr/>
        </p:nvSpPr>
        <p:spPr>
          <a:xfrm>
            <a:off x="7315200" y="4882551"/>
            <a:ext cx="4504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Correlazione tra misure di altimetro satellitare</a:t>
            </a:r>
          </a:p>
          <a:p>
            <a:r>
              <a:rPr lang="it-IT" dirty="0"/>
              <a:t>e misure di radar HF </a:t>
            </a:r>
            <a:r>
              <a:rPr lang="it-IT" dirty="0" err="1"/>
              <a:t>Codar</a:t>
            </a:r>
            <a:endParaRPr lang="it-IT" dirty="0"/>
          </a:p>
          <a:p>
            <a:r>
              <a:rPr lang="it-IT" dirty="0"/>
              <a:t>(dati forniti da Enrico Zambianchi)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445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28739" t="5480" r="28296" b="7587"/>
          <a:stretch>
            <a:fillRect/>
          </a:stretch>
        </p:blipFill>
        <p:spPr bwMode="auto">
          <a:xfrm>
            <a:off x="1560000" y="43201"/>
            <a:ext cx="3600000" cy="382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991544" y="4149080"/>
            <a:ext cx="211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Crotone </a:t>
            </a:r>
            <a:r>
              <a:rPr lang="it-IT" b="1" dirty="0" err="1"/>
              <a:t>Wavemeter</a:t>
            </a:r>
            <a:endParaRPr lang="it-IT" b="1" dirty="0"/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2783633" y="2564904"/>
            <a:ext cx="201735" cy="16561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026" y="2557292"/>
            <a:ext cx="6480000" cy="424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ttore 2 17"/>
          <p:cNvCxnSpPr/>
          <p:nvPr/>
        </p:nvCxnSpPr>
        <p:spPr>
          <a:xfrm rot="-60000" flipV="1">
            <a:off x="8609930" y="2996952"/>
            <a:ext cx="144016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3863752" y="2852936"/>
            <a:ext cx="482453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096000" y="620688"/>
            <a:ext cx="431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Altimeter</a:t>
            </a:r>
            <a:r>
              <a:rPr lang="it-IT" dirty="0"/>
              <a:t> </a:t>
            </a:r>
            <a:r>
              <a:rPr lang="it-IT" dirty="0" err="1"/>
              <a:t>segment</a:t>
            </a:r>
            <a:r>
              <a:rPr lang="it-IT" dirty="0"/>
              <a:t> pass </a:t>
            </a:r>
            <a:r>
              <a:rPr lang="it-IT" dirty="0" err="1"/>
              <a:t>duration</a:t>
            </a:r>
            <a:r>
              <a:rPr lang="it-IT" dirty="0"/>
              <a:t> 52 </a:t>
            </a:r>
            <a:r>
              <a:rPr lang="it-IT" dirty="0" err="1"/>
              <a:t>seconds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5231905" y="1484784"/>
            <a:ext cx="487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SWH </a:t>
            </a:r>
            <a:r>
              <a:rPr lang="it-IT" dirty="0" err="1"/>
              <a:t>along</a:t>
            </a:r>
            <a:r>
              <a:rPr lang="it-IT" dirty="0"/>
              <a:t> </a:t>
            </a:r>
            <a:r>
              <a:rPr lang="it-IT" dirty="0" err="1"/>
              <a:t>Altimeter</a:t>
            </a:r>
            <a:r>
              <a:rPr lang="it-IT" dirty="0"/>
              <a:t> </a:t>
            </a:r>
            <a:r>
              <a:rPr lang="it-IT" dirty="0" err="1"/>
              <a:t>track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5.27 </a:t>
            </a:r>
            <a:r>
              <a:rPr lang="it-IT" dirty="0" err="1"/>
              <a:t>meters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3215680" y="1556792"/>
            <a:ext cx="1080120" cy="1152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063552" y="1052736"/>
            <a:ext cx="16479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/>
              <a:t>Wave</a:t>
            </a:r>
            <a:r>
              <a:rPr lang="it-IT" b="1" dirty="0"/>
              <a:t> Direction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759" t="5901" r="26528" b="8009"/>
          <a:stretch>
            <a:fillRect/>
          </a:stretch>
        </p:blipFill>
        <p:spPr bwMode="auto">
          <a:xfrm>
            <a:off x="1560000" y="1628760"/>
            <a:ext cx="4392000" cy="407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4759" t="5901" r="26528" b="8009"/>
          <a:stretch>
            <a:fillRect/>
          </a:stretch>
        </p:blipFill>
        <p:spPr bwMode="auto">
          <a:xfrm>
            <a:off x="6240000" y="1628761"/>
            <a:ext cx="4392000" cy="407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845919" y="188641"/>
            <a:ext cx="851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/>
              <a:t>Significant</a:t>
            </a:r>
            <a:r>
              <a:rPr lang="it-IT" b="1" dirty="0"/>
              <a:t> </a:t>
            </a:r>
            <a:r>
              <a:rPr lang="it-IT" b="1" dirty="0" err="1"/>
              <a:t>Wave</a:t>
            </a:r>
            <a:r>
              <a:rPr lang="it-IT" b="1" dirty="0"/>
              <a:t> </a:t>
            </a:r>
            <a:r>
              <a:rPr lang="it-IT" b="1" dirty="0" err="1"/>
              <a:t>Height</a:t>
            </a:r>
            <a:r>
              <a:rPr lang="it-IT" b="1" dirty="0"/>
              <a:t>  modello Nettuno (Aeronautica Militare Italiana)   14:00 e 15:00</a:t>
            </a:r>
          </a:p>
          <a:p>
            <a:pPr algn="ctr"/>
            <a:r>
              <a:rPr lang="it-IT" b="1" dirty="0"/>
              <a:t>  1 Dicembre 2013: corsa delle 12:00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51585" y="1268760"/>
            <a:ext cx="279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</a:t>
            </a:r>
            <a:r>
              <a:rPr lang="it-IT" b="1" baseline="30000" dirty="0"/>
              <a:t>st</a:t>
            </a:r>
            <a:r>
              <a:rPr lang="it-IT" b="1" dirty="0"/>
              <a:t> </a:t>
            </a:r>
            <a:r>
              <a:rPr lang="it-IT" b="1" dirty="0" err="1"/>
              <a:t>December</a:t>
            </a:r>
            <a:r>
              <a:rPr lang="it-IT" b="1" dirty="0"/>
              <a:t> 2013 at 14:00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127430" y="1268760"/>
            <a:ext cx="279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</a:t>
            </a:r>
            <a:r>
              <a:rPr lang="it-IT" b="1" baseline="30000" dirty="0"/>
              <a:t>st</a:t>
            </a:r>
            <a:r>
              <a:rPr lang="it-IT" b="1" dirty="0"/>
              <a:t> </a:t>
            </a:r>
            <a:r>
              <a:rPr lang="it-IT" b="1" dirty="0" err="1"/>
              <a:t>December</a:t>
            </a:r>
            <a:r>
              <a:rPr lang="it-IT" b="1" dirty="0"/>
              <a:t> 2013 at 15:00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53541" y="3984572"/>
            <a:ext cx="66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buoy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233584" y="3982893"/>
            <a:ext cx="66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buoy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957880" y="6237312"/>
            <a:ext cx="764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Jason-2 </a:t>
            </a:r>
            <a:r>
              <a:rPr lang="it-IT" b="1" dirty="0" err="1"/>
              <a:t>altimeter</a:t>
            </a:r>
            <a:r>
              <a:rPr lang="it-IT" b="1" dirty="0"/>
              <a:t> </a:t>
            </a:r>
            <a:r>
              <a:rPr lang="it-IT" b="1" dirty="0" err="1"/>
              <a:t>track</a:t>
            </a:r>
            <a:r>
              <a:rPr lang="it-IT" b="1" dirty="0"/>
              <a:t> 135 (</a:t>
            </a:r>
            <a:r>
              <a:rPr lang="it-IT" b="1" dirty="0" err="1"/>
              <a:t>Cycle</a:t>
            </a:r>
            <a:r>
              <a:rPr lang="it-IT" b="1" dirty="0"/>
              <a:t> 199) on1</a:t>
            </a:r>
            <a:r>
              <a:rPr lang="it-IT" b="1" baseline="30000" dirty="0"/>
              <a:t>st</a:t>
            </a:r>
            <a:r>
              <a:rPr lang="it-IT" b="1" dirty="0"/>
              <a:t> </a:t>
            </a:r>
            <a:r>
              <a:rPr lang="it-IT" b="1" dirty="0" err="1"/>
              <a:t>December</a:t>
            </a:r>
            <a:r>
              <a:rPr lang="it-IT" b="1" dirty="0"/>
              <a:t> 2013 at </a:t>
            </a:r>
            <a:r>
              <a:rPr lang="it-IT" b="1" dirty="0" err="1"/>
              <a:t>about</a:t>
            </a:r>
            <a:r>
              <a:rPr lang="it-IT" b="1" dirty="0"/>
              <a:t> 14:42</a:t>
            </a:r>
          </a:p>
        </p:txBody>
      </p:sp>
      <p:cxnSp>
        <p:nvCxnSpPr>
          <p:cNvPr id="13" name="Connettore 2 12"/>
          <p:cNvCxnSpPr>
            <a:stCxn id="9" idx="0"/>
          </p:cNvCxnSpPr>
          <p:nvPr/>
        </p:nvCxnSpPr>
        <p:spPr>
          <a:xfrm flipV="1">
            <a:off x="5778254" y="4437112"/>
            <a:ext cx="2982043" cy="1800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9" idx="0"/>
          </p:cNvCxnSpPr>
          <p:nvPr/>
        </p:nvCxnSpPr>
        <p:spPr>
          <a:xfrm flipH="1" flipV="1">
            <a:off x="4151815" y="4581128"/>
            <a:ext cx="1626439" cy="1656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120140" y="908720"/>
            <a:ext cx="376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Wave</a:t>
            </a:r>
            <a:r>
              <a:rPr lang="it-IT" b="1" dirty="0"/>
              <a:t> </a:t>
            </a:r>
            <a:r>
              <a:rPr lang="it-IT" b="1" dirty="0" err="1"/>
              <a:t>model</a:t>
            </a:r>
            <a:r>
              <a:rPr lang="it-IT" b="1" dirty="0"/>
              <a:t> </a:t>
            </a:r>
            <a:r>
              <a:rPr lang="it-IT" b="1" dirty="0" err="1"/>
              <a:t>spatial</a:t>
            </a:r>
            <a:r>
              <a:rPr lang="it-IT" b="1" dirty="0"/>
              <a:t> </a:t>
            </a:r>
            <a:r>
              <a:rPr lang="it-IT" b="1" dirty="0" err="1"/>
              <a:t>resolution</a:t>
            </a:r>
            <a:r>
              <a:rPr lang="it-IT" b="1" dirty="0"/>
              <a:t>: 1</a:t>
            </a:r>
            <a:r>
              <a:rPr lang="it-IT" b="1" dirty="0">
                <a:latin typeface="Lucida Sans"/>
              </a:rPr>
              <a:t>'</a:t>
            </a:r>
            <a:r>
              <a:rPr lang="it-IT" b="1" dirty="0"/>
              <a:t> x 1</a:t>
            </a:r>
            <a:r>
              <a:rPr lang="it-IT" b="1" dirty="0">
                <a:latin typeface="Lucida Sans"/>
              </a:rPr>
              <a:t>'</a:t>
            </a:r>
            <a:endParaRPr lang="it-IT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75520" y="188641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SWH </a:t>
            </a:r>
            <a:r>
              <a:rPr lang="it-IT" b="1" dirty="0" err="1"/>
              <a:t>measured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 Jason-2 radar </a:t>
            </a:r>
            <a:r>
              <a:rPr lang="it-IT" b="1" dirty="0" err="1"/>
              <a:t>altimeter</a:t>
            </a:r>
            <a:r>
              <a:rPr lang="it-IT" b="1" dirty="0"/>
              <a:t> (pass 135, </a:t>
            </a:r>
            <a:r>
              <a:rPr lang="it-IT" b="1" dirty="0" err="1"/>
              <a:t>cycle</a:t>
            </a:r>
            <a:r>
              <a:rPr lang="it-IT" b="1" dirty="0"/>
              <a:t> 199) vs SWH </a:t>
            </a:r>
            <a:r>
              <a:rPr lang="it-IT" b="1" dirty="0" err="1"/>
              <a:t>computed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wave</a:t>
            </a:r>
            <a:r>
              <a:rPr lang="it-IT" b="1" dirty="0"/>
              <a:t> </a:t>
            </a:r>
            <a:r>
              <a:rPr lang="it-IT" b="1" dirty="0" err="1"/>
              <a:t>forecast</a:t>
            </a:r>
            <a:r>
              <a:rPr lang="it-IT" b="1" dirty="0"/>
              <a:t> </a:t>
            </a:r>
            <a:r>
              <a:rPr lang="it-IT" b="1" dirty="0" err="1"/>
              <a:t>model</a:t>
            </a:r>
            <a:r>
              <a:rPr lang="it-IT" b="1" dirty="0"/>
              <a:t> Nettuno at 14:00 and at 15:00 on 1° </a:t>
            </a:r>
            <a:r>
              <a:rPr lang="it-IT" b="1" dirty="0" err="1"/>
              <a:t>Dicember</a:t>
            </a:r>
            <a:r>
              <a:rPr lang="it-IT" b="1" dirty="0"/>
              <a:t> 2013.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000" y="1340769"/>
            <a:ext cx="7992000" cy="522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3719737" y="4581128"/>
            <a:ext cx="217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Traccia 135; ciclo 199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2D92CAD-6EFD-44C5-A2D6-F7D9556C8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98" y="68331"/>
            <a:ext cx="7141943" cy="4650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4F381C-F569-404A-B436-876CFEACD68A}"/>
              </a:ext>
            </a:extLst>
          </p:cNvPr>
          <p:cNvSpPr/>
          <p:nvPr/>
        </p:nvSpPr>
        <p:spPr>
          <a:xfrm>
            <a:off x="1167442" y="5204934"/>
            <a:ext cx="8873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Altimeter </a:t>
            </a:r>
            <a:r>
              <a:rPr lang="en-GB" i="1" dirty="0">
                <a:solidFill>
                  <a:srgbClr val="333333"/>
                </a:solidFill>
                <a:latin typeface="Times New Roman" panose="02020603050405020304" pitchFamily="18" charset="0"/>
              </a:rPr>
              <a:t>H</a:t>
            </a:r>
            <a:r>
              <a:rPr lang="en-GB" baseline="-25000" dirty="0">
                <a:solidFill>
                  <a:srgbClr val="333333"/>
                </a:solidFill>
                <a:latin typeface="Times New Roman" panose="02020603050405020304" pitchFamily="18" charset="0"/>
              </a:rPr>
              <a:t>s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 measured by four altimeters (</a:t>
            </a:r>
            <a:r>
              <a:rPr lang="en-GB" i="1" dirty="0">
                <a:solidFill>
                  <a:srgbClr val="333333"/>
                </a:solidFill>
                <a:latin typeface="Times New Roman" panose="02020603050405020304" pitchFamily="18" charset="0"/>
              </a:rPr>
              <a:t>Jason-1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, </a:t>
            </a:r>
            <a:r>
              <a:rPr lang="en-GB" i="1" dirty="0">
                <a:solidFill>
                  <a:srgbClr val="333333"/>
                </a:solidFill>
                <a:latin typeface="Times New Roman" panose="02020603050405020304" pitchFamily="18" charset="0"/>
              </a:rPr>
              <a:t>Jason-2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, </a:t>
            </a:r>
            <a:r>
              <a:rPr lang="en-GB" i="1" dirty="0">
                <a:solidFill>
                  <a:srgbClr val="333333"/>
                </a:solidFill>
                <a:latin typeface="Times New Roman" panose="02020603050405020304" pitchFamily="18" charset="0"/>
              </a:rPr>
              <a:t>ERS-2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, and </a:t>
            </a:r>
            <a:r>
              <a:rPr lang="en-GB" i="1" dirty="0">
                <a:solidFill>
                  <a:srgbClr val="333333"/>
                </a:solidFill>
                <a:latin typeface="Times New Roman" panose="02020603050405020304" pitchFamily="18" charset="0"/>
              </a:rPr>
              <a:t>Envisat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) on 13 and (top, right) 14 Feb 2011 </a:t>
            </a:r>
            <a:r>
              <a:rPr lang="en-GB" b="1" dirty="0">
                <a:solidFill>
                  <a:srgbClr val="333333"/>
                </a:solidFill>
                <a:latin typeface="Times New Roman" panose="02020603050405020304" pitchFamily="18" charset="0"/>
              </a:rPr>
              <a:t>altimeter (black) </a:t>
            </a:r>
            <a:r>
              <a:rPr lang="en-GB" i="1" dirty="0">
                <a:solidFill>
                  <a:srgbClr val="333333"/>
                </a:solidFill>
                <a:latin typeface="Times New Roman" panose="02020603050405020304" pitchFamily="18" charset="0"/>
              </a:rPr>
              <a:t>H</a:t>
            </a:r>
            <a:r>
              <a:rPr lang="en-GB" baseline="-25000" dirty="0">
                <a:solidFill>
                  <a:srgbClr val="333333"/>
                </a:solidFill>
                <a:latin typeface="Times New Roman" panose="02020603050405020304" pitchFamily="18" charset="0"/>
              </a:rPr>
              <a:t>s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 values estimated (left, Envisat)   ( </a:t>
            </a:r>
            <a:r>
              <a:rPr lang="en-GB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rightJason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) </a:t>
            </a:r>
            <a:endParaRPr lang="en-GB" dirty="0"/>
          </a:p>
          <a:p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Model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</a:rPr>
              <a:t>Hs ECMWF (red),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</a:rPr>
              <a:t>NCEP (green), 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and 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</a:rPr>
              <a:t>NCEP+10% (blue) </a:t>
            </a:r>
            <a:r>
              <a:rPr lang="en-GB" dirty="0">
                <a:solidFill>
                  <a:srgbClr val="333333"/>
                </a:solidFill>
                <a:latin typeface="Times New Roman" panose="02020603050405020304" pitchFamily="18" charset="0"/>
              </a:rPr>
              <a:t>winds</a:t>
            </a:r>
            <a:endParaRPr lang="en-GB" dirty="0"/>
          </a:p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284398-B358-4EE1-A067-3FAAD0F4C134}"/>
              </a:ext>
            </a:extLst>
          </p:cNvPr>
          <p:cNvSpPr/>
          <p:nvPr/>
        </p:nvSpPr>
        <p:spPr>
          <a:xfrm>
            <a:off x="908847" y="6206554"/>
            <a:ext cx="8502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Jennifer A. Hanafi</a:t>
            </a:r>
            <a:r>
              <a:rPr lang="en-GB" sz="1200" dirty="0"/>
              <a:t> et al </a:t>
            </a:r>
            <a:r>
              <a:rPr lang="en-GB" sz="1200" b="1" dirty="0"/>
              <a:t>Phenomenal Sea States </a:t>
            </a:r>
            <a:r>
              <a:rPr lang="en-GB" sz="1200" dirty="0"/>
              <a:t>and Swell from a North Atlantic Storm in February 2011: A Comprehensive Analysis </a:t>
            </a:r>
            <a:r>
              <a:rPr lang="en-GB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Bulletin of the American Meteorological Society</a:t>
            </a:r>
            <a:r>
              <a:rPr lang="en-GB" sz="1200" dirty="0"/>
              <a:t> Dec 2012</a:t>
            </a:r>
          </a:p>
          <a:p>
            <a:pPr algn="just"/>
            <a:r>
              <a:rPr lang="en-GB" sz="1200" dirty="0"/>
              <a:t> </a:t>
            </a:r>
          </a:p>
          <a:p>
            <a:endParaRPr lang="en-GB" dirty="0">
              <a:solidFill>
                <a:srgbClr val="333333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520564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16987A8E-F4E9-4E98-9927-12FAC6A59D73}"/>
              </a:ext>
            </a:extLst>
          </p:cNvPr>
          <p:cNvGrpSpPr/>
          <p:nvPr/>
        </p:nvGrpSpPr>
        <p:grpSpPr>
          <a:xfrm>
            <a:off x="701040" y="94951"/>
            <a:ext cx="10789920" cy="6668097"/>
            <a:chOff x="701040" y="94952"/>
            <a:chExt cx="10789920" cy="666809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94A8F3E-B5F5-4DC7-AF75-A531164AB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23" t="31202" r="18656" b="11204"/>
            <a:stretch/>
          </p:blipFill>
          <p:spPr>
            <a:xfrm>
              <a:off x="701040" y="94952"/>
              <a:ext cx="10789920" cy="6668097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60C77D0-FE42-44F3-B941-15FEABAF8F03}"/>
                </a:ext>
              </a:extLst>
            </p:cNvPr>
            <p:cNvSpPr txBox="1"/>
            <p:nvPr/>
          </p:nvSpPr>
          <p:spPr>
            <a:xfrm rot="3650680">
              <a:off x="3313959" y="2011800"/>
              <a:ext cx="28680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Jason-3  ciclo 180 pass 44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D3A084A-21A3-4C60-829B-41C0029A34F7}"/>
                </a:ext>
              </a:extLst>
            </p:cNvPr>
            <p:cNvSpPr txBox="1"/>
            <p:nvPr/>
          </p:nvSpPr>
          <p:spPr>
            <a:xfrm rot="16928993">
              <a:off x="7292681" y="1274388"/>
              <a:ext cx="2535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>
                  <a:solidFill>
                    <a:srgbClr val="FFFF00"/>
                  </a:solidFill>
                </a:rPr>
                <a:t>Saral</a:t>
              </a:r>
              <a:r>
                <a:rPr lang="it-IT" sz="2000" b="1" dirty="0">
                  <a:solidFill>
                    <a:srgbClr val="FFFF00"/>
                  </a:solidFill>
                </a:rPr>
                <a:t> ciclo 82 pass 800</a:t>
              </a:r>
              <a:endParaRPr lang="en-GB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4864724-D7AB-4A25-9279-257322D2A2CF}"/>
                </a:ext>
              </a:extLst>
            </p:cNvPr>
            <p:cNvSpPr txBox="1"/>
            <p:nvPr/>
          </p:nvSpPr>
          <p:spPr>
            <a:xfrm rot="4434090">
              <a:off x="5539394" y="1757273"/>
              <a:ext cx="3146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00FF00"/>
                  </a:solidFill>
                </a:rPr>
                <a:t>Sentinel-3  ciclo 66 pass 655</a:t>
              </a:r>
              <a:endParaRPr lang="en-GB" sz="2000" b="1" dirty="0">
                <a:solidFill>
                  <a:srgbClr val="00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406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2DFA271-3324-4246-9190-715C3C14F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57"/>
          <a:stretch/>
        </p:blipFill>
        <p:spPr>
          <a:xfrm>
            <a:off x="1295400" y="723129"/>
            <a:ext cx="9601200" cy="59202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0E1D87-44CE-48D5-8FF9-C6F35D8310A0}"/>
              </a:ext>
            </a:extLst>
          </p:cNvPr>
          <p:cNvSpPr txBox="1"/>
          <p:nvPr/>
        </p:nvSpPr>
        <p:spPr>
          <a:xfrm>
            <a:off x="2290713" y="415705"/>
            <a:ext cx="768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Saral</a:t>
            </a:r>
            <a:r>
              <a:rPr lang="it-IT" dirty="0"/>
              <a:t>  ciclo 82 passaggio 800 del 28-12-2020 dalle ore 17:23:21 alle ore 17:23:56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C35C86-EA3C-43DA-B81E-F5ECAFC09EE9}"/>
              </a:ext>
            </a:extLst>
          </p:cNvPr>
          <p:cNvCxnSpPr/>
          <p:nvPr/>
        </p:nvCxnSpPr>
        <p:spPr>
          <a:xfrm>
            <a:off x="9282023" y="148374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BA1B89-93EB-47CD-AA67-BA9B327A8046}"/>
              </a:ext>
            </a:extLst>
          </p:cNvPr>
          <p:cNvCxnSpPr>
            <a:cxnSpLocks/>
          </p:cNvCxnSpPr>
          <p:nvPr/>
        </p:nvCxnSpPr>
        <p:spPr>
          <a:xfrm flipV="1">
            <a:off x="9230264" y="992038"/>
            <a:ext cx="0" cy="4848045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487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60ADB-D6FE-4690-9F10-EC823CCBC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45" y="136187"/>
            <a:ext cx="9144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43A70A-0059-4810-9D9D-D737BB5541CA}"/>
              </a:ext>
            </a:extLst>
          </p:cNvPr>
          <p:cNvCxnSpPr>
            <a:cxnSpLocks/>
          </p:cNvCxnSpPr>
          <p:nvPr/>
        </p:nvCxnSpPr>
        <p:spPr>
          <a:xfrm flipV="1">
            <a:off x="9230264" y="992038"/>
            <a:ext cx="0" cy="4848045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F7D7F1-F714-416F-8517-837D49779860}"/>
              </a:ext>
            </a:extLst>
          </p:cNvPr>
          <p:cNvCxnSpPr>
            <a:cxnSpLocks/>
          </p:cNvCxnSpPr>
          <p:nvPr/>
        </p:nvCxnSpPr>
        <p:spPr>
          <a:xfrm flipV="1">
            <a:off x="8983830" y="1280626"/>
            <a:ext cx="0" cy="4848045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3838F9-412C-4434-9894-7A9DE3445F1D}"/>
              </a:ext>
            </a:extLst>
          </p:cNvPr>
          <p:cNvCxnSpPr>
            <a:cxnSpLocks/>
          </p:cNvCxnSpPr>
          <p:nvPr/>
        </p:nvCxnSpPr>
        <p:spPr>
          <a:xfrm flipH="1">
            <a:off x="10585652" y="3104775"/>
            <a:ext cx="951352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FCB3E-41C8-4D6C-9277-7E7B389DB5A5}"/>
              </a:ext>
            </a:extLst>
          </p:cNvPr>
          <p:cNvCxnSpPr>
            <a:cxnSpLocks/>
          </p:cNvCxnSpPr>
          <p:nvPr/>
        </p:nvCxnSpPr>
        <p:spPr>
          <a:xfrm flipV="1">
            <a:off x="2577830" y="2840477"/>
            <a:ext cx="6804834" cy="77821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CDA459-0DE7-4E3A-A5C0-74011873F71B}"/>
              </a:ext>
            </a:extLst>
          </p:cNvPr>
          <p:cNvCxnSpPr>
            <a:cxnSpLocks/>
          </p:cNvCxnSpPr>
          <p:nvPr/>
        </p:nvCxnSpPr>
        <p:spPr>
          <a:xfrm flipV="1">
            <a:off x="7382346" y="1280626"/>
            <a:ext cx="1202651" cy="484804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E258A2E-56AA-4764-A2BA-62B774B263B1}"/>
              </a:ext>
            </a:extLst>
          </p:cNvPr>
          <p:cNvSpPr txBox="1"/>
          <p:nvPr/>
        </p:nvSpPr>
        <p:spPr>
          <a:xfrm>
            <a:off x="10486417" y="2276272"/>
            <a:ext cx="1122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Saral</a:t>
            </a:r>
            <a:endParaRPr lang="it-IT" dirty="0"/>
          </a:p>
          <a:p>
            <a:r>
              <a:rPr lang="it-IT" dirty="0"/>
              <a:t>Alle 17:23</a:t>
            </a:r>
          </a:p>
          <a:p>
            <a:r>
              <a:rPr lang="it-IT" dirty="0" err="1"/>
              <a:t>Hs</a:t>
            </a:r>
            <a:r>
              <a:rPr lang="it-IT" dirty="0"/>
              <a:t>=4m</a:t>
            </a: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CFBA91-5AA1-4987-9364-0895C879AEDD}"/>
              </a:ext>
            </a:extLst>
          </p:cNvPr>
          <p:cNvSpPr txBox="1"/>
          <p:nvPr/>
        </p:nvSpPr>
        <p:spPr>
          <a:xfrm>
            <a:off x="9945403" y="3873260"/>
            <a:ext cx="220445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Boa provincia</a:t>
            </a:r>
          </a:p>
          <a:p>
            <a:r>
              <a:rPr lang="it-IT" dirty="0"/>
              <a:t>di Salerno: alle 21:00 </a:t>
            </a:r>
          </a:p>
          <a:p>
            <a:r>
              <a:rPr lang="it-IT" dirty="0"/>
              <a:t>Hm0 = 5.274</a:t>
            </a:r>
          </a:p>
          <a:p>
            <a:r>
              <a:rPr lang="it-IT" dirty="0" err="1"/>
              <a:t>Tz</a:t>
            </a:r>
            <a:r>
              <a:rPr lang="it-IT" dirty="0"/>
              <a:t> 7.45</a:t>
            </a:r>
          </a:p>
          <a:p>
            <a:r>
              <a:rPr lang="it-IT" dirty="0" err="1"/>
              <a:t>Tp</a:t>
            </a:r>
            <a:endParaRPr lang="it-IT" dirty="0"/>
          </a:p>
          <a:p>
            <a:r>
              <a:rPr lang="it-IT" dirty="0"/>
              <a:t>10.57</a:t>
            </a:r>
          </a:p>
          <a:p>
            <a:r>
              <a:rPr lang="it-IT" dirty="0"/>
              <a:t>Dir 234.8</a:t>
            </a:r>
          </a:p>
          <a:p>
            <a:endParaRPr lang="it-IT" dirty="0"/>
          </a:p>
          <a:p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EC215A-97DD-4D55-A193-7FC47B6898B9}"/>
              </a:ext>
            </a:extLst>
          </p:cNvPr>
          <p:cNvSpPr/>
          <p:nvPr/>
        </p:nvSpPr>
        <p:spPr>
          <a:xfrm>
            <a:off x="8003465" y="2587374"/>
            <a:ext cx="149151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BA9A10-0B2A-42EC-BC82-BCD3EE835139}"/>
              </a:ext>
            </a:extLst>
          </p:cNvPr>
          <p:cNvSpPr/>
          <p:nvPr/>
        </p:nvSpPr>
        <p:spPr>
          <a:xfrm>
            <a:off x="8110295" y="2800740"/>
            <a:ext cx="149151" cy="152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D72E81-EDBE-40FA-861A-5D1DC49435DC}"/>
              </a:ext>
            </a:extLst>
          </p:cNvPr>
          <p:cNvSpPr txBox="1"/>
          <p:nvPr/>
        </p:nvSpPr>
        <p:spPr>
          <a:xfrm>
            <a:off x="10486417" y="27098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Analisi</a:t>
            </a:r>
            <a:endParaRPr lang="en-GB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F84F70-2AAA-42DE-A627-746D673711F4}"/>
              </a:ext>
            </a:extLst>
          </p:cNvPr>
          <p:cNvSpPr/>
          <p:nvPr/>
        </p:nvSpPr>
        <p:spPr>
          <a:xfrm>
            <a:off x="10805510" y="5219564"/>
            <a:ext cx="152400" cy="111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468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uppo 34">
            <a:extLst>
              <a:ext uri="{FF2B5EF4-FFF2-40B4-BE49-F238E27FC236}">
                <a16:creationId xmlns:a16="http://schemas.microsoft.com/office/drawing/2014/main" id="{FF5DBA93-234E-423D-932C-DA9CAA8DE1F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39700"/>
            <a:ext cx="8686800" cy="6578600"/>
            <a:chOff x="228600" y="139757"/>
            <a:chExt cx="8686800" cy="6578486"/>
          </a:xfrm>
        </p:grpSpPr>
        <p:pic>
          <p:nvPicPr>
            <p:cNvPr id="86022" name="Picture 2" descr="C:\PC_UNISA\Altimetria_DATI\Eventi_specifici\Tempeste Golfo Persico\radsdata_TOPEX_phaseB_ciclo_422\Golfo_Persico_TOPEX_phaseB_ciclo422.gif">
              <a:extLst>
                <a:ext uri="{FF2B5EF4-FFF2-40B4-BE49-F238E27FC236}">
                  <a16:creationId xmlns:a16="http://schemas.microsoft.com/office/drawing/2014/main" id="{81703CEC-9595-4AAE-8D0C-96B49053F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85"/>
            <a:stretch>
              <a:fillRect/>
            </a:stretch>
          </p:blipFill>
          <p:spPr bwMode="auto">
            <a:xfrm>
              <a:off x="228600" y="139757"/>
              <a:ext cx="8686800" cy="6578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3A7771CD-D6F9-4302-AA10-349D29B125CB}"/>
                </a:ext>
              </a:extLst>
            </p:cNvPr>
            <p:cNvCxnSpPr/>
            <p:nvPr/>
          </p:nvCxnSpPr>
          <p:spPr>
            <a:xfrm rot="5400000">
              <a:off x="5668207" y="3299605"/>
              <a:ext cx="4389362" cy="18986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1272EF35-1700-4DAB-AFE7-7A660FDCCCAB}"/>
                </a:ext>
              </a:extLst>
            </p:cNvPr>
            <p:cNvCxnSpPr/>
            <p:nvPr/>
          </p:nvCxnSpPr>
          <p:spPr>
            <a:xfrm rot="5400000">
              <a:off x="-166663" y="1036668"/>
              <a:ext cx="2743152" cy="124142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DA0BEF55-14E9-4C56-BF8D-5FFEFB0C7D2E}"/>
                </a:ext>
              </a:extLst>
            </p:cNvPr>
            <p:cNvCxnSpPr/>
            <p:nvPr/>
          </p:nvCxnSpPr>
          <p:spPr>
            <a:xfrm rot="16200000" flipH="1">
              <a:off x="-439688" y="2243137"/>
              <a:ext cx="5668864" cy="246856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A5376BFD-A499-4675-9B06-4CF2BBDAF2FB}"/>
                </a:ext>
              </a:extLst>
            </p:cNvPr>
            <p:cNvCxnSpPr/>
            <p:nvPr/>
          </p:nvCxnSpPr>
          <p:spPr>
            <a:xfrm rot="16200000" flipH="1">
              <a:off x="1344664" y="2105026"/>
              <a:ext cx="5857773" cy="250507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649FB130-F8F6-4721-86FD-A5F18D1A514F}"/>
                </a:ext>
              </a:extLst>
            </p:cNvPr>
            <p:cNvCxnSpPr/>
            <p:nvPr/>
          </p:nvCxnSpPr>
          <p:spPr>
            <a:xfrm rot="16200000" flipH="1">
              <a:off x="3184578" y="2008189"/>
              <a:ext cx="6026046" cy="258127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028" name="CasellaDiTesto 10">
              <a:extLst>
                <a:ext uri="{FF2B5EF4-FFF2-40B4-BE49-F238E27FC236}">
                  <a16:creationId xmlns:a16="http://schemas.microsoft.com/office/drawing/2014/main" id="{AB4BB6F1-97AF-4923-9341-7523C28EC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900000">
              <a:off x="5186807" y="1348554"/>
              <a:ext cx="571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16</a:t>
              </a:r>
            </a:p>
          </p:txBody>
        </p:sp>
        <p:sp>
          <p:nvSpPr>
            <p:cNvPr id="86029" name="CasellaDiTesto 13">
              <a:extLst>
                <a:ext uri="{FF2B5EF4-FFF2-40B4-BE49-F238E27FC236}">
                  <a16:creationId xmlns:a16="http://schemas.microsoft.com/office/drawing/2014/main" id="{B4024E2A-E9E4-4279-A32E-5CAACB9E8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020000">
              <a:off x="562853" y="2281258"/>
              <a:ext cx="5446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107</a:t>
              </a:r>
            </a:p>
          </p:txBody>
        </p:sp>
        <p:sp>
          <p:nvSpPr>
            <p:cNvPr id="86030" name="CasellaDiTesto 14">
              <a:extLst>
                <a:ext uri="{FF2B5EF4-FFF2-40B4-BE49-F238E27FC236}">
                  <a16:creationId xmlns:a16="http://schemas.microsoft.com/office/drawing/2014/main" id="{70DC3333-57D7-4157-B3E8-4D40F7211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900000">
              <a:off x="1303477" y="1446074"/>
              <a:ext cx="571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118</a:t>
              </a:r>
            </a:p>
          </p:txBody>
        </p:sp>
        <p:sp>
          <p:nvSpPr>
            <p:cNvPr id="86031" name="CasellaDiTesto 15">
              <a:extLst>
                <a:ext uri="{FF2B5EF4-FFF2-40B4-BE49-F238E27FC236}">
                  <a16:creationId xmlns:a16="http://schemas.microsoft.com/office/drawing/2014/main" id="{C0DF631B-0E8A-4570-8E16-F59160411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020000">
              <a:off x="7323807" y="4623655"/>
              <a:ext cx="571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157</a:t>
              </a:r>
            </a:p>
          </p:txBody>
        </p:sp>
        <p:sp>
          <p:nvSpPr>
            <p:cNvPr id="86032" name="CasellaDiTesto 17">
              <a:extLst>
                <a:ext uri="{FF2B5EF4-FFF2-40B4-BE49-F238E27FC236}">
                  <a16:creationId xmlns:a16="http://schemas.microsoft.com/office/drawing/2014/main" id="{02CE4581-FCB9-40D0-A29E-D521353D3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900000">
              <a:off x="3236977" y="1389003"/>
              <a:ext cx="571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194</a:t>
              </a:r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42CF91C0-B918-4910-BC35-570D1FB85F06}"/>
                </a:ext>
              </a:extLst>
            </p:cNvPr>
            <p:cNvCxnSpPr/>
            <p:nvPr/>
          </p:nvCxnSpPr>
          <p:spPr>
            <a:xfrm rot="5400000">
              <a:off x="1358158" y="2031209"/>
              <a:ext cx="6035570" cy="256063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80FA4588-A16C-4F0A-9AB5-85E9F6D06E37}"/>
                </a:ext>
              </a:extLst>
            </p:cNvPr>
            <p:cNvCxnSpPr/>
            <p:nvPr/>
          </p:nvCxnSpPr>
          <p:spPr>
            <a:xfrm rot="5400000">
              <a:off x="-562717" y="2035971"/>
              <a:ext cx="5943497" cy="256063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035" name="CasellaDiTesto 11">
              <a:extLst>
                <a:ext uri="{FF2B5EF4-FFF2-40B4-BE49-F238E27FC236}">
                  <a16:creationId xmlns:a16="http://schemas.microsoft.com/office/drawing/2014/main" id="{DF7A7E73-12CC-4286-ABA6-FC8EF4919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020000">
              <a:off x="3206091" y="5222599"/>
              <a:ext cx="571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5</a:t>
              </a:r>
            </a:p>
          </p:txBody>
        </p:sp>
        <p:sp>
          <p:nvSpPr>
            <p:cNvPr id="86036" name="CasellaDiTesto 16">
              <a:extLst>
                <a:ext uri="{FF2B5EF4-FFF2-40B4-BE49-F238E27FC236}">
                  <a16:creationId xmlns:a16="http://schemas.microsoft.com/office/drawing/2014/main" id="{F16CC9D3-6F26-45BD-B788-B8316546C4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020000">
              <a:off x="1432841" y="4722533"/>
              <a:ext cx="571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183</a:t>
              </a:r>
            </a:p>
          </p:txBody>
        </p:sp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5FF22DE1-A7B8-44CB-8896-ABD071898FE1}"/>
                </a:ext>
              </a:extLst>
            </p:cNvPr>
            <p:cNvCxnSpPr/>
            <p:nvPr/>
          </p:nvCxnSpPr>
          <p:spPr>
            <a:xfrm rot="16200000" flipH="1">
              <a:off x="5620582" y="1653395"/>
              <a:ext cx="4419523" cy="193833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038" name="CasellaDiTesto 30">
              <a:extLst>
                <a:ext uri="{FF2B5EF4-FFF2-40B4-BE49-F238E27FC236}">
                  <a16:creationId xmlns:a16="http://schemas.microsoft.com/office/drawing/2014/main" id="{DDA8C896-8313-4387-A41A-E559684D06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900000">
              <a:off x="7095711" y="1335675"/>
              <a:ext cx="571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92</a:t>
              </a:r>
            </a:p>
          </p:txBody>
        </p:sp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5C154AC0-9EEB-4612-B5FC-89AE4814AD9C}"/>
                </a:ext>
              </a:extLst>
            </p:cNvPr>
            <p:cNvCxnSpPr/>
            <p:nvPr/>
          </p:nvCxnSpPr>
          <p:spPr>
            <a:xfrm rot="5400000">
              <a:off x="3286971" y="2031209"/>
              <a:ext cx="6035570" cy="256063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040" name="CasellaDiTesto 12">
              <a:extLst>
                <a:ext uri="{FF2B5EF4-FFF2-40B4-BE49-F238E27FC236}">
                  <a16:creationId xmlns:a16="http://schemas.microsoft.com/office/drawing/2014/main" id="{943C075D-6286-4B47-835F-BF623EBCDF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020000">
              <a:off x="5236587" y="4936847"/>
              <a:ext cx="571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it-IT" altLang="en-US">
                  <a:latin typeface="Arabic Typesetting" panose="020B0604020202020204" pitchFamily="66" charset="-78"/>
                  <a:cs typeface="Arabic Typesetting" panose="020B0604020202020204" pitchFamily="66" charset="-78"/>
                </a:rPr>
                <a:t>81</a:t>
              </a:r>
            </a:p>
          </p:txBody>
        </p:sp>
      </p:grpSp>
      <p:sp>
        <p:nvSpPr>
          <p:cNvPr id="86019" name="Rectangle 22">
            <a:extLst>
              <a:ext uri="{FF2B5EF4-FFF2-40B4-BE49-F238E27FC236}">
                <a16:creationId xmlns:a16="http://schemas.microsoft.com/office/drawing/2014/main" id="{C38A044D-8738-437B-9701-36EB8C281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876800"/>
            <a:ext cx="6400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altLang="en-US" sz="1400" b="1">
                <a:solidFill>
                  <a:srgbClr val="FF0000"/>
                </a:solidFill>
              </a:rPr>
              <a:t>TOPEX  PHASE B  pass. 118</a:t>
            </a:r>
            <a:endParaRPr lang="it-IT" altLang="en-US" sz="1400" b="1">
              <a:solidFill>
                <a:srgbClr val="FF3300"/>
              </a:solidFill>
            </a:endParaRPr>
          </a:p>
        </p:txBody>
      </p:sp>
      <p:sp>
        <p:nvSpPr>
          <p:cNvPr id="86020" name="Line 23">
            <a:extLst>
              <a:ext uri="{FF2B5EF4-FFF2-40B4-BE49-F238E27FC236}">
                <a16:creationId xmlns:a16="http://schemas.microsoft.com/office/drawing/2014/main" id="{F851D348-080A-4B0E-9369-0021550443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40013" y="549275"/>
            <a:ext cx="2519362" cy="5759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21" name="CasellaDiTesto 23">
            <a:extLst>
              <a:ext uri="{FF2B5EF4-FFF2-40B4-BE49-F238E27FC236}">
                <a16:creationId xmlns:a16="http://schemas.microsoft.com/office/drawing/2014/main" id="{5CFE3613-24D8-413E-8E0D-7F65EB237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263" y="1371600"/>
            <a:ext cx="6864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3200" b="1">
                <a:latin typeface="Matura MT Script Capitals" panose="03020802060602070202" pitchFamily="66" charset="0"/>
                <a:cs typeface="Arabic Typesetting" panose="020B0604020202020204" pitchFamily="66" charset="-78"/>
              </a:rPr>
              <a:t>TEMPESTE SUL GOLFO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34">
            <a:extLst>
              <a:ext uri="{FF2B5EF4-FFF2-40B4-BE49-F238E27FC236}">
                <a16:creationId xmlns:a16="http://schemas.microsoft.com/office/drawing/2014/main" id="{801239A0-81F8-4482-8BDD-4A530D07735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057" y="1226657"/>
            <a:ext cx="5072332" cy="352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23">
            <a:extLst>
              <a:ext uri="{FF2B5EF4-FFF2-40B4-BE49-F238E27FC236}">
                <a16:creationId xmlns:a16="http://schemas.microsoft.com/office/drawing/2014/main" id="{EBAD712F-5FF9-4B6F-A805-43AEC4FEF27C}"/>
              </a:ext>
            </a:extLst>
          </p:cNvPr>
          <p:cNvGrpSpPr>
            <a:grpSpLocks/>
          </p:cNvGrpSpPr>
          <p:nvPr/>
        </p:nvGrpSpPr>
        <p:grpSpPr bwMode="auto">
          <a:xfrm>
            <a:off x="1593011" y="1294602"/>
            <a:ext cx="3562438" cy="2965450"/>
            <a:chOff x="1633531" y="476672"/>
            <a:chExt cx="7330957" cy="5917108"/>
          </a:xfrm>
        </p:grpSpPr>
        <p:sp>
          <p:nvSpPr>
            <p:cNvPr id="5" name="Ovale 22">
              <a:extLst>
                <a:ext uri="{FF2B5EF4-FFF2-40B4-BE49-F238E27FC236}">
                  <a16:creationId xmlns:a16="http://schemas.microsoft.com/office/drawing/2014/main" id="{C095502E-EA1D-4477-BCF8-B6C7582A6079}"/>
                </a:ext>
              </a:extLst>
            </p:cNvPr>
            <p:cNvSpPr/>
            <p:nvPr/>
          </p:nvSpPr>
          <p:spPr>
            <a:xfrm>
              <a:off x="4140153" y="2900338"/>
              <a:ext cx="914385" cy="91423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6" name="Gruppo 21">
              <a:extLst>
                <a:ext uri="{FF2B5EF4-FFF2-40B4-BE49-F238E27FC236}">
                  <a16:creationId xmlns:a16="http://schemas.microsoft.com/office/drawing/2014/main" id="{12BF3C57-681D-4B3B-9BC5-5F4D27C920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3531" y="476672"/>
              <a:ext cx="7330957" cy="5917108"/>
              <a:chOff x="1633531" y="476672"/>
              <a:chExt cx="7330957" cy="591710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93069273-7B7D-4CC0-8084-431E595256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29" t="27643" r="36076" b="7372"/>
              <a:stretch>
                <a:fillRect/>
              </a:stretch>
            </p:blipFill>
            <p:spPr bwMode="auto">
              <a:xfrm>
                <a:off x="1633531" y="476672"/>
                <a:ext cx="5852160" cy="5731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Ovale 2">
                <a:extLst>
                  <a:ext uri="{FF2B5EF4-FFF2-40B4-BE49-F238E27FC236}">
                    <a16:creationId xmlns:a16="http://schemas.microsoft.com/office/drawing/2014/main" id="{7A665828-895A-4CC0-969F-F7D1F4E507EE}"/>
                  </a:ext>
                </a:extLst>
              </p:cNvPr>
              <p:cNvSpPr/>
              <p:nvPr/>
            </p:nvSpPr>
            <p:spPr>
              <a:xfrm>
                <a:off x="2717776" y="1463915"/>
                <a:ext cx="3749615" cy="3748983"/>
              </a:xfrm>
              <a:prstGeom prst="ellipse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Ovale 3">
                <a:extLst>
                  <a:ext uri="{FF2B5EF4-FFF2-40B4-BE49-F238E27FC236}">
                    <a16:creationId xmlns:a16="http://schemas.microsoft.com/office/drawing/2014/main" id="{8F887102-3420-4A3E-A28C-DB3E11120AB4}"/>
                  </a:ext>
                </a:extLst>
              </p:cNvPr>
              <p:cNvSpPr/>
              <p:nvPr/>
            </p:nvSpPr>
            <p:spPr>
              <a:xfrm>
                <a:off x="2260583" y="1006799"/>
                <a:ext cx="4664000" cy="4663214"/>
              </a:xfrm>
              <a:prstGeom prst="ellipse">
                <a:avLst/>
              </a:prstGeom>
              <a:noFill/>
              <a:ln w="285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/>
              </a:p>
            </p:txBody>
          </p:sp>
          <p:cxnSp>
            <p:nvCxnSpPr>
              <p:cNvPr id="10" name="Connettore 1 5">
                <a:extLst>
                  <a:ext uri="{FF2B5EF4-FFF2-40B4-BE49-F238E27FC236}">
                    <a16:creationId xmlns:a16="http://schemas.microsoft.com/office/drawing/2014/main" id="{CFD253D3-6602-4CCA-A579-6F988229852D}"/>
                  </a:ext>
                </a:extLst>
              </p:cNvPr>
              <p:cNvCxnSpPr/>
              <p:nvPr/>
            </p:nvCxnSpPr>
            <p:spPr>
              <a:xfrm rot="16200000" flipH="1" flipV="1">
                <a:off x="3406144" y="2167842"/>
                <a:ext cx="2360177" cy="0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1 6">
                <a:extLst>
                  <a:ext uri="{FF2B5EF4-FFF2-40B4-BE49-F238E27FC236}">
                    <a16:creationId xmlns:a16="http://schemas.microsoft.com/office/drawing/2014/main" id="{D2152BED-BE08-455B-B97F-311913841F27}"/>
                  </a:ext>
                </a:extLst>
              </p:cNvPr>
              <p:cNvCxnSpPr/>
              <p:nvPr/>
            </p:nvCxnSpPr>
            <p:spPr>
              <a:xfrm rot="10800000">
                <a:off x="4592583" y="3347930"/>
                <a:ext cx="1865282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20">
                <a:extLst>
                  <a:ext uri="{FF2B5EF4-FFF2-40B4-BE49-F238E27FC236}">
                    <a16:creationId xmlns:a16="http://schemas.microsoft.com/office/drawing/2014/main" id="{DD0A7920-0C6A-47C3-B989-651A39B5D45B}"/>
                  </a:ext>
                </a:extLst>
              </p:cNvPr>
              <p:cNvCxnSpPr/>
              <p:nvPr/>
            </p:nvCxnSpPr>
            <p:spPr>
              <a:xfrm flipH="1">
                <a:off x="6470565" y="3351105"/>
                <a:ext cx="0" cy="1463405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">
                <a:extLst>
                  <a:ext uri="{FF2B5EF4-FFF2-40B4-BE49-F238E27FC236}">
                    <a16:creationId xmlns:a16="http://schemas.microsoft.com/office/drawing/2014/main" id="{983A486A-F57F-48FC-9C63-47A9004B7F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4927" y="2963581"/>
                <a:ext cx="371475" cy="41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C26C743B-33DF-4CF3-B8AE-A695773783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009923" y="1884637"/>
                <a:ext cx="638175" cy="419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7">
                <a:extLst>
                  <a:ext uri="{FF2B5EF4-FFF2-40B4-BE49-F238E27FC236}">
                    <a16:creationId xmlns:a16="http://schemas.microsoft.com/office/drawing/2014/main" id="{EB6FF26D-BFCC-442A-9DDC-4D030198D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1788" y="893093"/>
                <a:ext cx="2552700" cy="447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Connettore 2 36">
                <a:extLst>
                  <a:ext uri="{FF2B5EF4-FFF2-40B4-BE49-F238E27FC236}">
                    <a16:creationId xmlns:a16="http://schemas.microsoft.com/office/drawing/2014/main" id="{F03D5D69-6A9C-409A-BDA5-FAA9DAF10537}"/>
                  </a:ext>
                </a:extLst>
              </p:cNvPr>
              <p:cNvCxnSpPr/>
              <p:nvPr/>
            </p:nvCxnSpPr>
            <p:spPr>
              <a:xfrm rot="10800000" flipV="1">
                <a:off x="5902249" y="1116317"/>
                <a:ext cx="509580" cy="5682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">
                <a:extLst>
                  <a:ext uri="{FF2B5EF4-FFF2-40B4-BE49-F238E27FC236}">
                    <a16:creationId xmlns:a16="http://schemas.microsoft.com/office/drawing/2014/main" id="{201A9F2E-86C0-4144-833B-B716DE1291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5974680"/>
                <a:ext cx="533400" cy="41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CasellaDiTesto 2">
            <a:extLst>
              <a:ext uri="{FF2B5EF4-FFF2-40B4-BE49-F238E27FC236}">
                <a16:creationId xmlns:a16="http://schemas.microsoft.com/office/drawing/2014/main" id="{6A0B5647-863A-4CC9-91F7-B96127AEB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988" y="4846513"/>
            <a:ext cx="53793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200" dirty="0"/>
              <a:t>Bande: K</a:t>
            </a:r>
            <a:r>
              <a:rPr lang="it-IT" altLang="en-US" sz="1200" baseline="-25000" dirty="0"/>
              <a:t>u</a:t>
            </a:r>
            <a:r>
              <a:rPr lang="it-IT" altLang="en-US" sz="1200" dirty="0"/>
              <a:t>  Ka,  S  </a:t>
            </a:r>
          </a:p>
          <a:p>
            <a:pPr eaLnBrk="1" hangingPunct="1"/>
            <a:r>
              <a:rPr lang="it-IT" altLang="en-US" sz="1200" dirty="0"/>
              <a:t>Frequenze: 13.6 GHz (K</a:t>
            </a:r>
            <a:r>
              <a:rPr lang="it-IT" altLang="en-US" sz="1200" baseline="-25000" dirty="0"/>
              <a:t>u</a:t>
            </a:r>
            <a:r>
              <a:rPr lang="it-IT" altLang="en-US" sz="1200" dirty="0"/>
              <a:t>); 3.2 GHz  /centimetriche</a:t>
            </a:r>
          </a:p>
          <a:p>
            <a:pPr eaLnBrk="1" hangingPunct="1"/>
            <a:r>
              <a:rPr lang="it-IT" altLang="en-US" sz="1200" dirty="0"/>
              <a:t>Apertura Antenna  1°-1.5°1.29°  </a:t>
            </a:r>
          </a:p>
          <a:p>
            <a:pPr eaLnBrk="1" hangingPunct="1"/>
            <a:r>
              <a:rPr lang="it-IT" altLang="en-US" sz="1200" dirty="0"/>
              <a:t>PRF (Hz): 1800 (Ku); </a:t>
            </a:r>
          </a:p>
          <a:p>
            <a:pPr eaLnBrk="1" hangingPunct="1"/>
            <a:r>
              <a:rPr lang="it-IT" altLang="en-US" sz="1200" dirty="0"/>
              <a:t>Quota: circa 800 km </a:t>
            </a:r>
          </a:p>
          <a:p>
            <a:pPr eaLnBrk="1" hangingPunct="1"/>
            <a:r>
              <a:rPr lang="it-IT" sz="1200" dirty="0">
                <a:ea typeface="Times New Roman" panose="02020603050405020304" pitchFamily="18" charset="0"/>
              </a:rPr>
              <a:t>Velocità circa 7 km/s</a:t>
            </a:r>
          </a:p>
          <a:p>
            <a:pPr eaLnBrk="1" hangingPunct="1"/>
            <a:r>
              <a:rPr lang="it-IT" altLang="en-US" sz="1200" dirty="0"/>
              <a:t>Durata impulso:  50-20μs</a:t>
            </a:r>
          </a:p>
          <a:p>
            <a:pPr eaLnBrk="1" hangingPunct="1"/>
            <a:r>
              <a:rPr lang="it-IT" altLang="en-US" sz="1200" dirty="0"/>
              <a:t>Footprint Radius: 7-15</a:t>
            </a:r>
          </a:p>
          <a:p>
            <a:pPr eaLnBrk="1" hangingPunct="1"/>
            <a:r>
              <a:rPr lang="it-IT" altLang="en-US" sz="1200" dirty="0"/>
              <a:t>Risoluzione </a:t>
            </a:r>
            <a:r>
              <a:rPr lang="it-IT" altLang="en-US" sz="1200" dirty="0" err="1"/>
              <a:t>Azimuth</a:t>
            </a:r>
            <a:r>
              <a:rPr lang="it-IT" altLang="en-US" sz="1200" dirty="0"/>
              <a:t>:  </a:t>
            </a:r>
            <a:r>
              <a:rPr lang="it-IT" altLang="en-US" sz="1200" b="1" dirty="0"/>
              <a:t>7km/250m</a:t>
            </a:r>
          </a:p>
        </p:txBody>
      </p:sp>
      <p:sp>
        <p:nvSpPr>
          <p:cNvPr id="20" name="Rettangolo 1">
            <a:extLst>
              <a:ext uri="{FF2B5EF4-FFF2-40B4-BE49-F238E27FC236}">
                <a16:creationId xmlns:a16="http://schemas.microsoft.com/office/drawing/2014/main" id="{1EFD043A-4BD0-4723-836F-F4F993DF5B09}"/>
              </a:ext>
            </a:extLst>
          </p:cNvPr>
          <p:cNvSpPr/>
          <p:nvPr/>
        </p:nvSpPr>
        <p:spPr>
          <a:xfrm>
            <a:off x="799381" y="94273"/>
            <a:ext cx="10593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L’ Altimetro </a:t>
            </a:r>
            <a:r>
              <a:rPr lang="it-IT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it-IT" dirty="0">
                <a:latin typeface="Arial" panose="020B0604020202020204" pitchFamily="34" charset="0"/>
                <a:ea typeface="Times New Roman" panose="02020603050405020304" pitchFamily="18" charset="0"/>
              </a:rPr>
              <a:t>radar è attualmente  lo strumento più importante per la misura del moto ondoso </a:t>
            </a:r>
          </a:p>
          <a:p>
            <a:r>
              <a:rPr lang="it-IT" dirty="0">
                <a:latin typeface="Arial" panose="020B0604020202020204" pitchFamily="34" charset="0"/>
                <a:ea typeface="Times New Roman" panose="02020603050405020304" pitchFamily="18" charset="0"/>
              </a:rPr>
              <a:t>Fornisce il valore dell’ altezza significativa </a:t>
            </a:r>
            <a:r>
              <a:rPr lang="it-IT" dirty="0" err="1">
                <a:latin typeface="Arial" panose="020B0604020202020204" pitchFamily="34" charset="0"/>
                <a:ea typeface="Times New Roman" panose="02020603050405020304" pitchFamily="18" charset="0"/>
              </a:rPr>
              <a:t>Hs</a:t>
            </a:r>
            <a:r>
              <a:rPr lang="it-IT" dirty="0">
                <a:latin typeface="Arial" panose="020B0604020202020204" pitchFamily="34" charset="0"/>
                <a:ea typeface="Times New Roman" panose="02020603050405020304" pitchFamily="18" charset="0"/>
              </a:rPr>
              <a:t> (e del vento superficiale Vs) mediata in un’area di alcuni km</a:t>
            </a:r>
            <a:r>
              <a:rPr lang="it-I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2 .  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AD1693-82BB-4DEF-B90E-4194010B3F57}"/>
              </a:ext>
            </a:extLst>
          </p:cNvPr>
          <p:cNvGrpSpPr/>
          <p:nvPr/>
        </p:nvGrpSpPr>
        <p:grpSpPr>
          <a:xfrm>
            <a:off x="2240809" y="4946176"/>
            <a:ext cx="1014621" cy="1299356"/>
            <a:chOff x="662118" y="1332487"/>
            <a:chExt cx="1014621" cy="1299356"/>
          </a:xfrm>
        </p:grpSpPr>
        <p:sp>
          <p:nvSpPr>
            <p:cNvPr id="22" name="Line 5">
              <a:extLst>
                <a:ext uri="{FF2B5EF4-FFF2-40B4-BE49-F238E27FC236}">
                  <a16:creationId xmlns:a16="http://schemas.microsoft.com/office/drawing/2014/main" id="{51A662A6-D682-4FB0-9751-9FAFC483B8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577" y="1472493"/>
              <a:ext cx="792162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04405983-3CAA-471C-B665-15A603162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4714" y="1332487"/>
              <a:ext cx="79149" cy="1299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BF0C986F-BE8D-4803-942F-B94C16769C96}"/>
                </a:ext>
              </a:extLst>
            </p:cNvPr>
            <p:cNvSpPr/>
            <p:nvPr/>
          </p:nvSpPr>
          <p:spPr>
            <a:xfrm rot="21123806">
              <a:off x="662118" y="1854400"/>
              <a:ext cx="615341" cy="466793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CCD6FEC-49B7-42F8-8D9D-0D63EE108A36}"/>
              </a:ext>
            </a:extLst>
          </p:cNvPr>
          <p:cNvSpPr/>
          <p:nvPr/>
        </p:nvSpPr>
        <p:spPr>
          <a:xfrm>
            <a:off x="1876190" y="4559644"/>
            <a:ext cx="2348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dirty="0"/>
              <a:t>angolo di incidenza=0°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893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>
            <a:extLst>
              <a:ext uri="{FF2B5EF4-FFF2-40B4-BE49-F238E27FC236}">
                <a16:creationId xmlns:a16="http://schemas.microsoft.com/office/drawing/2014/main" id="{131D7CC4-9562-407A-89A6-4A39250A0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1" y="766763"/>
            <a:ext cx="853757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2">
            <a:extLst>
              <a:ext uri="{FF2B5EF4-FFF2-40B4-BE49-F238E27FC236}">
                <a16:creationId xmlns:a16="http://schemas.microsoft.com/office/drawing/2014/main" id="{64D8BE6D-3C63-4132-91F0-A18286AC6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381001"/>
            <a:ext cx="3865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i="1" dirty="0"/>
              <a:t>Senza calibrazione del  modello</a:t>
            </a:r>
            <a:r>
              <a:rPr lang="it-IT" altLang="en-US" sz="2400" b="1" i="1" dirty="0"/>
              <a:t>!!</a:t>
            </a:r>
            <a:endParaRPr lang="it-IT" altLang="en-US" sz="2400" dirty="0"/>
          </a:p>
        </p:txBody>
      </p:sp>
      <p:sp>
        <p:nvSpPr>
          <p:cNvPr id="91140" name="Text Box 6">
            <a:extLst>
              <a:ext uri="{FF2B5EF4-FFF2-40B4-BE49-F238E27FC236}">
                <a16:creationId xmlns:a16="http://schemas.microsoft.com/office/drawing/2014/main" id="{9B0E642E-CE89-470D-B03D-A34BC082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6" y="6019801"/>
            <a:ext cx="3451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WAM model </a:t>
            </a:r>
          </a:p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KISR Kuwait Institute for Scientific Research</a:t>
            </a:r>
          </a:p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No calibration</a:t>
            </a:r>
          </a:p>
          <a:p>
            <a:pPr eaLnBrk="1" hangingPunct="1"/>
            <a:endParaRPr lang="it-IT" altLang="en-US" sz="1200" b="1">
              <a:solidFill>
                <a:srgbClr val="FF0000"/>
              </a:solidFill>
            </a:endParaRPr>
          </a:p>
        </p:txBody>
      </p:sp>
      <p:pic>
        <p:nvPicPr>
          <p:cNvPr id="5" name="Picture 2" descr="tuffatorestilizzato">
            <a:extLst>
              <a:ext uri="{FF2B5EF4-FFF2-40B4-BE49-F238E27FC236}">
                <a16:creationId xmlns:a16="http://schemas.microsoft.com/office/drawing/2014/main" id="{AC70B375-CFE8-468D-BF88-F5669B25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2" y="1084052"/>
            <a:ext cx="796327" cy="113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49E04-FAFC-4A19-B082-EB92FC8B8CEF}"/>
              </a:ext>
            </a:extLst>
          </p:cNvPr>
          <p:cNvSpPr txBox="1"/>
          <p:nvPr/>
        </p:nvSpPr>
        <p:spPr>
          <a:xfrm>
            <a:off x="215867" y="1966823"/>
            <a:ext cx="1087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Nero:</a:t>
            </a:r>
          </a:p>
          <a:p>
            <a:r>
              <a:rPr lang="it-IT" sz="1200" dirty="0"/>
              <a:t>Interpolazione</a:t>
            </a:r>
          </a:p>
          <a:p>
            <a:r>
              <a:rPr lang="it-IT" sz="1200" dirty="0"/>
              <a:t>altimetro</a:t>
            </a:r>
            <a:endParaRPr lang="en-GB" sz="1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9">
            <a:extLst>
              <a:ext uri="{FF2B5EF4-FFF2-40B4-BE49-F238E27FC236}">
                <a16:creationId xmlns:a16="http://schemas.microsoft.com/office/drawing/2014/main" id="{7D1FA733-6240-4F9F-8032-2E4AA74B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1" y="766763"/>
            <a:ext cx="853757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6">
            <a:extLst>
              <a:ext uri="{FF2B5EF4-FFF2-40B4-BE49-F238E27FC236}">
                <a16:creationId xmlns:a16="http://schemas.microsoft.com/office/drawing/2014/main" id="{742442D6-0C05-47C9-8181-7DA89518F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6" y="6019801"/>
            <a:ext cx="3451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WAM model </a:t>
            </a:r>
          </a:p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KISR Kuwait Institute for Scientific Research</a:t>
            </a:r>
          </a:p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No calibration</a:t>
            </a:r>
          </a:p>
        </p:txBody>
      </p:sp>
      <p:sp>
        <p:nvSpPr>
          <p:cNvPr id="93188" name="Rettangolo 3">
            <a:extLst>
              <a:ext uri="{FF2B5EF4-FFF2-40B4-BE49-F238E27FC236}">
                <a16:creationId xmlns:a16="http://schemas.microsoft.com/office/drawing/2014/main" id="{D69726EC-D53B-4C38-A7CB-2F6E36CC1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1" y="457200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i="1"/>
              <a:t>… non tutte le ciambelle…</a:t>
            </a:r>
            <a:endParaRPr lang="it-IT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C7D33-8B08-41AE-A3CF-59A4A5C5BE0F}"/>
              </a:ext>
            </a:extLst>
          </p:cNvPr>
          <p:cNvSpPr txBox="1"/>
          <p:nvPr/>
        </p:nvSpPr>
        <p:spPr>
          <a:xfrm>
            <a:off x="431320" y="1181819"/>
            <a:ext cx="1542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Nero:</a:t>
            </a:r>
          </a:p>
          <a:p>
            <a:r>
              <a:rPr lang="it-IT" dirty="0"/>
              <a:t>Interpolazione</a:t>
            </a:r>
          </a:p>
          <a:p>
            <a:r>
              <a:rPr lang="it-IT" dirty="0"/>
              <a:t>altimetro</a:t>
            </a:r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20FBCA00-1380-4757-9193-CB3582FF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6" y="769938"/>
            <a:ext cx="853757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6">
            <a:extLst>
              <a:ext uri="{FF2B5EF4-FFF2-40B4-BE49-F238E27FC236}">
                <a16:creationId xmlns:a16="http://schemas.microsoft.com/office/drawing/2014/main" id="{AA61DECF-E2BF-4328-84A9-C7DFE1B2C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6" y="6019801"/>
            <a:ext cx="3451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WAM model </a:t>
            </a:r>
          </a:p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KISR Kuwait Institute for Scientific Research</a:t>
            </a:r>
          </a:p>
          <a:p>
            <a:pPr eaLnBrk="1" hangingPunct="1"/>
            <a:r>
              <a:rPr lang="it-IT" altLang="en-US" sz="1200" b="1">
                <a:solidFill>
                  <a:srgbClr val="FF0000"/>
                </a:solidFill>
              </a:rPr>
              <a:t>No calibration</a:t>
            </a:r>
          </a:p>
          <a:p>
            <a:pPr eaLnBrk="1" hangingPunct="1"/>
            <a:endParaRPr lang="it-IT" altLang="en-US" sz="1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35E4C-407A-4AA0-ACC7-0A3D08AD9B1B}"/>
              </a:ext>
            </a:extLst>
          </p:cNvPr>
          <p:cNvSpPr txBox="1"/>
          <p:nvPr/>
        </p:nvSpPr>
        <p:spPr>
          <a:xfrm>
            <a:off x="3104408" y="1305820"/>
            <a:ext cx="84823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 dirty="0"/>
          </a:p>
          <a:p>
            <a:r>
              <a:rPr lang="it-IT" sz="2400" b="1" dirty="0"/>
              <a:t>Ma l’applicazione più importante</a:t>
            </a:r>
          </a:p>
          <a:p>
            <a:endParaRPr lang="en-GB" sz="2400" b="1" dirty="0"/>
          </a:p>
          <a:p>
            <a:r>
              <a:rPr lang="it-IT" sz="2400" dirty="0"/>
              <a:t> </a:t>
            </a:r>
          </a:p>
          <a:p>
            <a:r>
              <a:rPr lang="it-IT" sz="2400" dirty="0"/>
              <a:t> è quella che avviene giornalmente negli uffici meteorologici</a:t>
            </a:r>
          </a:p>
          <a:p>
            <a:r>
              <a:rPr lang="it-IT" sz="2400" b="1" dirty="0"/>
              <a:t>L’assimilazione dei dati nei modelli di </a:t>
            </a:r>
            <a:r>
              <a:rPr lang="it-IT" sz="2400" dirty="0"/>
              <a:t>generazione e propagazione</a:t>
            </a:r>
          </a:p>
          <a:p>
            <a:r>
              <a:rPr lang="it-IT" sz="2400" dirty="0"/>
              <a:t> </a:t>
            </a:r>
            <a:endParaRPr lang="en-GB" sz="2400" dirty="0"/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2E1A7-AB33-4D94-8897-64B7FEC5B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515" y="1119593"/>
            <a:ext cx="769373" cy="10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84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 flipV="1">
            <a:off x="418112" y="4629960"/>
            <a:ext cx="11015662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418112" y="4701397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783237" y="470865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783237" y="4701397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1237488" y="470865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1691739" y="470865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3440044" y="4701397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127167" y="470865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2581418" y="4701397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3035669" y="4701397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3944171" y="470865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398422" y="4686882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5306924" y="4686882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4852673" y="4665678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5761175" y="4686882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6645716" y="467659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6191465" y="467659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>
            <a:cxnSpLocks/>
          </p:cNvCxnSpPr>
          <p:nvPr/>
        </p:nvCxnSpPr>
        <p:spPr>
          <a:xfrm>
            <a:off x="2881434" y="4075523"/>
            <a:ext cx="26479" cy="569686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ccia in giù 35"/>
          <p:cNvSpPr/>
          <p:nvPr/>
        </p:nvSpPr>
        <p:spPr>
          <a:xfrm flipH="1">
            <a:off x="1669186" y="2755280"/>
            <a:ext cx="206807" cy="112485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ccia in giù 38"/>
          <p:cNvSpPr/>
          <p:nvPr/>
        </p:nvSpPr>
        <p:spPr>
          <a:xfrm flipH="1">
            <a:off x="3979896" y="2831824"/>
            <a:ext cx="206808" cy="112485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ccia in giù 39"/>
          <p:cNvSpPr/>
          <p:nvPr/>
        </p:nvSpPr>
        <p:spPr>
          <a:xfrm flipH="1">
            <a:off x="6443222" y="3001711"/>
            <a:ext cx="206808" cy="112485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ccia in giù 40"/>
          <p:cNvSpPr/>
          <p:nvPr/>
        </p:nvSpPr>
        <p:spPr>
          <a:xfrm flipH="1">
            <a:off x="8943823" y="2894623"/>
            <a:ext cx="206808" cy="112485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ccia in giù 41"/>
          <p:cNvSpPr/>
          <p:nvPr/>
        </p:nvSpPr>
        <p:spPr>
          <a:xfrm flipH="1">
            <a:off x="10010711" y="2972104"/>
            <a:ext cx="206808" cy="112485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asellaDiTesto 42"/>
          <p:cNvSpPr txBox="1"/>
          <p:nvPr/>
        </p:nvSpPr>
        <p:spPr>
          <a:xfrm>
            <a:off x="1366880" y="2639680"/>
            <a:ext cx="10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00B050"/>
                </a:solidFill>
              </a:rPr>
              <a:t>Assimilazione</a:t>
            </a:r>
            <a:endParaRPr lang="en-GB" sz="1200" b="1" dirty="0">
              <a:solidFill>
                <a:srgbClr val="00B050"/>
              </a:solidFill>
            </a:endParaRPr>
          </a:p>
          <a:p>
            <a:r>
              <a:rPr lang="en-GB" sz="1200" b="1" dirty="0" err="1">
                <a:solidFill>
                  <a:srgbClr val="00B050"/>
                </a:solidFill>
              </a:rPr>
              <a:t>Dati</a:t>
            </a:r>
            <a:r>
              <a:rPr lang="en-GB" sz="1200" b="1" dirty="0">
                <a:solidFill>
                  <a:srgbClr val="00B050"/>
                </a:solidFill>
              </a:rPr>
              <a:t> </a:t>
            </a:r>
            <a:r>
              <a:rPr lang="en-GB" sz="1200" b="1" dirty="0" err="1">
                <a:solidFill>
                  <a:srgbClr val="00B050"/>
                </a:solidFill>
              </a:rPr>
              <a:t>altimetro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445925" y="42249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872363" y="42461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1279704" y="4254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8218487" y="428034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18</a:t>
            </a:r>
          </a:p>
        </p:txBody>
      </p:sp>
      <p:cxnSp>
        <p:nvCxnSpPr>
          <p:cNvPr id="52" name="Connettore 2 51"/>
          <p:cNvCxnSpPr/>
          <p:nvPr/>
        </p:nvCxnSpPr>
        <p:spPr>
          <a:xfrm>
            <a:off x="1079464" y="5740755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681900" y="5234381"/>
            <a:ext cx="14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B050"/>
                </a:solidFill>
              </a:rPr>
              <a:t>Previsione</a:t>
            </a:r>
            <a:r>
              <a:rPr lang="en-GB" dirty="0">
                <a:solidFill>
                  <a:srgbClr val="00B050"/>
                </a:solidFill>
              </a:rPr>
              <a:t> 1h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2430402" y="4915406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C000"/>
                </a:solidFill>
              </a:rPr>
              <a:t>Analisi</a:t>
            </a:r>
            <a:r>
              <a:rPr lang="en-GB" b="1" dirty="0">
                <a:solidFill>
                  <a:srgbClr val="FFC000"/>
                </a:solidFill>
              </a:rPr>
              <a:t> (6 h)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5095787" y="82393"/>
            <a:ext cx="3828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 </a:t>
            </a:r>
            <a:r>
              <a:rPr lang="en-GB" sz="3600" dirty="0"/>
              <a:t>Dal </a:t>
            </a:r>
            <a:r>
              <a:rPr lang="en-GB" sz="3600" dirty="0" err="1"/>
              <a:t>modello</a:t>
            </a:r>
            <a:r>
              <a:rPr lang="en-GB" sz="3600" dirty="0"/>
              <a:t> </a:t>
            </a:r>
            <a:r>
              <a:rPr lang="en-GB" sz="3600" dirty="0" err="1"/>
              <a:t>meteo</a:t>
            </a:r>
            <a:endParaRPr lang="en-GB" sz="3600" dirty="0"/>
          </a:p>
        </p:txBody>
      </p:sp>
      <p:cxnSp>
        <p:nvCxnSpPr>
          <p:cNvPr id="49" name="Connettore 1 6">
            <a:extLst>
              <a:ext uri="{FF2B5EF4-FFF2-40B4-BE49-F238E27FC236}">
                <a16:creationId xmlns:a16="http://schemas.microsoft.com/office/drawing/2014/main" id="{9CF46FAE-6379-43DB-93A5-C00206CA8128}"/>
              </a:ext>
            </a:extLst>
          </p:cNvPr>
          <p:cNvCxnSpPr>
            <a:cxnSpLocks/>
          </p:cNvCxnSpPr>
          <p:nvPr/>
        </p:nvCxnSpPr>
        <p:spPr>
          <a:xfrm>
            <a:off x="418112" y="2441275"/>
            <a:ext cx="0" cy="2267379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ccia in giù 35">
            <a:extLst>
              <a:ext uri="{FF2B5EF4-FFF2-40B4-BE49-F238E27FC236}">
                <a16:creationId xmlns:a16="http://schemas.microsoft.com/office/drawing/2014/main" id="{7681C511-382E-49E3-A803-E9DFBB5E6E0C}"/>
              </a:ext>
            </a:extLst>
          </p:cNvPr>
          <p:cNvSpPr/>
          <p:nvPr/>
        </p:nvSpPr>
        <p:spPr>
          <a:xfrm flipH="1">
            <a:off x="2920259" y="2788155"/>
            <a:ext cx="206807" cy="112485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asellaDiTesto 42">
            <a:extLst>
              <a:ext uri="{FF2B5EF4-FFF2-40B4-BE49-F238E27FC236}">
                <a16:creationId xmlns:a16="http://schemas.microsoft.com/office/drawing/2014/main" id="{9B80CCF8-3076-439D-B055-96A2D74EFE59}"/>
              </a:ext>
            </a:extLst>
          </p:cNvPr>
          <p:cNvSpPr txBox="1"/>
          <p:nvPr/>
        </p:nvSpPr>
        <p:spPr>
          <a:xfrm>
            <a:off x="3714728" y="2843120"/>
            <a:ext cx="105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rgbClr val="92D050"/>
                </a:solidFill>
              </a:rPr>
              <a:t>Assimilazione</a:t>
            </a:r>
            <a:endParaRPr lang="en-GB" sz="1200" dirty="0">
              <a:solidFill>
                <a:srgbClr val="92D050"/>
              </a:solidFill>
            </a:endParaRPr>
          </a:p>
          <a:p>
            <a:r>
              <a:rPr lang="en-GB" sz="1200" dirty="0" err="1">
                <a:solidFill>
                  <a:srgbClr val="92D050"/>
                </a:solidFill>
              </a:rPr>
              <a:t>Dati</a:t>
            </a:r>
            <a:r>
              <a:rPr lang="en-GB" sz="1200" dirty="0">
                <a:solidFill>
                  <a:srgbClr val="92D050"/>
                </a:solidFill>
              </a:rPr>
              <a:t> </a:t>
            </a:r>
            <a:r>
              <a:rPr lang="en-GB" sz="1200" dirty="0" err="1">
                <a:solidFill>
                  <a:srgbClr val="92D050"/>
                </a:solidFill>
              </a:rPr>
              <a:t>altimetro</a:t>
            </a:r>
            <a:endParaRPr lang="en-GB" sz="1200" dirty="0">
              <a:solidFill>
                <a:srgbClr val="92D050"/>
              </a:solidFill>
            </a:endParaRPr>
          </a:p>
        </p:txBody>
      </p:sp>
      <p:cxnSp>
        <p:nvCxnSpPr>
          <p:cNvPr id="64" name="Connettore 1 6">
            <a:extLst>
              <a:ext uri="{FF2B5EF4-FFF2-40B4-BE49-F238E27FC236}">
                <a16:creationId xmlns:a16="http://schemas.microsoft.com/office/drawing/2014/main" id="{E3585E75-ECA7-4D4F-9A26-ABE8FD0F5023}"/>
              </a:ext>
            </a:extLst>
          </p:cNvPr>
          <p:cNvCxnSpPr>
            <a:cxnSpLocks/>
          </p:cNvCxnSpPr>
          <p:nvPr/>
        </p:nvCxnSpPr>
        <p:spPr>
          <a:xfrm>
            <a:off x="5748027" y="2703612"/>
            <a:ext cx="0" cy="2012299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0">
            <a:extLst>
              <a:ext uri="{FF2B5EF4-FFF2-40B4-BE49-F238E27FC236}">
                <a16:creationId xmlns:a16="http://schemas.microsoft.com/office/drawing/2014/main" id="{795572D8-5BFD-4A79-B2BE-86C6A249DD21}"/>
              </a:ext>
            </a:extLst>
          </p:cNvPr>
          <p:cNvSpPr txBox="1"/>
          <p:nvPr/>
        </p:nvSpPr>
        <p:spPr>
          <a:xfrm>
            <a:off x="5711491" y="1239177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Modello</a:t>
            </a:r>
            <a:r>
              <a:rPr lang="en-GB" sz="2400" dirty="0"/>
              <a:t> </a:t>
            </a:r>
            <a:r>
              <a:rPr lang="en-GB" sz="2400" dirty="0" err="1"/>
              <a:t>Onde</a:t>
            </a:r>
            <a:endParaRPr lang="en-GB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1013A2-E1FD-4B83-8D77-76A211A168B0}"/>
              </a:ext>
            </a:extLst>
          </p:cNvPr>
          <p:cNvCxnSpPr>
            <a:cxnSpLocks/>
          </p:cNvCxnSpPr>
          <p:nvPr/>
        </p:nvCxnSpPr>
        <p:spPr>
          <a:xfrm flipH="1">
            <a:off x="2195384" y="1836125"/>
            <a:ext cx="3370725" cy="1902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23B35C-55AF-4FDB-A145-9A8DD6AC68E9}"/>
              </a:ext>
            </a:extLst>
          </p:cNvPr>
          <p:cNvCxnSpPr>
            <a:cxnSpLocks/>
          </p:cNvCxnSpPr>
          <p:nvPr/>
        </p:nvCxnSpPr>
        <p:spPr>
          <a:xfrm flipH="1">
            <a:off x="3545795" y="1768355"/>
            <a:ext cx="2550205" cy="1814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10C02E-FE51-4B02-988F-AA7CD666AC63}"/>
              </a:ext>
            </a:extLst>
          </p:cNvPr>
          <p:cNvCxnSpPr>
            <a:cxnSpLocks/>
          </p:cNvCxnSpPr>
          <p:nvPr/>
        </p:nvCxnSpPr>
        <p:spPr>
          <a:xfrm>
            <a:off x="6688184" y="1574147"/>
            <a:ext cx="2126575" cy="2338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55">
            <a:extLst>
              <a:ext uri="{FF2B5EF4-FFF2-40B4-BE49-F238E27FC236}">
                <a16:creationId xmlns:a16="http://schemas.microsoft.com/office/drawing/2014/main" id="{F1EE7B6D-D0D8-4EC8-B50C-3C55683A2114}"/>
              </a:ext>
            </a:extLst>
          </p:cNvPr>
          <p:cNvSpPr txBox="1"/>
          <p:nvPr/>
        </p:nvSpPr>
        <p:spPr>
          <a:xfrm>
            <a:off x="4891886" y="4837089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C000"/>
                </a:solidFill>
              </a:rPr>
              <a:t>Analisi</a:t>
            </a:r>
            <a:r>
              <a:rPr lang="en-GB" b="1" dirty="0">
                <a:solidFill>
                  <a:srgbClr val="FFC000"/>
                </a:solidFill>
              </a:rPr>
              <a:t> (12h</a:t>
            </a:r>
            <a:r>
              <a:rPr lang="en-GB" dirty="0"/>
              <a:t>)</a:t>
            </a:r>
          </a:p>
        </p:txBody>
      </p:sp>
      <p:cxnSp>
        <p:nvCxnSpPr>
          <p:cNvPr id="69" name="Connettore 2 9">
            <a:extLst>
              <a:ext uri="{FF2B5EF4-FFF2-40B4-BE49-F238E27FC236}">
                <a16:creationId xmlns:a16="http://schemas.microsoft.com/office/drawing/2014/main" id="{C2FE6789-7DD5-4412-980A-0BE5D976A63E}"/>
              </a:ext>
            </a:extLst>
          </p:cNvPr>
          <p:cNvCxnSpPr>
            <a:cxnSpLocks/>
          </p:cNvCxnSpPr>
          <p:nvPr/>
        </p:nvCxnSpPr>
        <p:spPr>
          <a:xfrm>
            <a:off x="570512" y="4853797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15">
            <a:extLst>
              <a:ext uri="{FF2B5EF4-FFF2-40B4-BE49-F238E27FC236}">
                <a16:creationId xmlns:a16="http://schemas.microsoft.com/office/drawing/2014/main" id="{7D28C928-607E-4988-92A7-FF47A26C1186}"/>
              </a:ext>
            </a:extLst>
          </p:cNvPr>
          <p:cNvCxnSpPr>
            <a:cxnSpLocks/>
          </p:cNvCxnSpPr>
          <p:nvPr/>
        </p:nvCxnSpPr>
        <p:spPr>
          <a:xfrm>
            <a:off x="1844139" y="486105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16">
            <a:extLst>
              <a:ext uri="{FF2B5EF4-FFF2-40B4-BE49-F238E27FC236}">
                <a16:creationId xmlns:a16="http://schemas.microsoft.com/office/drawing/2014/main" id="{1F1A5068-7009-407A-A7EB-A79EDECFD30F}"/>
              </a:ext>
            </a:extLst>
          </p:cNvPr>
          <p:cNvCxnSpPr>
            <a:cxnSpLocks/>
          </p:cNvCxnSpPr>
          <p:nvPr/>
        </p:nvCxnSpPr>
        <p:spPr>
          <a:xfrm>
            <a:off x="9479649" y="465567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17">
            <a:extLst>
              <a:ext uri="{FF2B5EF4-FFF2-40B4-BE49-F238E27FC236}">
                <a16:creationId xmlns:a16="http://schemas.microsoft.com/office/drawing/2014/main" id="{4B025E03-CCDF-45C2-B6A8-7826CCCFE14D}"/>
              </a:ext>
            </a:extLst>
          </p:cNvPr>
          <p:cNvCxnSpPr>
            <a:cxnSpLocks/>
          </p:cNvCxnSpPr>
          <p:nvPr/>
        </p:nvCxnSpPr>
        <p:spPr>
          <a:xfrm>
            <a:off x="10789594" y="4648159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2 18">
            <a:extLst>
              <a:ext uri="{FF2B5EF4-FFF2-40B4-BE49-F238E27FC236}">
                <a16:creationId xmlns:a16="http://schemas.microsoft.com/office/drawing/2014/main" id="{14CE2C5F-5B4A-4EC4-B8E4-DA8254E177D4}"/>
              </a:ext>
            </a:extLst>
          </p:cNvPr>
          <p:cNvCxnSpPr>
            <a:cxnSpLocks/>
          </p:cNvCxnSpPr>
          <p:nvPr/>
        </p:nvCxnSpPr>
        <p:spPr>
          <a:xfrm>
            <a:off x="10335343" y="4665097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21">
            <a:extLst>
              <a:ext uri="{FF2B5EF4-FFF2-40B4-BE49-F238E27FC236}">
                <a16:creationId xmlns:a16="http://schemas.microsoft.com/office/drawing/2014/main" id="{50F4FB29-527E-42F2-9726-BF3EA8018FDC}"/>
              </a:ext>
            </a:extLst>
          </p:cNvPr>
          <p:cNvCxnSpPr>
            <a:cxnSpLocks/>
          </p:cNvCxnSpPr>
          <p:nvPr/>
        </p:nvCxnSpPr>
        <p:spPr>
          <a:xfrm>
            <a:off x="9933900" y="4665097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22">
            <a:extLst>
              <a:ext uri="{FF2B5EF4-FFF2-40B4-BE49-F238E27FC236}">
                <a16:creationId xmlns:a16="http://schemas.microsoft.com/office/drawing/2014/main" id="{E21546C3-B1F9-4A4C-919A-768B85C5B17B}"/>
              </a:ext>
            </a:extLst>
          </p:cNvPr>
          <p:cNvCxnSpPr>
            <a:cxnSpLocks/>
          </p:cNvCxnSpPr>
          <p:nvPr/>
        </p:nvCxnSpPr>
        <p:spPr>
          <a:xfrm>
            <a:off x="9025398" y="4660920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23">
            <a:extLst>
              <a:ext uri="{FF2B5EF4-FFF2-40B4-BE49-F238E27FC236}">
                <a16:creationId xmlns:a16="http://schemas.microsoft.com/office/drawing/2014/main" id="{B5570E31-50E1-4728-9310-4FE453CB9EB0}"/>
              </a:ext>
            </a:extLst>
          </p:cNvPr>
          <p:cNvCxnSpPr>
            <a:cxnSpLocks/>
          </p:cNvCxnSpPr>
          <p:nvPr/>
        </p:nvCxnSpPr>
        <p:spPr>
          <a:xfrm>
            <a:off x="8584482" y="4663696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24">
            <a:extLst>
              <a:ext uri="{FF2B5EF4-FFF2-40B4-BE49-F238E27FC236}">
                <a16:creationId xmlns:a16="http://schemas.microsoft.com/office/drawing/2014/main" id="{78CBF1B7-6860-46CF-BDF5-78C4CBAF70DB}"/>
              </a:ext>
            </a:extLst>
          </p:cNvPr>
          <p:cNvCxnSpPr>
            <a:cxnSpLocks/>
          </p:cNvCxnSpPr>
          <p:nvPr/>
        </p:nvCxnSpPr>
        <p:spPr>
          <a:xfrm>
            <a:off x="7099967" y="467659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25">
            <a:extLst>
              <a:ext uri="{FF2B5EF4-FFF2-40B4-BE49-F238E27FC236}">
                <a16:creationId xmlns:a16="http://schemas.microsoft.com/office/drawing/2014/main" id="{8880FD02-AF5A-4923-975F-62A98A941C8A}"/>
              </a:ext>
            </a:extLst>
          </p:cNvPr>
          <p:cNvCxnSpPr>
            <a:cxnSpLocks/>
          </p:cNvCxnSpPr>
          <p:nvPr/>
        </p:nvCxnSpPr>
        <p:spPr>
          <a:xfrm>
            <a:off x="8063101" y="4666166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27">
            <a:extLst>
              <a:ext uri="{FF2B5EF4-FFF2-40B4-BE49-F238E27FC236}">
                <a16:creationId xmlns:a16="http://schemas.microsoft.com/office/drawing/2014/main" id="{570F5426-342C-4ECE-8759-EC01D17500E1}"/>
              </a:ext>
            </a:extLst>
          </p:cNvPr>
          <p:cNvCxnSpPr>
            <a:cxnSpLocks/>
          </p:cNvCxnSpPr>
          <p:nvPr/>
        </p:nvCxnSpPr>
        <p:spPr>
          <a:xfrm>
            <a:off x="7554218" y="4676594"/>
            <a:ext cx="454251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sellaDiTesto 45">
            <a:extLst>
              <a:ext uri="{FF2B5EF4-FFF2-40B4-BE49-F238E27FC236}">
                <a16:creationId xmlns:a16="http://schemas.microsoft.com/office/drawing/2014/main" id="{EA0877B5-3248-4C72-A3CA-1E69039AA1C8}"/>
              </a:ext>
            </a:extLst>
          </p:cNvPr>
          <p:cNvSpPr txBox="1"/>
          <p:nvPr/>
        </p:nvSpPr>
        <p:spPr>
          <a:xfrm>
            <a:off x="2774440" y="4337281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487B69A-7A72-4A0D-A599-3FE9081265A1}"/>
              </a:ext>
            </a:extLst>
          </p:cNvPr>
          <p:cNvCxnSpPr>
            <a:cxnSpLocks/>
          </p:cNvCxnSpPr>
          <p:nvPr/>
        </p:nvCxnSpPr>
        <p:spPr>
          <a:xfrm flipH="1">
            <a:off x="4197003" y="1627312"/>
            <a:ext cx="2280884" cy="239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75436182-5148-42A4-8DB2-BB0171146416}"/>
              </a:ext>
            </a:extLst>
          </p:cNvPr>
          <p:cNvSpPr/>
          <p:nvPr/>
        </p:nvSpPr>
        <p:spPr>
          <a:xfrm>
            <a:off x="5470184" y="429436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12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B924D8F-0227-4569-9283-508C05C0650A}"/>
              </a:ext>
            </a:extLst>
          </p:cNvPr>
          <p:cNvSpPr/>
          <p:nvPr/>
        </p:nvSpPr>
        <p:spPr>
          <a:xfrm>
            <a:off x="11014994" y="426972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24</a:t>
            </a:r>
          </a:p>
        </p:txBody>
      </p:sp>
      <p:sp>
        <p:nvSpPr>
          <p:cNvPr id="92" name="Freccia in giù 35">
            <a:extLst>
              <a:ext uri="{FF2B5EF4-FFF2-40B4-BE49-F238E27FC236}">
                <a16:creationId xmlns:a16="http://schemas.microsoft.com/office/drawing/2014/main" id="{5F26E0A8-FCFF-4369-BEE4-A676267B468B}"/>
              </a:ext>
            </a:extLst>
          </p:cNvPr>
          <p:cNvSpPr/>
          <p:nvPr/>
        </p:nvSpPr>
        <p:spPr>
          <a:xfrm flipH="1">
            <a:off x="7799928" y="3212424"/>
            <a:ext cx="206807" cy="112485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3" name="Connettore 1 30">
            <a:extLst>
              <a:ext uri="{FF2B5EF4-FFF2-40B4-BE49-F238E27FC236}">
                <a16:creationId xmlns:a16="http://schemas.microsoft.com/office/drawing/2014/main" id="{F8D3BECD-F317-4875-9155-2E914F100500}"/>
              </a:ext>
            </a:extLst>
          </p:cNvPr>
          <p:cNvCxnSpPr>
            <a:cxnSpLocks/>
          </p:cNvCxnSpPr>
          <p:nvPr/>
        </p:nvCxnSpPr>
        <p:spPr>
          <a:xfrm>
            <a:off x="8427839" y="4116481"/>
            <a:ext cx="26479" cy="569686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asellaDiTesto 60">
            <a:extLst>
              <a:ext uri="{FF2B5EF4-FFF2-40B4-BE49-F238E27FC236}">
                <a16:creationId xmlns:a16="http://schemas.microsoft.com/office/drawing/2014/main" id="{354E17C7-6A95-4FF8-AC9D-7B3B5F83B1A5}"/>
              </a:ext>
            </a:extLst>
          </p:cNvPr>
          <p:cNvSpPr txBox="1"/>
          <p:nvPr/>
        </p:nvSpPr>
        <p:spPr>
          <a:xfrm>
            <a:off x="4772218" y="5623611"/>
            <a:ext cx="443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 </a:t>
            </a:r>
            <a:r>
              <a:rPr lang="en-GB" dirty="0" err="1"/>
              <a:t>tipico</a:t>
            </a:r>
            <a:r>
              <a:rPr lang="en-GB" dirty="0"/>
              <a:t> schema di </a:t>
            </a:r>
            <a:r>
              <a:rPr lang="en-GB" dirty="0" err="1"/>
              <a:t>previsione</a:t>
            </a:r>
            <a:r>
              <a:rPr lang="en-GB" dirty="0"/>
              <a:t> /</a:t>
            </a:r>
            <a:r>
              <a:rPr lang="en-GB" dirty="0" err="1"/>
              <a:t>assimilazione</a:t>
            </a:r>
            <a:endParaRPr lang="en-GB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4B797F-2B7D-49DF-A5F7-41A7194885BF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6477887" y="498901"/>
            <a:ext cx="222818" cy="7402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DC1A4C2-DEB0-4F83-8C7B-E51F733D57CB}"/>
              </a:ext>
            </a:extLst>
          </p:cNvPr>
          <p:cNvSpPr txBox="1"/>
          <p:nvPr/>
        </p:nvSpPr>
        <p:spPr>
          <a:xfrm>
            <a:off x="6171940" y="834481"/>
            <a:ext cx="73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Venti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DADC2-35CD-4D52-9D92-D0D6BAC359A2}"/>
              </a:ext>
            </a:extLst>
          </p:cNvPr>
          <p:cNvSpPr txBox="1"/>
          <p:nvPr/>
        </p:nvSpPr>
        <p:spPr>
          <a:xfrm>
            <a:off x="1279704" y="51847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ASSIMILAZIONE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595A6-229C-45E1-8CD8-6EFE7560DAA5}"/>
              </a:ext>
            </a:extLst>
          </p:cNvPr>
          <p:cNvSpPr txBox="1"/>
          <p:nvPr/>
        </p:nvSpPr>
        <p:spPr>
          <a:xfrm>
            <a:off x="1581390" y="1329179"/>
            <a:ext cx="1463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L’uso più importante</a:t>
            </a:r>
            <a:endParaRPr lang="en-GB" sz="1200" dirty="0"/>
          </a:p>
        </p:txBody>
      </p:sp>
      <p:pic>
        <p:nvPicPr>
          <p:cNvPr id="82" name="Picture 5" descr="tuffatorestilizzato">
            <a:extLst>
              <a:ext uri="{FF2B5EF4-FFF2-40B4-BE49-F238E27FC236}">
                <a16:creationId xmlns:a16="http://schemas.microsoft.com/office/drawing/2014/main" id="{FE425418-DE43-4D60-AD40-692E4B6A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03" y="405258"/>
            <a:ext cx="4365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134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4A572-8231-4AD3-A2E7-A78375A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842" y="1299144"/>
            <a:ext cx="8023801" cy="14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89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E39C711-9225-4CD0-BA87-F004417F8881}"/>
              </a:ext>
            </a:extLst>
          </p:cNvPr>
          <p:cNvGrpSpPr/>
          <p:nvPr/>
        </p:nvGrpSpPr>
        <p:grpSpPr>
          <a:xfrm>
            <a:off x="1783216" y="649431"/>
            <a:ext cx="5968314" cy="4791075"/>
            <a:chOff x="2600325" y="1466850"/>
            <a:chExt cx="3981450" cy="405765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0FA31FC-E515-4EFE-B154-76FC3649BA2C}"/>
                </a:ext>
              </a:extLst>
            </p:cNvPr>
            <p:cNvCxnSpPr>
              <a:cxnSpLocks/>
            </p:cNvCxnSpPr>
            <p:nvPr/>
          </p:nvCxnSpPr>
          <p:spPr>
            <a:xfrm>
              <a:off x="2895600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05E5C31-B9A4-426D-B7D3-7FE845544B05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A18329A-CE29-460D-BB9E-D908E1744216}"/>
                </a:ext>
              </a:extLst>
            </p:cNvPr>
            <p:cNvCxnSpPr>
              <a:cxnSpLocks/>
            </p:cNvCxnSpPr>
            <p:nvPr/>
          </p:nvCxnSpPr>
          <p:spPr>
            <a:xfrm>
              <a:off x="35147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B58BF76-C7E3-472F-A4EB-57F3A01D2820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280504-DB70-4F19-8A79-3AE102E620F3}"/>
                </a:ext>
              </a:extLst>
            </p:cNvPr>
            <p:cNvCxnSpPr>
              <a:cxnSpLocks/>
            </p:cNvCxnSpPr>
            <p:nvPr/>
          </p:nvCxnSpPr>
          <p:spPr>
            <a:xfrm>
              <a:off x="38195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A8D4111-D339-49E1-8728-9D9E82698DAD}"/>
                </a:ext>
              </a:extLst>
            </p:cNvPr>
            <p:cNvCxnSpPr>
              <a:cxnSpLocks/>
            </p:cNvCxnSpPr>
            <p:nvPr/>
          </p:nvCxnSpPr>
          <p:spPr>
            <a:xfrm>
              <a:off x="4076700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3FEC9C3-AFD2-463C-A600-91E452CE1EF9}"/>
                </a:ext>
              </a:extLst>
            </p:cNvPr>
            <p:cNvCxnSpPr>
              <a:cxnSpLocks/>
            </p:cNvCxnSpPr>
            <p:nvPr/>
          </p:nvCxnSpPr>
          <p:spPr>
            <a:xfrm>
              <a:off x="43529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DAE645-8E5C-4249-B484-9E572F2518FF}"/>
                </a:ext>
              </a:extLst>
            </p:cNvPr>
            <p:cNvCxnSpPr>
              <a:cxnSpLocks/>
            </p:cNvCxnSpPr>
            <p:nvPr/>
          </p:nvCxnSpPr>
          <p:spPr>
            <a:xfrm>
              <a:off x="47339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194D1D-F60F-449C-9837-2685B61F4704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02634E-0FF5-4ED2-A72C-795CBB4A07EF}"/>
                </a:ext>
              </a:extLst>
            </p:cNvPr>
            <p:cNvCxnSpPr>
              <a:cxnSpLocks/>
            </p:cNvCxnSpPr>
            <p:nvPr/>
          </p:nvCxnSpPr>
          <p:spPr>
            <a:xfrm>
              <a:off x="5448300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B29FF9-48B1-48A5-A520-46C24F508681}"/>
                </a:ext>
              </a:extLst>
            </p:cNvPr>
            <p:cNvCxnSpPr>
              <a:cxnSpLocks/>
            </p:cNvCxnSpPr>
            <p:nvPr/>
          </p:nvCxnSpPr>
          <p:spPr>
            <a:xfrm>
              <a:off x="5829300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406CA1-BE55-4F1A-959E-34036EE4084F}"/>
                </a:ext>
              </a:extLst>
            </p:cNvPr>
            <p:cNvCxnSpPr>
              <a:cxnSpLocks/>
            </p:cNvCxnSpPr>
            <p:nvPr/>
          </p:nvCxnSpPr>
          <p:spPr>
            <a:xfrm>
              <a:off x="61817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FE88D86-E97C-43C6-B361-B9A437500749}"/>
                </a:ext>
              </a:extLst>
            </p:cNvPr>
            <p:cNvCxnSpPr>
              <a:cxnSpLocks/>
            </p:cNvCxnSpPr>
            <p:nvPr/>
          </p:nvCxnSpPr>
          <p:spPr>
            <a:xfrm>
              <a:off x="658177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733A6C-BA6A-4FE1-BD5D-648A5C752588}"/>
              </a:ext>
            </a:extLst>
          </p:cNvPr>
          <p:cNvGrpSpPr/>
          <p:nvPr/>
        </p:nvGrpSpPr>
        <p:grpSpPr>
          <a:xfrm rot="5400000">
            <a:off x="2281261" y="-317426"/>
            <a:ext cx="4369061" cy="6116097"/>
            <a:chOff x="3209925" y="1466850"/>
            <a:chExt cx="3371850" cy="4158123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E845A5-3030-4591-8663-D87ACDDB900A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D4220-86D0-423F-861A-412FADF1051E}"/>
                </a:ext>
              </a:extLst>
            </p:cNvPr>
            <p:cNvCxnSpPr>
              <a:cxnSpLocks/>
            </p:cNvCxnSpPr>
            <p:nvPr/>
          </p:nvCxnSpPr>
          <p:spPr>
            <a:xfrm>
              <a:off x="3540059" y="1567323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CCB736-ADB7-480F-B30D-6961A3D04EC5}"/>
                </a:ext>
              </a:extLst>
            </p:cNvPr>
            <p:cNvCxnSpPr>
              <a:cxnSpLocks/>
            </p:cNvCxnSpPr>
            <p:nvPr/>
          </p:nvCxnSpPr>
          <p:spPr>
            <a:xfrm>
              <a:off x="38195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79A61B5-2B20-4E59-AD64-F2BE33E7E4E7}"/>
                </a:ext>
              </a:extLst>
            </p:cNvPr>
            <p:cNvCxnSpPr>
              <a:cxnSpLocks/>
            </p:cNvCxnSpPr>
            <p:nvPr/>
          </p:nvCxnSpPr>
          <p:spPr>
            <a:xfrm>
              <a:off x="4076700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4E7507-E9EE-4C6B-8EF3-5CDA3937396E}"/>
                </a:ext>
              </a:extLst>
            </p:cNvPr>
            <p:cNvCxnSpPr>
              <a:cxnSpLocks/>
            </p:cNvCxnSpPr>
            <p:nvPr/>
          </p:nvCxnSpPr>
          <p:spPr>
            <a:xfrm>
              <a:off x="43529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DE126B-7DEA-43F3-84D8-62FD7C688070}"/>
                </a:ext>
              </a:extLst>
            </p:cNvPr>
            <p:cNvCxnSpPr>
              <a:cxnSpLocks/>
            </p:cNvCxnSpPr>
            <p:nvPr/>
          </p:nvCxnSpPr>
          <p:spPr>
            <a:xfrm>
              <a:off x="47339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CDC37E2-6D93-4069-AD7A-2036BC092CD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A6F3476-DFFB-4EE2-8C29-A235F0D50353}"/>
                </a:ext>
              </a:extLst>
            </p:cNvPr>
            <p:cNvCxnSpPr>
              <a:cxnSpLocks/>
            </p:cNvCxnSpPr>
            <p:nvPr/>
          </p:nvCxnSpPr>
          <p:spPr>
            <a:xfrm>
              <a:off x="5448300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D0485A-BA9B-4B8A-809B-6D5103CCECCD}"/>
                </a:ext>
              </a:extLst>
            </p:cNvPr>
            <p:cNvCxnSpPr>
              <a:cxnSpLocks/>
            </p:cNvCxnSpPr>
            <p:nvPr/>
          </p:nvCxnSpPr>
          <p:spPr>
            <a:xfrm>
              <a:off x="5829300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6BC0EE0-0E6A-4D52-9E9F-E901A01E7517}"/>
                </a:ext>
              </a:extLst>
            </p:cNvPr>
            <p:cNvCxnSpPr>
              <a:cxnSpLocks/>
            </p:cNvCxnSpPr>
            <p:nvPr/>
          </p:nvCxnSpPr>
          <p:spPr>
            <a:xfrm>
              <a:off x="618172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51E49A-8E6E-4782-8D99-1A3D1B6C916C}"/>
                </a:ext>
              </a:extLst>
            </p:cNvPr>
            <p:cNvCxnSpPr>
              <a:cxnSpLocks/>
            </p:cNvCxnSpPr>
            <p:nvPr/>
          </p:nvCxnSpPr>
          <p:spPr>
            <a:xfrm>
              <a:off x="6581775" y="1466850"/>
              <a:ext cx="0" cy="4057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FC0F10-B7B9-4A87-9065-53729D1BDC02}"/>
              </a:ext>
            </a:extLst>
          </p:cNvPr>
          <p:cNvCxnSpPr>
            <a:cxnSpLocks/>
          </p:cNvCxnSpPr>
          <p:nvPr/>
        </p:nvCxnSpPr>
        <p:spPr>
          <a:xfrm>
            <a:off x="1533525" y="923925"/>
            <a:ext cx="5762625" cy="4791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88EEC28-9746-4DA3-8741-AEAE3CF70E82}"/>
              </a:ext>
            </a:extLst>
          </p:cNvPr>
          <p:cNvSpPr txBox="1"/>
          <p:nvPr/>
        </p:nvSpPr>
        <p:spPr>
          <a:xfrm>
            <a:off x="8155163" y="2933700"/>
            <a:ext cx="383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Ha</a:t>
            </a:r>
            <a:r>
              <a:rPr lang="it-IT" sz="3200" baseline="30000" dirty="0"/>
              <a:t>i </a:t>
            </a:r>
            <a:r>
              <a:rPr lang="it-IT" sz="3200" dirty="0"/>
              <a:t>= </a:t>
            </a:r>
            <a:r>
              <a:rPr lang="it-IT" sz="3200" dirty="0" err="1"/>
              <a:t>Hp</a:t>
            </a:r>
            <a:r>
              <a:rPr lang="it-IT" sz="3200" baseline="30000" dirty="0" err="1"/>
              <a:t>i</a:t>
            </a:r>
            <a:r>
              <a:rPr lang="it-IT" sz="3200" baseline="30000" dirty="0"/>
              <a:t> </a:t>
            </a:r>
            <a:r>
              <a:rPr lang="it-IT" sz="3200" dirty="0"/>
              <a:t>+∑</a:t>
            </a:r>
            <a:r>
              <a:rPr lang="it-IT" sz="3200" dirty="0" err="1"/>
              <a:t>Coef</a:t>
            </a:r>
            <a:r>
              <a:rPr lang="it-IT" sz="3200" baseline="30000" dirty="0" err="1"/>
              <a:t>ij</a:t>
            </a:r>
            <a:r>
              <a:rPr lang="it-IT" sz="3200" dirty="0"/>
              <a:t> </a:t>
            </a:r>
            <a:r>
              <a:rPr lang="it-IT" sz="3200" dirty="0" err="1"/>
              <a:t>Hp</a:t>
            </a:r>
            <a:r>
              <a:rPr lang="it-IT" sz="3200" baseline="30000" dirty="0" err="1"/>
              <a:t>i</a:t>
            </a:r>
            <a:r>
              <a:rPr lang="it-IT" sz="3200" baseline="30000" dirty="0"/>
              <a:t>    </a:t>
            </a:r>
            <a:endParaRPr lang="en-GB" sz="320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D2453-89EE-46AF-A471-971D52519FD6}"/>
              </a:ext>
            </a:extLst>
          </p:cNvPr>
          <p:cNvSpPr txBox="1"/>
          <p:nvPr/>
        </p:nvSpPr>
        <p:spPr>
          <a:xfrm>
            <a:off x="8206909" y="3809207"/>
            <a:ext cx="4125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∑    </a:t>
            </a:r>
            <a:r>
              <a:rPr lang="it-IT" sz="2400" u="sng" dirty="0"/>
              <a:t>estesa a tutti i punti del dominio</a:t>
            </a:r>
          </a:p>
          <a:p>
            <a:r>
              <a:rPr lang="it-IT" sz="2400" dirty="0" err="1"/>
              <a:t>Coef</a:t>
            </a:r>
            <a:r>
              <a:rPr lang="it-IT" sz="2400" baseline="30000" dirty="0" err="1"/>
              <a:t>ij</a:t>
            </a:r>
            <a:r>
              <a:rPr lang="it-IT" sz="2400" baseline="30000" dirty="0"/>
              <a:t>    </a:t>
            </a:r>
            <a:r>
              <a:rPr lang="it-IT" sz="2400" dirty="0"/>
              <a:t> correlazione storica</a:t>
            </a:r>
          </a:p>
          <a:p>
            <a:r>
              <a:rPr lang="it-IT" sz="2400" dirty="0"/>
              <a:t>tra punti  i  e  j</a:t>
            </a:r>
          </a:p>
          <a:p>
            <a:r>
              <a:rPr lang="it-IT" sz="2400" dirty="0"/>
              <a:t>oppure:</a:t>
            </a:r>
          </a:p>
          <a:p>
            <a:r>
              <a:rPr lang="it-IT" sz="2400" dirty="0"/>
              <a:t>Funzione della distanza i j </a:t>
            </a:r>
            <a:endParaRPr lang="en-GB" sz="2400" baseline="30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AF104DE-FA2F-42E4-9487-0BCE46EAB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98" y="6240238"/>
            <a:ext cx="5253488" cy="7913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1367A36-1A5D-434B-9059-866798619033}"/>
              </a:ext>
            </a:extLst>
          </p:cNvPr>
          <p:cNvSpPr txBox="1"/>
          <p:nvPr/>
        </p:nvSpPr>
        <p:spPr>
          <a:xfrm>
            <a:off x="5594005" y="317942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5A03EC-A383-455A-8006-F2D88DD82002}"/>
              </a:ext>
            </a:extLst>
          </p:cNvPr>
          <p:cNvSpPr txBox="1"/>
          <p:nvPr/>
        </p:nvSpPr>
        <p:spPr>
          <a:xfrm>
            <a:off x="9203577" y="556091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Assimilation</a:t>
            </a:r>
            <a:r>
              <a:rPr lang="it-IT" b="1" dirty="0"/>
              <a:t>.</a:t>
            </a:r>
          </a:p>
          <a:p>
            <a:r>
              <a:rPr lang="it-IT" b="1" dirty="0"/>
              <a:t>Lionello et al </a:t>
            </a:r>
            <a:endParaRPr lang="en-GB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A107C4-8D67-4F37-9503-20731947367B}"/>
              </a:ext>
            </a:extLst>
          </p:cNvPr>
          <p:cNvSpPr/>
          <p:nvPr/>
        </p:nvSpPr>
        <p:spPr>
          <a:xfrm>
            <a:off x="5437064" y="3366657"/>
            <a:ext cx="193225" cy="20428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F10BA1-E523-4B78-8801-E0F3762004BD}"/>
              </a:ext>
            </a:extLst>
          </p:cNvPr>
          <p:cNvSpPr txBox="1"/>
          <p:nvPr/>
        </p:nvSpPr>
        <p:spPr>
          <a:xfrm>
            <a:off x="7767332" y="2176810"/>
            <a:ext cx="144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Dato corretto</a:t>
            </a:r>
          </a:p>
          <a:p>
            <a:r>
              <a:rPr lang="it-IT" dirty="0"/>
              <a:t>«analisi»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78290D-7532-4BAE-A80A-7659C523D342}"/>
              </a:ext>
            </a:extLst>
          </p:cNvPr>
          <p:cNvSpPr txBox="1"/>
          <p:nvPr/>
        </p:nvSpPr>
        <p:spPr>
          <a:xfrm>
            <a:off x="9399885" y="1866600"/>
            <a:ext cx="2473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Dato di tentativo</a:t>
            </a:r>
          </a:p>
          <a:p>
            <a:r>
              <a:rPr lang="it-IT" dirty="0"/>
              <a:t>(previsione precedente»</a:t>
            </a:r>
          </a:p>
          <a:p>
            <a:r>
              <a:rPr lang="it-IT" dirty="0"/>
              <a:t>«analisi»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017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93B9F-D3E2-48FB-91E1-61B37BEC03CE}"/>
              </a:ext>
            </a:extLst>
          </p:cNvPr>
          <p:cNvSpPr txBox="1"/>
          <p:nvPr/>
        </p:nvSpPr>
        <p:spPr>
          <a:xfrm>
            <a:off x="4355184" y="1480008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SVILUPPI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E6216-41EB-4113-A737-BC70E8984E34}"/>
              </a:ext>
            </a:extLst>
          </p:cNvPr>
          <p:cNvSpPr txBox="1"/>
          <p:nvPr/>
        </p:nvSpPr>
        <p:spPr>
          <a:xfrm>
            <a:off x="3713449" y="2010489"/>
            <a:ext cx="70989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/>
              <a:t>L’altimetro «SAR» Delay Doppler</a:t>
            </a:r>
          </a:p>
          <a:p>
            <a:r>
              <a:rPr lang="it-IT" sz="4000" b="1" dirty="0"/>
              <a:t>Doppler Delay </a:t>
            </a:r>
            <a:r>
              <a:rPr lang="it-IT" sz="4000" b="1" dirty="0" err="1"/>
              <a:t>Altimeter</a:t>
            </a:r>
            <a:endParaRPr lang="it-IT" sz="4000" b="1" dirty="0"/>
          </a:p>
          <a:p>
            <a:r>
              <a:rPr lang="it-IT" sz="4000" b="1" dirty="0"/>
              <a:t>                         DDA</a:t>
            </a:r>
          </a:p>
          <a:p>
            <a:r>
              <a:rPr lang="it-IT" sz="4000" dirty="0"/>
              <a:t>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34990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23">
            <a:extLst>
              <a:ext uri="{FF2B5EF4-FFF2-40B4-BE49-F238E27FC236}">
                <a16:creationId xmlns:a16="http://schemas.microsoft.com/office/drawing/2014/main" id="{EBAD712F-5FF9-4B6F-A805-43AEC4FEF27C}"/>
              </a:ext>
            </a:extLst>
          </p:cNvPr>
          <p:cNvGrpSpPr>
            <a:grpSpLocks/>
          </p:cNvGrpSpPr>
          <p:nvPr/>
        </p:nvGrpSpPr>
        <p:grpSpPr bwMode="auto">
          <a:xfrm>
            <a:off x="5494607" y="2712886"/>
            <a:ext cx="4856672" cy="4023090"/>
            <a:chOff x="1633531" y="476672"/>
            <a:chExt cx="7330957" cy="5917108"/>
          </a:xfrm>
        </p:grpSpPr>
        <p:sp>
          <p:nvSpPr>
            <p:cNvPr id="5" name="Ovale 22">
              <a:extLst>
                <a:ext uri="{FF2B5EF4-FFF2-40B4-BE49-F238E27FC236}">
                  <a16:creationId xmlns:a16="http://schemas.microsoft.com/office/drawing/2014/main" id="{C095502E-EA1D-4477-BCF8-B6C7582A6079}"/>
                </a:ext>
              </a:extLst>
            </p:cNvPr>
            <p:cNvSpPr/>
            <p:nvPr/>
          </p:nvSpPr>
          <p:spPr>
            <a:xfrm>
              <a:off x="4140153" y="2900338"/>
              <a:ext cx="914385" cy="91423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6" name="Gruppo 21">
              <a:extLst>
                <a:ext uri="{FF2B5EF4-FFF2-40B4-BE49-F238E27FC236}">
                  <a16:creationId xmlns:a16="http://schemas.microsoft.com/office/drawing/2014/main" id="{12BF3C57-681D-4B3B-9BC5-5F4D27C920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3531" y="476672"/>
              <a:ext cx="7330957" cy="5917108"/>
              <a:chOff x="1633531" y="476672"/>
              <a:chExt cx="7330957" cy="591710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93069273-7B7D-4CC0-8084-431E595256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29" t="27643" r="36076" b="7372"/>
              <a:stretch>
                <a:fillRect/>
              </a:stretch>
            </p:blipFill>
            <p:spPr bwMode="auto">
              <a:xfrm>
                <a:off x="1633531" y="476672"/>
                <a:ext cx="5852160" cy="5731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Ovale 2">
                <a:extLst>
                  <a:ext uri="{FF2B5EF4-FFF2-40B4-BE49-F238E27FC236}">
                    <a16:creationId xmlns:a16="http://schemas.microsoft.com/office/drawing/2014/main" id="{7A665828-895A-4CC0-969F-F7D1F4E507EE}"/>
                  </a:ext>
                </a:extLst>
              </p:cNvPr>
              <p:cNvSpPr/>
              <p:nvPr/>
            </p:nvSpPr>
            <p:spPr>
              <a:xfrm>
                <a:off x="2717776" y="1463915"/>
                <a:ext cx="3749615" cy="3748983"/>
              </a:xfrm>
              <a:prstGeom prst="ellipse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Ovale 3">
                <a:extLst>
                  <a:ext uri="{FF2B5EF4-FFF2-40B4-BE49-F238E27FC236}">
                    <a16:creationId xmlns:a16="http://schemas.microsoft.com/office/drawing/2014/main" id="{8F887102-3420-4A3E-A28C-DB3E11120AB4}"/>
                  </a:ext>
                </a:extLst>
              </p:cNvPr>
              <p:cNvSpPr/>
              <p:nvPr/>
            </p:nvSpPr>
            <p:spPr>
              <a:xfrm>
                <a:off x="2260583" y="1006799"/>
                <a:ext cx="4664000" cy="4663214"/>
              </a:xfrm>
              <a:prstGeom prst="ellipse">
                <a:avLst/>
              </a:prstGeom>
              <a:noFill/>
              <a:ln w="285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/>
              </a:p>
            </p:txBody>
          </p:sp>
          <p:cxnSp>
            <p:nvCxnSpPr>
              <p:cNvPr id="10" name="Connettore 1 5">
                <a:extLst>
                  <a:ext uri="{FF2B5EF4-FFF2-40B4-BE49-F238E27FC236}">
                    <a16:creationId xmlns:a16="http://schemas.microsoft.com/office/drawing/2014/main" id="{CFD253D3-6602-4CCA-A579-6F988229852D}"/>
                  </a:ext>
                </a:extLst>
              </p:cNvPr>
              <p:cNvCxnSpPr/>
              <p:nvPr/>
            </p:nvCxnSpPr>
            <p:spPr>
              <a:xfrm rot="16200000" flipH="1" flipV="1">
                <a:off x="3406144" y="2167842"/>
                <a:ext cx="2360177" cy="0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1 6">
                <a:extLst>
                  <a:ext uri="{FF2B5EF4-FFF2-40B4-BE49-F238E27FC236}">
                    <a16:creationId xmlns:a16="http://schemas.microsoft.com/office/drawing/2014/main" id="{D2152BED-BE08-455B-B97F-311913841F27}"/>
                  </a:ext>
                </a:extLst>
              </p:cNvPr>
              <p:cNvCxnSpPr/>
              <p:nvPr/>
            </p:nvCxnSpPr>
            <p:spPr>
              <a:xfrm rot="10800000">
                <a:off x="4592583" y="3347930"/>
                <a:ext cx="1865282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20">
                <a:extLst>
                  <a:ext uri="{FF2B5EF4-FFF2-40B4-BE49-F238E27FC236}">
                    <a16:creationId xmlns:a16="http://schemas.microsoft.com/office/drawing/2014/main" id="{DD0A7920-0C6A-47C3-B989-651A39B5D45B}"/>
                  </a:ext>
                </a:extLst>
              </p:cNvPr>
              <p:cNvCxnSpPr/>
              <p:nvPr/>
            </p:nvCxnSpPr>
            <p:spPr>
              <a:xfrm flipH="1">
                <a:off x="6470565" y="3351105"/>
                <a:ext cx="0" cy="1463405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">
                <a:extLst>
                  <a:ext uri="{FF2B5EF4-FFF2-40B4-BE49-F238E27FC236}">
                    <a16:creationId xmlns:a16="http://schemas.microsoft.com/office/drawing/2014/main" id="{983A486A-F57F-48FC-9C63-47A9004B7F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4927" y="2963581"/>
                <a:ext cx="371475" cy="41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C26C743B-33DF-4CF3-B8AE-A695773783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009923" y="1884637"/>
                <a:ext cx="638175" cy="419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7">
                <a:extLst>
                  <a:ext uri="{FF2B5EF4-FFF2-40B4-BE49-F238E27FC236}">
                    <a16:creationId xmlns:a16="http://schemas.microsoft.com/office/drawing/2014/main" id="{EB6FF26D-BFCC-442A-9DDC-4D030198D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1788" y="893093"/>
                <a:ext cx="2552700" cy="447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Connettore 2 36">
                <a:extLst>
                  <a:ext uri="{FF2B5EF4-FFF2-40B4-BE49-F238E27FC236}">
                    <a16:creationId xmlns:a16="http://schemas.microsoft.com/office/drawing/2014/main" id="{F03D5D69-6A9C-409A-BDA5-FAA9DAF10537}"/>
                  </a:ext>
                </a:extLst>
              </p:cNvPr>
              <p:cNvCxnSpPr/>
              <p:nvPr/>
            </p:nvCxnSpPr>
            <p:spPr>
              <a:xfrm rot="10800000" flipV="1">
                <a:off x="5902249" y="1116317"/>
                <a:ext cx="509580" cy="5682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">
                <a:extLst>
                  <a:ext uri="{FF2B5EF4-FFF2-40B4-BE49-F238E27FC236}">
                    <a16:creationId xmlns:a16="http://schemas.microsoft.com/office/drawing/2014/main" id="{201A9F2E-86C0-4144-833B-B716DE1291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5974680"/>
                <a:ext cx="533400" cy="41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EB9A55-D17B-43E7-9F82-FE7B03C715A3}"/>
              </a:ext>
            </a:extLst>
          </p:cNvPr>
          <p:cNvCxnSpPr>
            <a:cxnSpLocks/>
          </p:cNvCxnSpPr>
          <p:nvPr/>
        </p:nvCxnSpPr>
        <p:spPr>
          <a:xfrm>
            <a:off x="7298366" y="474619"/>
            <a:ext cx="353752" cy="1858477"/>
          </a:xfrm>
          <a:prstGeom prst="line">
            <a:avLst/>
          </a:prstGeom>
          <a:ln w="2222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BFE9515-32D8-4082-900A-B752F7A8F1C6}"/>
              </a:ext>
            </a:extLst>
          </p:cNvPr>
          <p:cNvCxnSpPr>
            <a:cxnSpLocks/>
          </p:cNvCxnSpPr>
          <p:nvPr/>
        </p:nvCxnSpPr>
        <p:spPr>
          <a:xfrm flipV="1">
            <a:off x="6920738" y="1671761"/>
            <a:ext cx="117599" cy="6422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595C2C8-65BF-46EB-9CAF-40CAC507CACA}"/>
              </a:ext>
            </a:extLst>
          </p:cNvPr>
          <p:cNvCxnSpPr>
            <a:cxnSpLocks/>
          </p:cNvCxnSpPr>
          <p:nvPr/>
        </p:nvCxnSpPr>
        <p:spPr>
          <a:xfrm>
            <a:off x="6862828" y="2693826"/>
            <a:ext cx="102425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9F3818-113B-4270-BDF3-A4CE68C00861}"/>
              </a:ext>
            </a:extLst>
          </p:cNvPr>
          <p:cNvCxnSpPr>
            <a:cxnSpLocks/>
          </p:cNvCxnSpPr>
          <p:nvPr/>
        </p:nvCxnSpPr>
        <p:spPr>
          <a:xfrm>
            <a:off x="7277980" y="511339"/>
            <a:ext cx="597365" cy="1872438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858AF9A-9434-4084-A571-94B81E8CA99D}"/>
              </a:ext>
            </a:extLst>
          </p:cNvPr>
          <p:cNvCxnSpPr>
            <a:cxnSpLocks/>
          </p:cNvCxnSpPr>
          <p:nvPr/>
        </p:nvCxnSpPr>
        <p:spPr>
          <a:xfrm flipH="1" flipV="1">
            <a:off x="7724229" y="1750461"/>
            <a:ext cx="102498" cy="60599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AF07D4-CC31-4F45-B02A-1FAB3863C20B}"/>
              </a:ext>
            </a:extLst>
          </p:cNvPr>
          <p:cNvCxnSpPr>
            <a:cxnSpLocks/>
          </p:cNvCxnSpPr>
          <p:nvPr/>
        </p:nvCxnSpPr>
        <p:spPr>
          <a:xfrm flipH="1" flipV="1">
            <a:off x="7577847" y="1799617"/>
            <a:ext cx="93677" cy="573129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2F0AEC4-E783-425C-87DE-2E6F74A5816B}"/>
              </a:ext>
            </a:extLst>
          </p:cNvPr>
          <p:cNvCxnSpPr>
            <a:cxnSpLocks/>
          </p:cNvCxnSpPr>
          <p:nvPr/>
        </p:nvCxnSpPr>
        <p:spPr>
          <a:xfrm flipH="1">
            <a:off x="6893780" y="540774"/>
            <a:ext cx="400900" cy="1850162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FEBD7D-EECD-4421-80D4-E08758818296}"/>
              </a:ext>
            </a:extLst>
          </p:cNvPr>
          <p:cNvCxnSpPr>
            <a:cxnSpLocks/>
          </p:cNvCxnSpPr>
          <p:nvPr/>
        </p:nvCxnSpPr>
        <p:spPr>
          <a:xfrm flipV="1">
            <a:off x="6868205" y="2371790"/>
            <a:ext cx="958522" cy="10207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56C450D-2D86-45ED-BEB3-A31AA50FAF1F}"/>
              </a:ext>
            </a:extLst>
          </p:cNvPr>
          <p:cNvCxnSpPr>
            <a:cxnSpLocks/>
          </p:cNvCxnSpPr>
          <p:nvPr/>
        </p:nvCxnSpPr>
        <p:spPr>
          <a:xfrm>
            <a:off x="7826727" y="2371790"/>
            <a:ext cx="14377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A1E77A-AE28-4185-89EB-E7CE76785B4C}"/>
              </a:ext>
            </a:extLst>
          </p:cNvPr>
          <p:cNvCxnSpPr>
            <a:cxnSpLocks/>
          </p:cNvCxnSpPr>
          <p:nvPr/>
        </p:nvCxnSpPr>
        <p:spPr>
          <a:xfrm>
            <a:off x="5420407" y="2371790"/>
            <a:ext cx="14377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50D0492-B999-42E2-A307-491B8E7D8F5C}"/>
              </a:ext>
            </a:extLst>
          </p:cNvPr>
          <p:cNvCxnSpPr>
            <a:cxnSpLocks/>
          </p:cNvCxnSpPr>
          <p:nvPr/>
        </p:nvCxnSpPr>
        <p:spPr>
          <a:xfrm flipH="1">
            <a:off x="6870067" y="2284542"/>
            <a:ext cx="51394" cy="4180934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BF37B24-EA76-4861-BE52-40D085D62AEA}"/>
              </a:ext>
            </a:extLst>
          </p:cNvPr>
          <p:cNvCxnSpPr>
            <a:cxnSpLocks/>
          </p:cNvCxnSpPr>
          <p:nvPr/>
        </p:nvCxnSpPr>
        <p:spPr>
          <a:xfrm flipH="1">
            <a:off x="7910982" y="2259710"/>
            <a:ext cx="11962" cy="4191316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136CEF3-FFED-459B-821E-A67E3AC6BFE2}"/>
              </a:ext>
            </a:extLst>
          </p:cNvPr>
          <p:cNvSpPr txBox="1"/>
          <p:nvPr/>
        </p:nvSpPr>
        <p:spPr>
          <a:xfrm>
            <a:off x="8734406" y="844398"/>
            <a:ext cx="44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Vs </a:t>
            </a:r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0EE362-BCBD-4FD1-9A28-FF8EF9797AD8}"/>
              </a:ext>
            </a:extLst>
          </p:cNvPr>
          <p:cNvSpPr txBox="1"/>
          <p:nvPr/>
        </p:nvSpPr>
        <p:spPr>
          <a:xfrm>
            <a:off x="383092" y="2957785"/>
            <a:ext cx="6484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Risoluzione lungo la direzione di volo</a:t>
            </a:r>
          </a:p>
          <a:p>
            <a:r>
              <a:rPr lang="it-IT" sz="3200" b="1" dirty="0"/>
              <a:t>(</a:t>
            </a:r>
            <a:r>
              <a:rPr lang="it-IT" sz="3200" b="1" dirty="0" err="1"/>
              <a:t>azimuth</a:t>
            </a:r>
            <a:r>
              <a:rPr lang="it-IT" sz="3200" b="1" dirty="0"/>
              <a:t>)  </a:t>
            </a:r>
            <a:r>
              <a:rPr lang="en-GB" sz="3200" b="1" dirty="0"/>
              <a:t>≃  </a:t>
            </a:r>
            <a:r>
              <a:rPr lang="it-IT" sz="3200" b="1" dirty="0"/>
              <a:t>600m </a:t>
            </a:r>
            <a:endParaRPr lang="en-GB" sz="3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29F622-6CCD-46DD-9828-704EC366BDA4}"/>
              </a:ext>
            </a:extLst>
          </p:cNvPr>
          <p:cNvSpPr txBox="1"/>
          <p:nvPr/>
        </p:nvSpPr>
        <p:spPr>
          <a:xfrm>
            <a:off x="7155214" y="228777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600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A823A83-4C94-4F07-9C23-775E9B374DA1}"/>
              </a:ext>
            </a:extLst>
          </p:cNvPr>
          <p:cNvCxnSpPr>
            <a:cxnSpLocks/>
          </p:cNvCxnSpPr>
          <p:nvPr/>
        </p:nvCxnSpPr>
        <p:spPr>
          <a:xfrm flipV="1">
            <a:off x="3200400" y="4658602"/>
            <a:ext cx="7546654" cy="30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04F7D3D-1D6D-4201-9FC1-2D7139D0A369}"/>
              </a:ext>
            </a:extLst>
          </p:cNvPr>
          <p:cNvSpPr txBox="1"/>
          <p:nvPr/>
        </p:nvSpPr>
        <p:spPr>
          <a:xfrm>
            <a:off x="9578057" y="4941563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azimut</a:t>
            </a:r>
            <a:endParaRPr lang="en-GB" dirty="0">
              <a:solidFill>
                <a:srgbClr val="00B0F0"/>
              </a:solidFill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610C063-C5B1-4EC9-BDE0-7930FAD0B1E2}"/>
              </a:ext>
            </a:extLst>
          </p:cNvPr>
          <p:cNvCxnSpPr>
            <a:cxnSpLocks/>
          </p:cNvCxnSpPr>
          <p:nvPr/>
        </p:nvCxnSpPr>
        <p:spPr>
          <a:xfrm flipV="1">
            <a:off x="7967003" y="628747"/>
            <a:ext cx="1611054" cy="2283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C0AF1AF8-AF1A-49ED-ABE6-24E343D095C0}"/>
              </a:ext>
            </a:extLst>
          </p:cNvPr>
          <p:cNvSpPr/>
          <p:nvPr/>
        </p:nvSpPr>
        <p:spPr>
          <a:xfrm>
            <a:off x="7213165" y="450622"/>
            <a:ext cx="204281" cy="24873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7053CD-8466-49D1-8345-F957C609C16A}"/>
              </a:ext>
            </a:extLst>
          </p:cNvPr>
          <p:cNvSpPr txBox="1"/>
          <p:nvPr/>
        </p:nvSpPr>
        <p:spPr>
          <a:xfrm>
            <a:off x="8958730" y="1750461"/>
            <a:ext cx="122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Vr</a:t>
            </a:r>
            <a:r>
              <a:rPr lang="it-IT" dirty="0"/>
              <a:t>=Vs cos</a:t>
            </a:r>
            <a:r>
              <a:rPr lang="el-GR" dirty="0"/>
              <a:t>ϴ</a:t>
            </a:r>
            <a:endParaRPr lang="en-GB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5028C3-0660-48C2-B29E-DEA23A376F35}"/>
              </a:ext>
            </a:extLst>
          </p:cNvPr>
          <p:cNvSpPr txBox="1"/>
          <p:nvPr/>
        </p:nvSpPr>
        <p:spPr>
          <a:xfrm>
            <a:off x="7239710" y="917043"/>
            <a:ext cx="336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44C07-E172-4823-B90B-21B313B25B35}"/>
              </a:ext>
            </a:extLst>
          </p:cNvPr>
          <p:cNvSpPr txBox="1"/>
          <p:nvPr/>
        </p:nvSpPr>
        <p:spPr>
          <a:xfrm>
            <a:off x="1777042" y="1388853"/>
            <a:ext cx="446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Utilizzando l’effetto Doppler sull’onda riflessa </a:t>
            </a:r>
          </a:p>
          <a:p>
            <a:r>
              <a:rPr lang="it-IT" dirty="0"/>
              <a:t>(che </a:t>
            </a:r>
            <a:r>
              <a:rPr lang="it-IT"/>
              <a:t>riporta l’informazione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221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91544" y="260649"/>
            <a:ext cx="4533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SOME MORE </a:t>
            </a:r>
            <a:r>
              <a:rPr lang="it-IT" sz="2400" b="1" dirty="0"/>
              <a:t>USEFUL REFERENCES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58000" y="692697"/>
            <a:ext cx="8676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err="1"/>
              <a:t>Chelton</a:t>
            </a:r>
            <a:r>
              <a:rPr lang="it-IT" dirty="0"/>
              <a:t>, </a:t>
            </a:r>
            <a:r>
              <a:rPr lang="it-IT" dirty="0" err="1"/>
              <a:t>D.B.</a:t>
            </a:r>
            <a:r>
              <a:rPr lang="it-IT" dirty="0"/>
              <a:t>; </a:t>
            </a:r>
            <a:r>
              <a:rPr lang="it-IT" dirty="0" err="1"/>
              <a:t>Ries</a:t>
            </a:r>
            <a:r>
              <a:rPr lang="it-IT" dirty="0"/>
              <a:t>, </a:t>
            </a:r>
            <a:r>
              <a:rPr lang="it-IT" dirty="0" err="1"/>
              <a:t>J.C.</a:t>
            </a:r>
            <a:r>
              <a:rPr lang="it-IT" dirty="0"/>
              <a:t>; </a:t>
            </a:r>
            <a:r>
              <a:rPr lang="it-IT" dirty="0" err="1"/>
              <a:t>Haines</a:t>
            </a:r>
            <a:r>
              <a:rPr lang="it-IT" dirty="0"/>
              <a:t>, </a:t>
            </a:r>
            <a:r>
              <a:rPr lang="it-IT" dirty="0" err="1"/>
              <a:t>B.J.</a:t>
            </a:r>
            <a:r>
              <a:rPr lang="it-IT" dirty="0"/>
              <a:t>; Fu, </a:t>
            </a:r>
            <a:r>
              <a:rPr lang="it-IT" dirty="0" err="1"/>
              <a:t>L.-L.</a:t>
            </a:r>
            <a:r>
              <a:rPr lang="it-IT" dirty="0"/>
              <a:t>; </a:t>
            </a:r>
            <a:r>
              <a:rPr lang="it-IT" dirty="0" err="1"/>
              <a:t>Callahan</a:t>
            </a:r>
            <a:r>
              <a:rPr lang="it-IT" dirty="0"/>
              <a:t>, P.S. Satellite </a:t>
            </a:r>
            <a:r>
              <a:rPr lang="it-IT" dirty="0" err="1"/>
              <a:t>Altimetry</a:t>
            </a:r>
            <a:r>
              <a:rPr lang="it-IT" dirty="0"/>
              <a:t>. In Satellite </a:t>
            </a:r>
            <a:r>
              <a:rPr lang="it-IT" dirty="0" err="1"/>
              <a:t>Altimetry</a:t>
            </a:r>
            <a:r>
              <a:rPr lang="it-IT" dirty="0"/>
              <a:t> and </a:t>
            </a:r>
            <a:r>
              <a:rPr lang="it-IT" dirty="0" err="1"/>
              <a:t>Earth</a:t>
            </a:r>
            <a:r>
              <a:rPr lang="it-IT" dirty="0"/>
              <a:t> </a:t>
            </a:r>
            <a:r>
              <a:rPr lang="it-IT" dirty="0" err="1"/>
              <a:t>Sciences</a:t>
            </a:r>
            <a:r>
              <a:rPr lang="it-IT" dirty="0"/>
              <a:t>: A </a:t>
            </a:r>
            <a:r>
              <a:rPr lang="it-IT" dirty="0" err="1"/>
              <a:t>Handbook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Techniques</a:t>
            </a:r>
            <a:r>
              <a:rPr lang="it-IT" dirty="0"/>
              <a:t> and </a:t>
            </a:r>
            <a:r>
              <a:rPr lang="it-IT" dirty="0" err="1"/>
              <a:t>Applications</a:t>
            </a:r>
            <a:r>
              <a:rPr lang="it-IT" dirty="0"/>
              <a:t>; Fu, </a:t>
            </a:r>
            <a:r>
              <a:rPr lang="it-IT" dirty="0" err="1"/>
              <a:t>L.-L.</a:t>
            </a:r>
            <a:r>
              <a:rPr lang="it-IT" dirty="0"/>
              <a:t>, </a:t>
            </a:r>
            <a:r>
              <a:rPr lang="it-IT" dirty="0" err="1"/>
              <a:t>Cazenave</a:t>
            </a:r>
            <a:r>
              <a:rPr lang="it-IT" dirty="0"/>
              <a:t>, A., </a:t>
            </a:r>
            <a:r>
              <a:rPr lang="it-IT" dirty="0" err="1"/>
              <a:t>Eds</a:t>
            </a:r>
            <a:r>
              <a:rPr lang="it-IT" dirty="0"/>
              <a:t>.; </a:t>
            </a:r>
            <a:r>
              <a:rPr lang="it-IT" dirty="0" err="1"/>
              <a:t>Academic</a:t>
            </a:r>
            <a:r>
              <a:rPr lang="it-IT" dirty="0"/>
              <a:t> Press: San Diego, CA, USA, 2001; pp. 1–131. [</a:t>
            </a:r>
            <a:r>
              <a:rPr lang="it-IT" dirty="0">
                <a:hlinkClick r:id="rId2"/>
              </a:rPr>
              <a:t>Google </a:t>
            </a:r>
            <a:r>
              <a:rPr lang="it-IT" dirty="0" err="1">
                <a:hlinkClick r:id="rId2"/>
              </a:rPr>
              <a:t>Scholar</a:t>
            </a:r>
            <a:r>
              <a:rPr lang="it-IT" dirty="0"/>
              <a:t>]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/>
              <a:t>Reale, F.; Dentale, F.; Pugliese </a:t>
            </a:r>
            <a:r>
              <a:rPr lang="it-IT" dirty="0" err="1"/>
              <a:t>Carratelli</a:t>
            </a:r>
            <a:r>
              <a:rPr lang="it-IT" dirty="0"/>
              <a:t>, E.; </a:t>
            </a:r>
            <a:r>
              <a:rPr lang="it-IT" dirty="0" err="1"/>
              <a:t>Torrisi</a:t>
            </a:r>
            <a:r>
              <a:rPr lang="it-IT" dirty="0"/>
              <a:t>, L. Remote </a:t>
            </a:r>
            <a:r>
              <a:rPr lang="it-IT" dirty="0" err="1"/>
              <a:t>sensing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small-scale</a:t>
            </a:r>
            <a:r>
              <a:rPr lang="it-IT" dirty="0"/>
              <a:t> </a:t>
            </a:r>
            <a:r>
              <a:rPr lang="it-IT" dirty="0" err="1"/>
              <a:t>storm</a:t>
            </a:r>
            <a:r>
              <a:rPr lang="it-IT" dirty="0"/>
              <a:t> </a:t>
            </a:r>
            <a:r>
              <a:rPr lang="it-IT" dirty="0" err="1"/>
              <a:t>variations</a:t>
            </a:r>
            <a:r>
              <a:rPr lang="it-IT" dirty="0"/>
              <a:t> in </a:t>
            </a:r>
            <a:r>
              <a:rPr lang="it-IT" dirty="0" err="1"/>
              <a:t>coastal</a:t>
            </a:r>
            <a:r>
              <a:rPr lang="it-IT" dirty="0"/>
              <a:t> </a:t>
            </a:r>
            <a:r>
              <a:rPr lang="it-IT" dirty="0" err="1"/>
              <a:t>seas</a:t>
            </a:r>
            <a:r>
              <a:rPr lang="it-IT" dirty="0"/>
              <a:t>. Journal </a:t>
            </a:r>
            <a:r>
              <a:rPr lang="it-IT" dirty="0" err="1"/>
              <a:t>of</a:t>
            </a:r>
            <a:r>
              <a:rPr lang="it-IT" dirty="0"/>
              <a:t>  </a:t>
            </a:r>
            <a:r>
              <a:rPr lang="it-IT" dirty="0" err="1"/>
              <a:t>Coastal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b="1" dirty="0"/>
              <a:t>2013</a:t>
            </a:r>
            <a:r>
              <a:rPr lang="it-IT" dirty="0"/>
              <a:t>. </a:t>
            </a:r>
            <a:r>
              <a:rPr lang="it-IT" dirty="0" err="1"/>
              <a:t>doi</a:t>
            </a:r>
            <a:r>
              <a:rPr lang="it-IT" dirty="0"/>
              <a:t>: </a:t>
            </a:r>
            <a:r>
              <a:rPr lang="it-IT" dirty="0">
                <a:hlinkClick r:id="rId3"/>
              </a:rPr>
              <a:t>http://dx.doi.org/10.2112/JCOASTRES-D-12-00239.1</a:t>
            </a:r>
            <a:r>
              <a:rPr lang="it-IT" dirty="0"/>
              <a:t>. [</a:t>
            </a:r>
            <a:r>
              <a:rPr lang="it-IT" dirty="0">
                <a:hlinkClick r:id="rId4"/>
              </a:rPr>
              <a:t>Google </a:t>
            </a:r>
            <a:r>
              <a:rPr lang="it-IT" dirty="0" err="1">
                <a:hlinkClick r:id="rId4"/>
              </a:rPr>
              <a:t>Scholar</a:t>
            </a:r>
            <a:r>
              <a:rPr lang="it-IT" dirty="0"/>
              <a:t>]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/>
              <a:t>Ferdinando Reale, Fabio Dentale and Eugenio Pugliese Carratelli R</a:t>
            </a:r>
            <a:r>
              <a:rPr lang="it-IT" i="1" dirty="0"/>
              <a:t>emote Sensing</a:t>
            </a:r>
            <a:r>
              <a:rPr lang="it-IT" dirty="0"/>
              <a:t> </a:t>
            </a:r>
            <a:r>
              <a:rPr lang="it-IT" b="1" dirty="0"/>
              <a:t>2014</a:t>
            </a:r>
            <a:r>
              <a:rPr lang="it-IT" dirty="0"/>
              <a:t>, </a:t>
            </a:r>
            <a:r>
              <a:rPr lang="it-IT" i="1" dirty="0"/>
              <a:t>6</a:t>
            </a:r>
            <a:r>
              <a:rPr lang="it-IT" dirty="0"/>
              <a:t>(5), 3681-3692; doi:</a:t>
            </a:r>
            <a:r>
              <a:rPr lang="it-IT" dirty="0">
                <a:hlinkClick r:id="rId5"/>
              </a:rPr>
              <a:t>10.3390/rs6053681</a:t>
            </a:r>
            <a:endParaRPr lang="it-IT" dirty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/>
              <a:t>OSTM/Jason-2 </a:t>
            </a:r>
            <a:r>
              <a:rPr lang="it-IT" dirty="0" err="1"/>
              <a:t>Products</a:t>
            </a:r>
            <a:r>
              <a:rPr lang="it-IT" dirty="0"/>
              <a:t> </a:t>
            </a:r>
            <a:r>
              <a:rPr lang="it-IT" dirty="0" err="1"/>
              <a:t>Handbook</a:t>
            </a:r>
            <a:r>
              <a:rPr lang="it-IT" dirty="0"/>
              <a:t>. </a:t>
            </a:r>
            <a:r>
              <a:rPr lang="it-IT" dirty="0" err="1"/>
              <a:t>Available</a:t>
            </a:r>
            <a:r>
              <a:rPr lang="it-IT" dirty="0"/>
              <a:t> at: </a:t>
            </a:r>
            <a:r>
              <a:rPr lang="it-IT" dirty="0">
                <a:hlinkClick r:id="rId6"/>
              </a:rPr>
              <a:t>ftp://avisoftp.cnes.fr/AVISO/pub/jason-2/documentation/handbook/</a:t>
            </a:r>
            <a:r>
              <a:rPr lang="it-IT" dirty="0"/>
              <a:t>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>
                <a:hlinkClick r:id="" action="ppaction://noaction"/>
              </a:rPr>
              <a:t>ftp://avisoftp.cnes.fr/AVISO/pub/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>
                <a:hlinkClick r:id="" action="ppaction://noaction"/>
              </a:rPr>
              <a:t> OSTM/Jason-2 </a:t>
            </a:r>
            <a:r>
              <a:rPr lang="it-IT" dirty="0" err="1">
                <a:hlinkClick r:id="rId7"/>
              </a:rPr>
              <a:t>Products</a:t>
            </a:r>
            <a:r>
              <a:rPr lang="it-IT" dirty="0">
                <a:hlinkClick r:id="rId7"/>
              </a:rPr>
              <a:t> </a:t>
            </a:r>
            <a:r>
              <a:rPr lang="it-IT" dirty="0" err="1">
                <a:hlinkClick r:id="rId7"/>
              </a:rPr>
              <a:t>Handboo</a:t>
            </a:r>
            <a:r>
              <a:rPr lang="it-IT" dirty="0">
                <a:hlinkClick r:id="" action="ppaction://noaction"/>
              </a:rPr>
              <a:t>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>
                <a:hlinkClick r:id="" action="ppaction://noaction"/>
              </a:rPr>
              <a:t>http://www.storm-surge.info/</a:t>
            </a:r>
            <a:r>
              <a:rPr lang="it-IT" dirty="0"/>
              <a:t>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>
                <a:hlinkClick r:id="rId8"/>
              </a:rPr>
              <a:t>http://www.aviso.altimetry.fr/en/</a:t>
            </a:r>
            <a:r>
              <a:rPr lang="it-IT" dirty="0" err="1">
                <a:hlinkClick r:id="rId8"/>
              </a:rPr>
              <a:t>my-aviso.html</a:t>
            </a:r>
            <a:r>
              <a:rPr lang="it-IT" dirty="0"/>
              <a:t>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>
                <a:hlinkClick r:id="rId9"/>
              </a:rPr>
              <a:t>http://rads.tudelft.nl/rads/rads.shtml</a:t>
            </a: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>
            <a:extLst>
              <a:ext uri="{FF2B5EF4-FFF2-40B4-BE49-F238E27FC236}">
                <a16:creationId xmlns:a16="http://schemas.microsoft.com/office/drawing/2014/main" id="{7F9C0369-9C07-46EC-BCC7-E38A1330F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815" y="2632077"/>
            <a:ext cx="9371073" cy="476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7" name="Freeform 3">
            <a:extLst>
              <a:ext uri="{FF2B5EF4-FFF2-40B4-BE49-F238E27FC236}">
                <a16:creationId xmlns:a16="http://schemas.microsoft.com/office/drawing/2014/main" id="{D4C7DECE-7764-4664-BB98-4D6694C5A02F}"/>
              </a:ext>
            </a:extLst>
          </p:cNvPr>
          <p:cNvSpPr>
            <a:spLocks/>
          </p:cNvSpPr>
          <p:nvPr/>
        </p:nvSpPr>
        <p:spPr bwMode="auto">
          <a:xfrm>
            <a:off x="2641600" y="1916114"/>
            <a:ext cx="6191250" cy="1379537"/>
          </a:xfrm>
          <a:custGeom>
            <a:avLst/>
            <a:gdLst>
              <a:gd name="T0" fmla="*/ 46 w 4709"/>
              <a:gd name="T1" fmla="*/ 529 h 1032"/>
              <a:gd name="T2" fmla="*/ 219 w 4709"/>
              <a:gd name="T3" fmla="*/ 199 h 1032"/>
              <a:gd name="T4" fmla="*/ 302 w 4709"/>
              <a:gd name="T5" fmla="*/ 126 h 1032"/>
              <a:gd name="T6" fmla="*/ 466 w 4709"/>
              <a:gd name="T7" fmla="*/ 44 h 1032"/>
              <a:gd name="T8" fmla="*/ 658 w 4709"/>
              <a:gd name="T9" fmla="*/ 44 h 1032"/>
              <a:gd name="T10" fmla="*/ 731 w 4709"/>
              <a:gd name="T11" fmla="*/ 81 h 1032"/>
              <a:gd name="T12" fmla="*/ 832 w 4709"/>
              <a:gd name="T13" fmla="*/ 126 h 1032"/>
              <a:gd name="T14" fmla="*/ 942 w 4709"/>
              <a:gd name="T15" fmla="*/ 218 h 1032"/>
              <a:gd name="T16" fmla="*/ 1006 w 4709"/>
              <a:gd name="T17" fmla="*/ 291 h 1032"/>
              <a:gd name="T18" fmla="*/ 1079 w 4709"/>
              <a:gd name="T19" fmla="*/ 410 h 1032"/>
              <a:gd name="T20" fmla="*/ 1134 w 4709"/>
              <a:gd name="T21" fmla="*/ 519 h 1032"/>
              <a:gd name="T22" fmla="*/ 1189 w 4709"/>
              <a:gd name="T23" fmla="*/ 611 h 1032"/>
              <a:gd name="T24" fmla="*/ 1344 w 4709"/>
              <a:gd name="T25" fmla="*/ 849 h 1032"/>
              <a:gd name="T26" fmla="*/ 1490 w 4709"/>
              <a:gd name="T27" fmla="*/ 995 h 1032"/>
              <a:gd name="T28" fmla="*/ 1563 w 4709"/>
              <a:gd name="T29" fmla="*/ 1031 h 1032"/>
              <a:gd name="T30" fmla="*/ 1920 w 4709"/>
              <a:gd name="T31" fmla="*/ 913 h 1032"/>
              <a:gd name="T32" fmla="*/ 2094 w 4709"/>
              <a:gd name="T33" fmla="*/ 721 h 1032"/>
              <a:gd name="T34" fmla="*/ 2185 w 4709"/>
              <a:gd name="T35" fmla="*/ 574 h 1032"/>
              <a:gd name="T36" fmla="*/ 2222 w 4709"/>
              <a:gd name="T37" fmla="*/ 538 h 1032"/>
              <a:gd name="T38" fmla="*/ 2441 w 4709"/>
              <a:gd name="T39" fmla="*/ 391 h 1032"/>
              <a:gd name="T40" fmla="*/ 2624 w 4709"/>
              <a:gd name="T41" fmla="*/ 199 h 1032"/>
              <a:gd name="T42" fmla="*/ 3063 w 4709"/>
              <a:gd name="T43" fmla="*/ 282 h 1032"/>
              <a:gd name="T44" fmla="*/ 3118 w 4709"/>
              <a:gd name="T45" fmla="*/ 309 h 1032"/>
              <a:gd name="T46" fmla="*/ 3200 w 4709"/>
              <a:gd name="T47" fmla="*/ 382 h 1032"/>
              <a:gd name="T48" fmla="*/ 3237 w 4709"/>
              <a:gd name="T49" fmla="*/ 428 h 1032"/>
              <a:gd name="T50" fmla="*/ 3401 w 4709"/>
              <a:gd name="T51" fmla="*/ 620 h 1032"/>
              <a:gd name="T52" fmla="*/ 3639 w 4709"/>
              <a:gd name="T53" fmla="*/ 785 h 1032"/>
              <a:gd name="T54" fmla="*/ 3694 w 4709"/>
              <a:gd name="T55" fmla="*/ 803 h 1032"/>
              <a:gd name="T56" fmla="*/ 3904 w 4709"/>
              <a:gd name="T57" fmla="*/ 766 h 1032"/>
              <a:gd name="T58" fmla="*/ 3986 w 4709"/>
              <a:gd name="T59" fmla="*/ 657 h 1032"/>
              <a:gd name="T60" fmla="*/ 4023 w 4709"/>
              <a:gd name="T61" fmla="*/ 583 h 1032"/>
              <a:gd name="T62" fmla="*/ 4087 w 4709"/>
              <a:gd name="T63" fmla="*/ 519 h 1032"/>
              <a:gd name="T64" fmla="*/ 4242 w 4709"/>
              <a:gd name="T65" fmla="*/ 455 h 1032"/>
              <a:gd name="T66" fmla="*/ 4443 w 4709"/>
              <a:gd name="T67" fmla="*/ 602 h 1032"/>
              <a:gd name="T68" fmla="*/ 4535 w 4709"/>
              <a:gd name="T69" fmla="*/ 666 h 1032"/>
              <a:gd name="T70" fmla="*/ 4709 w 4709"/>
              <a:gd name="T71" fmla="*/ 730 h 10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709"/>
              <a:gd name="T109" fmla="*/ 0 h 1032"/>
              <a:gd name="T110" fmla="*/ 4709 w 4709"/>
              <a:gd name="T111" fmla="*/ 1032 h 103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709" h="1032">
                <a:moveTo>
                  <a:pt x="0" y="602"/>
                </a:moveTo>
                <a:cubicBezTo>
                  <a:pt x="10" y="570"/>
                  <a:pt x="22" y="552"/>
                  <a:pt x="46" y="529"/>
                </a:cubicBezTo>
                <a:cubicBezTo>
                  <a:pt x="67" y="465"/>
                  <a:pt x="81" y="393"/>
                  <a:pt x="119" y="337"/>
                </a:cubicBezTo>
                <a:cubicBezTo>
                  <a:pt x="136" y="285"/>
                  <a:pt x="166" y="219"/>
                  <a:pt x="219" y="199"/>
                </a:cubicBezTo>
                <a:cubicBezTo>
                  <a:pt x="242" y="137"/>
                  <a:pt x="210" y="200"/>
                  <a:pt x="256" y="163"/>
                </a:cubicBezTo>
                <a:cubicBezTo>
                  <a:pt x="313" y="116"/>
                  <a:pt x="233" y="148"/>
                  <a:pt x="302" y="126"/>
                </a:cubicBezTo>
                <a:cubicBezTo>
                  <a:pt x="365" y="85"/>
                  <a:pt x="336" y="97"/>
                  <a:pt x="384" y="81"/>
                </a:cubicBezTo>
                <a:cubicBezTo>
                  <a:pt x="427" y="51"/>
                  <a:pt x="401" y="65"/>
                  <a:pt x="466" y="44"/>
                </a:cubicBezTo>
                <a:cubicBezTo>
                  <a:pt x="475" y="41"/>
                  <a:pt x="494" y="35"/>
                  <a:pt x="494" y="35"/>
                </a:cubicBezTo>
                <a:cubicBezTo>
                  <a:pt x="547" y="0"/>
                  <a:pt x="602" y="26"/>
                  <a:pt x="658" y="44"/>
                </a:cubicBezTo>
                <a:cubicBezTo>
                  <a:pt x="676" y="50"/>
                  <a:pt x="713" y="62"/>
                  <a:pt x="713" y="62"/>
                </a:cubicBezTo>
                <a:cubicBezTo>
                  <a:pt x="719" y="68"/>
                  <a:pt x="723" y="77"/>
                  <a:pt x="731" y="81"/>
                </a:cubicBezTo>
                <a:cubicBezTo>
                  <a:pt x="748" y="90"/>
                  <a:pt x="786" y="99"/>
                  <a:pt x="786" y="99"/>
                </a:cubicBezTo>
                <a:cubicBezTo>
                  <a:pt x="841" y="151"/>
                  <a:pt x="765" y="85"/>
                  <a:pt x="832" y="126"/>
                </a:cubicBezTo>
                <a:cubicBezTo>
                  <a:pt x="892" y="164"/>
                  <a:pt x="802" y="129"/>
                  <a:pt x="878" y="154"/>
                </a:cubicBezTo>
                <a:cubicBezTo>
                  <a:pt x="897" y="182"/>
                  <a:pt x="921" y="192"/>
                  <a:pt x="942" y="218"/>
                </a:cubicBezTo>
                <a:cubicBezTo>
                  <a:pt x="949" y="226"/>
                  <a:pt x="953" y="237"/>
                  <a:pt x="960" y="245"/>
                </a:cubicBezTo>
                <a:cubicBezTo>
                  <a:pt x="974" y="261"/>
                  <a:pt x="1006" y="291"/>
                  <a:pt x="1006" y="291"/>
                </a:cubicBezTo>
                <a:cubicBezTo>
                  <a:pt x="1017" y="323"/>
                  <a:pt x="1036" y="335"/>
                  <a:pt x="1051" y="364"/>
                </a:cubicBezTo>
                <a:cubicBezTo>
                  <a:pt x="1076" y="411"/>
                  <a:pt x="1044" y="373"/>
                  <a:pt x="1079" y="410"/>
                </a:cubicBezTo>
                <a:cubicBezTo>
                  <a:pt x="1089" y="441"/>
                  <a:pt x="1101" y="461"/>
                  <a:pt x="1125" y="483"/>
                </a:cubicBezTo>
                <a:cubicBezTo>
                  <a:pt x="1128" y="495"/>
                  <a:pt x="1129" y="508"/>
                  <a:pt x="1134" y="519"/>
                </a:cubicBezTo>
                <a:cubicBezTo>
                  <a:pt x="1138" y="527"/>
                  <a:pt x="1148" y="530"/>
                  <a:pt x="1152" y="538"/>
                </a:cubicBezTo>
                <a:cubicBezTo>
                  <a:pt x="1191" y="619"/>
                  <a:pt x="1148" y="572"/>
                  <a:pt x="1189" y="611"/>
                </a:cubicBezTo>
                <a:cubicBezTo>
                  <a:pt x="1206" y="662"/>
                  <a:pt x="1222" y="701"/>
                  <a:pt x="1262" y="739"/>
                </a:cubicBezTo>
                <a:cubicBezTo>
                  <a:pt x="1277" y="783"/>
                  <a:pt x="1312" y="815"/>
                  <a:pt x="1344" y="849"/>
                </a:cubicBezTo>
                <a:cubicBezTo>
                  <a:pt x="1360" y="897"/>
                  <a:pt x="1341" y="859"/>
                  <a:pt x="1381" y="894"/>
                </a:cubicBezTo>
                <a:cubicBezTo>
                  <a:pt x="1420" y="928"/>
                  <a:pt x="1450" y="964"/>
                  <a:pt x="1490" y="995"/>
                </a:cubicBezTo>
                <a:cubicBezTo>
                  <a:pt x="1497" y="1000"/>
                  <a:pt x="1501" y="1009"/>
                  <a:pt x="1509" y="1013"/>
                </a:cubicBezTo>
                <a:cubicBezTo>
                  <a:pt x="1526" y="1021"/>
                  <a:pt x="1563" y="1031"/>
                  <a:pt x="1563" y="1031"/>
                </a:cubicBezTo>
                <a:cubicBezTo>
                  <a:pt x="1655" y="1026"/>
                  <a:pt x="1727" y="1032"/>
                  <a:pt x="1810" y="1004"/>
                </a:cubicBezTo>
                <a:cubicBezTo>
                  <a:pt x="1845" y="971"/>
                  <a:pt x="1883" y="944"/>
                  <a:pt x="1920" y="913"/>
                </a:cubicBezTo>
                <a:cubicBezTo>
                  <a:pt x="1959" y="881"/>
                  <a:pt x="1978" y="839"/>
                  <a:pt x="2021" y="812"/>
                </a:cubicBezTo>
                <a:cubicBezTo>
                  <a:pt x="2042" y="780"/>
                  <a:pt x="2066" y="747"/>
                  <a:pt x="2094" y="721"/>
                </a:cubicBezTo>
                <a:cubicBezTo>
                  <a:pt x="2104" y="690"/>
                  <a:pt x="2117" y="671"/>
                  <a:pt x="2139" y="647"/>
                </a:cubicBezTo>
                <a:cubicBezTo>
                  <a:pt x="2150" y="617"/>
                  <a:pt x="2163" y="597"/>
                  <a:pt x="2185" y="574"/>
                </a:cubicBezTo>
                <a:cubicBezTo>
                  <a:pt x="2188" y="565"/>
                  <a:pt x="2187" y="554"/>
                  <a:pt x="2194" y="547"/>
                </a:cubicBezTo>
                <a:cubicBezTo>
                  <a:pt x="2201" y="540"/>
                  <a:pt x="2214" y="543"/>
                  <a:pt x="2222" y="538"/>
                </a:cubicBezTo>
                <a:cubicBezTo>
                  <a:pt x="2286" y="499"/>
                  <a:pt x="2188" y="536"/>
                  <a:pt x="2267" y="510"/>
                </a:cubicBezTo>
                <a:cubicBezTo>
                  <a:pt x="2303" y="476"/>
                  <a:pt x="2390" y="410"/>
                  <a:pt x="2441" y="391"/>
                </a:cubicBezTo>
                <a:cubicBezTo>
                  <a:pt x="2477" y="356"/>
                  <a:pt x="2518" y="319"/>
                  <a:pt x="2560" y="291"/>
                </a:cubicBezTo>
                <a:cubicBezTo>
                  <a:pt x="2573" y="250"/>
                  <a:pt x="2595" y="229"/>
                  <a:pt x="2624" y="199"/>
                </a:cubicBezTo>
                <a:cubicBezTo>
                  <a:pt x="2746" y="211"/>
                  <a:pt x="2869" y="228"/>
                  <a:pt x="2990" y="245"/>
                </a:cubicBezTo>
                <a:cubicBezTo>
                  <a:pt x="3020" y="255"/>
                  <a:pt x="3032" y="272"/>
                  <a:pt x="3063" y="282"/>
                </a:cubicBezTo>
                <a:cubicBezTo>
                  <a:pt x="3072" y="288"/>
                  <a:pt x="3080" y="295"/>
                  <a:pt x="3090" y="300"/>
                </a:cubicBezTo>
                <a:cubicBezTo>
                  <a:pt x="3099" y="304"/>
                  <a:pt x="3110" y="303"/>
                  <a:pt x="3118" y="309"/>
                </a:cubicBezTo>
                <a:cubicBezTo>
                  <a:pt x="3178" y="357"/>
                  <a:pt x="3094" y="323"/>
                  <a:pt x="3163" y="346"/>
                </a:cubicBezTo>
                <a:cubicBezTo>
                  <a:pt x="3191" y="423"/>
                  <a:pt x="3149" y="329"/>
                  <a:pt x="3200" y="382"/>
                </a:cubicBezTo>
                <a:cubicBezTo>
                  <a:pt x="3207" y="389"/>
                  <a:pt x="3203" y="402"/>
                  <a:pt x="3209" y="410"/>
                </a:cubicBezTo>
                <a:cubicBezTo>
                  <a:pt x="3216" y="419"/>
                  <a:pt x="3228" y="422"/>
                  <a:pt x="3237" y="428"/>
                </a:cubicBezTo>
                <a:cubicBezTo>
                  <a:pt x="3254" y="480"/>
                  <a:pt x="3301" y="526"/>
                  <a:pt x="3346" y="556"/>
                </a:cubicBezTo>
                <a:cubicBezTo>
                  <a:pt x="3358" y="591"/>
                  <a:pt x="3370" y="600"/>
                  <a:pt x="3401" y="620"/>
                </a:cubicBezTo>
                <a:cubicBezTo>
                  <a:pt x="3432" y="667"/>
                  <a:pt x="3484" y="721"/>
                  <a:pt x="3538" y="739"/>
                </a:cubicBezTo>
                <a:cubicBezTo>
                  <a:pt x="3567" y="766"/>
                  <a:pt x="3602" y="772"/>
                  <a:pt x="3639" y="785"/>
                </a:cubicBezTo>
                <a:cubicBezTo>
                  <a:pt x="3648" y="788"/>
                  <a:pt x="3657" y="791"/>
                  <a:pt x="3666" y="794"/>
                </a:cubicBezTo>
                <a:cubicBezTo>
                  <a:pt x="3675" y="797"/>
                  <a:pt x="3694" y="803"/>
                  <a:pt x="3694" y="803"/>
                </a:cubicBezTo>
                <a:cubicBezTo>
                  <a:pt x="3766" y="798"/>
                  <a:pt x="3793" y="802"/>
                  <a:pt x="3849" y="785"/>
                </a:cubicBezTo>
                <a:cubicBezTo>
                  <a:pt x="3868" y="779"/>
                  <a:pt x="3886" y="772"/>
                  <a:pt x="3904" y="766"/>
                </a:cubicBezTo>
                <a:cubicBezTo>
                  <a:pt x="3913" y="763"/>
                  <a:pt x="3931" y="757"/>
                  <a:pt x="3931" y="757"/>
                </a:cubicBezTo>
                <a:cubicBezTo>
                  <a:pt x="3960" y="730"/>
                  <a:pt x="3964" y="690"/>
                  <a:pt x="3986" y="657"/>
                </a:cubicBezTo>
                <a:cubicBezTo>
                  <a:pt x="4012" y="577"/>
                  <a:pt x="3976" y="674"/>
                  <a:pt x="4014" y="611"/>
                </a:cubicBezTo>
                <a:cubicBezTo>
                  <a:pt x="4019" y="603"/>
                  <a:pt x="4018" y="592"/>
                  <a:pt x="4023" y="583"/>
                </a:cubicBezTo>
                <a:cubicBezTo>
                  <a:pt x="4033" y="564"/>
                  <a:pt x="4047" y="547"/>
                  <a:pt x="4059" y="529"/>
                </a:cubicBezTo>
                <a:cubicBezTo>
                  <a:pt x="4064" y="521"/>
                  <a:pt x="4078" y="523"/>
                  <a:pt x="4087" y="519"/>
                </a:cubicBezTo>
                <a:cubicBezTo>
                  <a:pt x="4116" y="504"/>
                  <a:pt x="4128" y="485"/>
                  <a:pt x="4160" y="474"/>
                </a:cubicBezTo>
                <a:cubicBezTo>
                  <a:pt x="4192" y="451"/>
                  <a:pt x="4204" y="442"/>
                  <a:pt x="4242" y="455"/>
                </a:cubicBezTo>
                <a:cubicBezTo>
                  <a:pt x="4265" y="478"/>
                  <a:pt x="4289" y="481"/>
                  <a:pt x="4315" y="501"/>
                </a:cubicBezTo>
                <a:cubicBezTo>
                  <a:pt x="4357" y="534"/>
                  <a:pt x="4392" y="585"/>
                  <a:pt x="4443" y="602"/>
                </a:cubicBezTo>
                <a:cubicBezTo>
                  <a:pt x="4459" y="646"/>
                  <a:pt x="4476" y="634"/>
                  <a:pt x="4517" y="647"/>
                </a:cubicBezTo>
                <a:cubicBezTo>
                  <a:pt x="4523" y="653"/>
                  <a:pt x="4527" y="662"/>
                  <a:pt x="4535" y="666"/>
                </a:cubicBezTo>
                <a:cubicBezTo>
                  <a:pt x="4552" y="675"/>
                  <a:pt x="4590" y="684"/>
                  <a:pt x="4590" y="684"/>
                </a:cubicBezTo>
                <a:cubicBezTo>
                  <a:pt x="4622" y="706"/>
                  <a:pt x="4670" y="730"/>
                  <a:pt x="4709" y="73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8" name="Line 4">
            <a:extLst>
              <a:ext uri="{FF2B5EF4-FFF2-40B4-BE49-F238E27FC236}">
                <a16:creationId xmlns:a16="http://schemas.microsoft.com/office/drawing/2014/main" id="{FC3C1229-5761-4C3B-93D1-45D5B1639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1763" y="2276476"/>
            <a:ext cx="1223962" cy="7921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9" name="Line 5">
            <a:extLst>
              <a:ext uri="{FF2B5EF4-FFF2-40B4-BE49-F238E27FC236}">
                <a16:creationId xmlns:a16="http://schemas.microsoft.com/office/drawing/2014/main" id="{6EBBE83D-8461-411E-A5A7-A6CE713E02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588" y="1412876"/>
            <a:ext cx="7921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0" name="Freeform 6">
            <a:extLst>
              <a:ext uri="{FF2B5EF4-FFF2-40B4-BE49-F238E27FC236}">
                <a16:creationId xmlns:a16="http://schemas.microsoft.com/office/drawing/2014/main" id="{A1D9A901-229B-4D4E-821D-F427FF342349}"/>
              </a:ext>
            </a:extLst>
          </p:cNvPr>
          <p:cNvSpPr>
            <a:spLocks/>
          </p:cNvSpPr>
          <p:nvPr/>
        </p:nvSpPr>
        <p:spPr bwMode="auto">
          <a:xfrm>
            <a:off x="8401051" y="2349500"/>
            <a:ext cx="227013" cy="287338"/>
          </a:xfrm>
          <a:custGeom>
            <a:avLst/>
            <a:gdLst>
              <a:gd name="T0" fmla="*/ 0 w 143"/>
              <a:gd name="T1" fmla="*/ 0 h 181"/>
              <a:gd name="T2" fmla="*/ 91 w 143"/>
              <a:gd name="T3" fmla="*/ 45 h 181"/>
              <a:gd name="T4" fmla="*/ 136 w 143"/>
              <a:gd name="T5" fmla="*/ 181 h 181"/>
              <a:gd name="T6" fmla="*/ 0 60000 65536"/>
              <a:gd name="T7" fmla="*/ 0 60000 65536"/>
              <a:gd name="T8" fmla="*/ 0 60000 65536"/>
              <a:gd name="T9" fmla="*/ 0 w 143"/>
              <a:gd name="T10" fmla="*/ 0 h 181"/>
              <a:gd name="T11" fmla="*/ 143 w 143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181">
                <a:moveTo>
                  <a:pt x="0" y="0"/>
                </a:moveTo>
                <a:cubicBezTo>
                  <a:pt x="34" y="7"/>
                  <a:pt x="68" y="15"/>
                  <a:pt x="91" y="45"/>
                </a:cubicBezTo>
                <a:cubicBezTo>
                  <a:pt x="114" y="75"/>
                  <a:pt x="143" y="174"/>
                  <a:pt x="136" y="1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Oval 7">
            <a:extLst>
              <a:ext uri="{FF2B5EF4-FFF2-40B4-BE49-F238E27FC236}">
                <a16:creationId xmlns:a16="http://schemas.microsoft.com/office/drawing/2014/main" id="{D4FDCF07-3EFB-4BEB-BAB1-6BE91C5DF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2133600"/>
            <a:ext cx="914400" cy="9144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Oval 8">
            <a:extLst>
              <a:ext uri="{FF2B5EF4-FFF2-40B4-BE49-F238E27FC236}">
                <a16:creationId xmlns:a16="http://schemas.microsoft.com/office/drawing/2014/main" id="{07EFD25C-D6B5-4A49-AA59-1285436C6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4" y="4005263"/>
            <a:ext cx="2592387" cy="2519362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87BAE965-CC7F-41F8-83D3-A6F87DD9C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338" y="4581526"/>
            <a:ext cx="1223962" cy="7921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4" name="Freeform 10">
            <a:extLst>
              <a:ext uri="{FF2B5EF4-FFF2-40B4-BE49-F238E27FC236}">
                <a16:creationId xmlns:a16="http://schemas.microsoft.com/office/drawing/2014/main" id="{1052D15B-011B-45D1-9102-606B19EF50BA}"/>
              </a:ext>
            </a:extLst>
          </p:cNvPr>
          <p:cNvSpPr>
            <a:spLocks/>
          </p:cNvSpPr>
          <p:nvPr/>
        </p:nvSpPr>
        <p:spPr bwMode="auto">
          <a:xfrm>
            <a:off x="4224338" y="4508500"/>
            <a:ext cx="1300162" cy="914400"/>
          </a:xfrm>
          <a:custGeom>
            <a:avLst/>
            <a:gdLst>
              <a:gd name="T0" fmla="*/ 0 w 819"/>
              <a:gd name="T1" fmla="*/ 64 h 576"/>
              <a:gd name="T2" fmla="*/ 37 w 819"/>
              <a:gd name="T3" fmla="*/ 19 h 576"/>
              <a:gd name="T4" fmla="*/ 92 w 819"/>
              <a:gd name="T5" fmla="*/ 0 h 576"/>
              <a:gd name="T6" fmla="*/ 147 w 819"/>
              <a:gd name="T7" fmla="*/ 19 h 576"/>
              <a:gd name="T8" fmla="*/ 201 w 819"/>
              <a:gd name="T9" fmla="*/ 55 h 576"/>
              <a:gd name="T10" fmla="*/ 238 w 819"/>
              <a:gd name="T11" fmla="*/ 192 h 576"/>
              <a:gd name="T12" fmla="*/ 247 w 819"/>
              <a:gd name="T13" fmla="*/ 293 h 576"/>
              <a:gd name="T14" fmla="*/ 256 w 819"/>
              <a:gd name="T15" fmla="*/ 320 h 576"/>
              <a:gd name="T16" fmla="*/ 293 w 819"/>
              <a:gd name="T17" fmla="*/ 311 h 576"/>
              <a:gd name="T18" fmla="*/ 384 w 819"/>
              <a:gd name="T19" fmla="*/ 293 h 576"/>
              <a:gd name="T20" fmla="*/ 412 w 819"/>
              <a:gd name="T21" fmla="*/ 302 h 576"/>
              <a:gd name="T22" fmla="*/ 476 w 819"/>
              <a:gd name="T23" fmla="*/ 311 h 576"/>
              <a:gd name="T24" fmla="*/ 531 w 819"/>
              <a:gd name="T25" fmla="*/ 339 h 576"/>
              <a:gd name="T26" fmla="*/ 558 w 819"/>
              <a:gd name="T27" fmla="*/ 366 h 576"/>
              <a:gd name="T28" fmla="*/ 585 w 819"/>
              <a:gd name="T29" fmla="*/ 521 h 576"/>
              <a:gd name="T30" fmla="*/ 686 w 819"/>
              <a:gd name="T31" fmla="*/ 467 h 576"/>
              <a:gd name="T32" fmla="*/ 805 w 819"/>
              <a:gd name="T33" fmla="*/ 476 h 576"/>
              <a:gd name="T34" fmla="*/ 805 w 819"/>
              <a:gd name="T35" fmla="*/ 531 h 576"/>
              <a:gd name="T36" fmla="*/ 787 w 819"/>
              <a:gd name="T37" fmla="*/ 558 h 576"/>
              <a:gd name="T38" fmla="*/ 768 w 819"/>
              <a:gd name="T39" fmla="*/ 576 h 5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19"/>
              <a:gd name="T61" fmla="*/ 0 h 576"/>
              <a:gd name="T62" fmla="*/ 819 w 819"/>
              <a:gd name="T63" fmla="*/ 576 h 57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19" h="576">
                <a:moveTo>
                  <a:pt x="0" y="64"/>
                </a:moveTo>
                <a:cubicBezTo>
                  <a:pt x="14" y="51"/>
                  <a:pt x="22" y="31"/>
                  <a:pt x="37" y="19"/>
                </a:cubicBezTo>
                <a:cubicBezTo>
                  <a:pt x="41" y="16"/>
                  <a:pt x="88" y="1"/>
                  <a:pt x="92" y="0"/>
                </a:cubicBezTo>
                <a:cubicBezTo>
                  <a:pt x="110" y="6"/>
                  <a:pt x="131" y="8"/>
                  <a:pt x="147" y="19"/>
                </a:cubicBezTo>
                <a:cubicBezTo>
                  <a:pt x="165" y="31"/>
                  <a:pt x="201" y="55"/>
                  <a:pt x="201" y="55"/>
                </a:cubicBezTo>
                <a:cubicBezTo>
                  <a:pt x="213" y="101"/>
                  <a:pt x="223" y="147"/>
                  <a:pt x="238" y="192"/>
                </a:cubicBezTo>
                <a:cubicBezTo>
                  <a:pt x="241" y="226"/>
                  <a:pt x="242" y="260"/>
                  <a:pt x="247" y="293"/>
                </a:cubicBezTo>
                <a:cubicBezTo>
                  <a:pt x="248" y="302"/>
                  <a:pt x="247" y="317"/>
                  <a:pt x="256" y="320"/>
                </a:cubicBezTo>
                <a:cubicBezTo>
                  <a:pt x="268" y="325"/>
                  <a:pt x="281" y="313"/>
                  <a:pt x="293" y="311"/>
                </a:cubicBezTo>
                <a:cubicBezTo>
                  <a:pt x="400" y="290"/>
                  <a:pt x="304" y="313"/>
                  <a:pt x="384" y="293"/>
                </a:cubicBezTo>
                <a:cubicBezTo>
                  <a:pt x="393" y="296"/>
                  <a:pt x="402" y="300"/>
                  <a:pt x="412" y="302"/>
                </a:cubicBezTo>
                <a:cubicBezTo>
                  <a:pt x="433" y="306"/>
                  <a:pt x="455" y="305"/>
                  <a:pt x="476" y="311"/>
                </a:cubicBezTo>
                <a:cubicBezTo>
                  <a:pt x="496" y="317"/>
                  <a:pt x="512" y="332"/>
                  <a:pt x="531" y="339"/>
                </a:cubicBezTo>
                <a:cubicBezTo>
                  <a:pt x="540" y="348"/>
                  <a:pt x="556" y="353"/>
                  <a:pt x="558" y="366"/>
                </a:cubicBezTo>
                <a:cubicBezTo>
                  <a:pt x="567" y="422"/>
                  <a:pt x="513" y="497"/>
                  <a:pt x="585" y="521"/>
                </a:cubicBezTo>
                <a:cubicBezTo>
                  <a:pt x="630" y="499"/>
                  <a:pt x="658" y="509"/>
                  <a:pt x="686" y="467"/>
                </a:cubicBezTo>
                <a:cubicBezTo>
                  <a:pt x="729" y="477"/>
                  <a:pt x="763" y="463"/>
                  <a:pt x="805" y="476"/>
                </a:cubicBezTo>
                <a:cubicBezTo>
                  <a:pt x="815" y="505"/>
                  <a:pt x="819" y="502"/>
                  <a:pt x="805" y="531"/>
                </a:cubicBezTo>
                <a:cubicBezTo>
                  <a:pt x="800" y="541"/>
                  <a:pt x="794" y="550"/>
                  <a:pt x="787" y="558"/>
                </a:cubicBezTo>
                <a:cubicBezTo>
                  <a:pt x="781" y="565"/>
                  <a:pt x="768" y="576"/>
                  <a:pt x="76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1515" name="Picture 11">
            <a:extLst>
              <a:ext uri="{FF2B5EF4-FFF2-40B4-BE49-F238E27FC236}">
                <a16:creationId xmlns:a16="http://schemas.microsoft.com/office/drawing/2014/main" id="{28DC304D-E075-4646-A051-7DA7FBED4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704">
            <a:off x="6672263" y="3789364"/>
            <a:ext cx="2874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Line 12">
            <a:extLst>
              <a:ext uri="{FF2B5EF4-FFF2-40B4-BE49-F238E27FC236}">
                <a16:creationId xmlns:a16="http://schemas.microsoft.com/office/drawing/2014/main" id="{C80B85A5-0453-4257-B233-97F6BE873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4941889"/>
            <a:ext cx="23764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FA7AB41A-3ABA-44D1-BD43-96E3DEBD6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962" y="3364855"/>
            <a:ext cx="2305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/>
              <a:t>L’inclinazione locale (tilt) </a:t>
            </a:r>
            <a:r>
              <a:rPr lang="it-IT" altLang="en-US" dirty="0"/>
              <a:t>influenza   </a:t>
            </a:r>
            <a:r>
              <a:rPr lang="it-IT" altLang="en-US" b="1" dirty="0"/>
              <a:t>σ</a:t>
            </a:r>
            <a:r>
              <a:rPr lang="it-IT" altLang="en-US" b="1" baseline="-25000" dirty="0"/>
              <a:t>0b</a:t>
            </a:r>
            <a:r>
              <a:rPr lang="it-IT" altLang="en-US" dirty="0"/>
              <a:t> </a:t>
            </a:r>
          </a:p>
        </p:txBody>
      </p:sp>
      <p:sp>
        <p:nvSpPr>
          <p:cNvPr id="21518" name="Text Box 14">
            <a:extLst>
              <a:ext uri="{FF2B5EF4-FFF2-40B4-BE49-F238E27FC236}">
                <a16:creationId xmlns:a16="http://schemas.microsoft.com/office/drawing/2014/main" id="{12636DD0-75E8-4612-9B61-EE9FD6E23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1557338"/>
            <a:ext cx="2987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 err="1"/>
              <a:t>Whitecapping</a:t>
            </a:r>
            <a:r>
              <a:rPr lang="it-IT" altLang="en-US" b="1" dirty="0"/>
              <a:t> </a:t>
            </a:r>
            <a:r>
              <a:rPr lang="it-IT" altLang="en-US" dirty="0"/>
              <a:t> </a:t>
            </a:r>
            <a:r>
              <a:rPr lang="it-IT" altLang="en-US" dirty="0" err="1"/>
              <a:t>also</a:t>
            </a:r>
            <a:r>
              <a:rPr lang="it-IT" altLang="en-US" dirty="0"/>
              <a:t>        </a:t>
            </a:r>
            <a:r>
              <a:rPr lang="it-IT" altLang="en-US" dirty="0" err="1"/>
              <a:t>influences</a:t>
            </a:r>
            <a:endParaRPr lang="it-IT" altLang="en-US" dirty="0"/>
          </a:p>
          <a:p>
            <a:pPr eaLnBrk="1" hangingPunct="1"/>
            <a:r>
              <a:rPr lang="it-IT" altLang="en-US" b="1" dirty="0"/>
              <a:t>Ko</a:t>
            </a:r>
            <a:endParaRPr lang="it-IT" altLang="en-US" b="1" baseline="-25000" dirty="0"/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B53578AF-5D66-46E7-B501-2CCEC9D53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739" y="4665273"/>
            <a:ext cx="19446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 err="1"/>
              <a:t>Orbital</a:t>
            </a:r>
            <a:r>
              <a:rPr lang="it-IT" altLang="en-US" b="1" dirty="0"/>
              <a:t> </a:t>
            </a:r>
            <a:r>
              <a:rPr lang="it-IT" altLang="en-US" b="1" dirty="0" err="1"/>
              <a:t>Velocity</a:t>
            </a:r>
            <a:r>
              <a:rPr lang="it-IT" altLang="en-US" dirty="0"/>
              <a:t> </a:t>
            </a:r>
            <a:r>
              <a:rPr lang="it-IT" altLang="en-US" dirty="0" err="1"/>
              <a:t>also</a:t>
            </a:r>
            <a:r>
              <a:rPr lang="it-IT" altLang="en-US" dirty="0"/>
              <a:t> </a:t>
            </a:r>
            <a:r>
              <a:rPr lang="it-IT" altLang="en-US" dirty="0" err="1"/>
              <a:t>nfluences</a:t>
            </a:r>
            <a:r>
              <a:rPr lang="it-IT" altLang="en-US" dirty="0"/>
              <a:t> </a:t>
            </a:r>
            <a:r>
              <a:rPr lang="it-IT" altLang="en-US" b="1" dirty="0"/>
              <a:t>Ko</a:t>
            </a:r>
            <a:r>
              <a:rPr lang="it-IT" altLang="en-US" dirty="0"/>
              <a:t> </a:t>
            </a:r>
          </a:p>
          <a:p>
            <a:pPr eaLnBrk="1" hangingPunct="1"/>
            <a:r>
              <a:rPr lang="it-IT" altLang="en-US" dirty="0"/>
              <a:t>“</a:t>
            </a:r>
            <a:r>
              <a:rPr lang="it-IT" altLang="en-US" dirty="0" err="1"/>
              <a:t>Hydrodinamic</a:t>
            </a:r>
            <a:r>
              <a:rPr lang="it-IT" altLang="en-US" dirty="0"/>
              <a:t> </a:t>
            </a:r>
            <a:r>
              <a:rPr lang="it-IT" altLang="en-US" dirty="0" err="1"/>
              <a:t>Modulation</a:t>
            </a:r>
            <a:r>
              <a:rPr lang="it-IT" altLang="en-US" dirty="0"/>
              <a:t>”</a:t>
            </a:r>
          </a:p>
        </p:txBody>
      </p:sp>
      <p:sp>
        <p:nvSpPr>
          <p:cNvPr id="21520" name="Text Box 16">
            <a:extLst>
              <a:ext uri="{FF2B5EF4-FFF2-40B4-BE49-F238E27FC236}">
                <a16:creationId xmlns:a16="http://schemas.microsoft.com/office/drawing/2014/main" id="{853DFEDE-16AF-46FC-BA05-DF2297B6D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325" y="1126745"/>
            <a:ext cx="2268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/>
              <a:t>Wind  </a:t>
            </a:r>
            <a:r>
              <a:rPr lang="it-IT" altLang="en-US" b="1" dirty="0" err="1"/>
              <a:t>induces</a:t>
            </a:r>
            <a:r>
              <a:rPr lang="it-IT" altLang="en-US" b="1" dirty="0"/>
              <a:t> </a:t>
            </a:r>
            <a:r>
              <a:rPr lang="it-IT" altLang="en-US" b="1" dirty="0" err="1"/>
              <a:t>roughness</a:t>
            </a:r>
            <a:r>
              <a:rPr lang="it-IT" altLang="en-US" b="1" dirty="0"/>
              <a:t> K0</a:t>
            </a:r>
          </a:p>
        </p:txBody>
      </p:sp>
      <p:sp>
        <p:nvSpPr>
          <p:cNvPr id="21521" name="Rectangle 17">
            <a:extLst>
              <a:ext uri="{FF2B5EF4-FFF2-40B4-BE49-F238E27FC236}">
                <a16:creationId xmlns:a16="http://schemas.microsoft.com/office/drawing/2014/main" id="{57E8E872-9F8F-426C-B5E4-D2572D10B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928" y="124932"/>
            <a:ext cx="72387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600" b="1" dirty="0"/>
              <a:t>Cosa </a:t>
            </a:r>
            <a:r>
              <a:rPr lang="it-IT" altLang="en-US" sz="1600" dirty="0"/>
              <a:t>vede un radar (altimetro o SAR) sulla superficie del mare?</a:t>
            </a:r>
          </a:p>
          <a:p>
            <a:pPr eaLnBrk="1" hangingPunct="1"/>
            <a:r>
              <a:rPr lang="it-IT" altLang="en-US" sz="1600" dirty="0"/>
              <a:t>In termini generali, angoli di incidenza abbastanza piccoli*</a:t>
            </a:r>
            <a:endParaRPr lang="it-IT" altLang="en-US" sz="1600" u="sng" dirty="0"/>
          </a:p>
        </p:txBody>
      </p:sp>
      <p:sp>
        <p:nvSpPr>
          <p:cNvPr id="21522" name="Rectangle 18">
            <a:extLst>
              <a:ext uri="{FF2B5EF4-FFF2-40B4-BE49-F238E27FC236}">
                <a16:creationId xmlns:a16="http://schemas.microsoft.com/office/drawing/2014/main" id="{960093FA-1BA4-4AE7-A460-E55031C71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5876926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 err="1"/>
              <a:t>σ</a:t>
            </a:r>
            <a:r>
              <a:rPr lang="it-IT" altLang="en-US" b="1" baseline="-25000" dirty="0" err="1"/>
              <a:t>l</a:t>
            </a:r>
            <a:r>
              <a:rPr lang="it-IT" altLang="en-US" dirty="0"/>
              <a:t> = </a:t>
            </a:r>
            <a:r>
              <a:rPr lang="it-IT" altLang="en-US" b="1" dirty="0"/>
              <a:t>Ko</a:t>
            </a:r>
            <a:r>
              <a:rPr lang="it-IT" altLang="en-US" dirty="0"/>
              <a:t> f( θ)</a:t>
            </a:r>
          </a:p>
        </p:txBody>
      </p:sp>
      <p:sp>
        <p:nvSpPr>
          <p:cNvPr id="21523" name="Line 19">
            <a:extLst>
              <a:ext uri="{FF2B5EF4-FFF2-40B4-BE49-F238E27FC236}">
                <a16:creationId xmlns:a16="http://schemas.microsoft.com/office/drawing/2014/main" id="{DCFB99A5-6818-42DB-98DF-C49D42637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6" y="3644901"/>
            <a:ext cx="576263" cy="57626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24" name="Line 20">
            <a:extLst>
              <a:ext uri="{FF2B5EF4-FFF2-40B4-BE49-F238E27FC236}">
                <a16:creationId xmlns:a16="http://schemas.microsoft.com/office/drawing/2014/main" id="{3C92A3B6-07B1-481F-B098-4EA79BD3CA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6770" y="1609726"/>
            <a:ext cx="962204" cy="2971799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1525" name="Picture 21" descr="tuffatorestilizzato">
            <a:extLst>
              <a:ext uri="{FF2B5EF4-FFF2-40B4-BE49-F238E27FC236}">
                <a16:creationId xmlns:a16="http://schemas.microsoft.com/office/drawing/2014/main" id="{6AEC9133-6BDB-4FBF-9D8C-E90E1033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990601"/>
            <a:ext cx="4365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8B51C2-581D-4A99-BE2B-E4D3D7811761}"/>
              </a:ext>
            </a:extLst>
          </p:cNvPr>
          <p:cNvGrpSpPr/>
          <p:nvPr/>
        </p:nvGrpSpPr>
        <p:grpSpPr>
          <a:xfrm>
            <a:off x="612444" y="1339460"/>
            <a:ext cx="1014621" cy="1299356"/>
            <a:chOff x="662118" y="1332487"/>
            <a:chExt cx="1014621" cy="1299356"/>
          </a:xfrm>
        </p:grpSpPr>
        <p:sp>
          <p:nvSpPr>
            <p:cNvPr id="22" name="Line 5">
              <a:extLst>
                <a:ext uri="{FF2B5EF4-FFF2-40B4-BE49-F238E27FC236}">
                  <a16:creationId xmlns:a16="http://schemas.microsoft.com/office/drawing/2014/main" id="{FB300B26-944A-41B9-81BE-992E6F447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577" y="1472493"/>
              <a:ext cx="792162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F2AD9D50-E275-4673-A188-C69718FE64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4714" y="1332487"/>
              <a:ext cx="79149" cy="1299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" name="Arc 1">
              <a:extLst>
                <a:ext uri="{FF2B5EF4-FFF2-40B4-BE49-F238E27FC236}">
                  <a16:creationId xmlns:a16="http://schemas.microsoft.com/office/drawing/2014/main" id="{36C97866-9766-4594-B771-ABAE901D98EA}"/>
                </a:ext>
              </a:extLst>
            </p:cNvPr>
            <p:cNvSpPr/>
            <p:nvPr/>
          </p:nvSpPr>
          <p:spPr>
            <a:xfrm rot="21123806">
              <a:off x="662118" y="1854400"/>
              <a:ext cx="615341" cy="466793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CA416E7-0A09-49BB-8F2D-8C637603397E}"/>
              </a:ext>
            </a:extLst>
          </p:cNvPr>
          <p:cNvSpPr/>
          <p:nvPr/>
        </p:nvSpPr>
        <p:spPr>
          <a:xfrm>
            <a:off x="230987" y="881567"/>
            <a:ext cx="203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dirty="0"/>
              <a:t>angolo di incidenza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34A6C-4F27-42DF-85B1-456068323E90}"/>
              </a:ext>
            </a:extLst>
          </p:cNvPr>
          <p:cNvSpPr txBox="1"/>
          <p:nvPr/>
        </p:nvSpPr>
        <p:spPr>
          <a:xfrm>
            <a:off x="10176487" y="637616"/>
            <a:ext cx="983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*non grazing</a:t>
            </a:r>
            <a:endParaRPr lang="en-GB" sz="12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379073-8F25-4F65-88AD-10667B7E12C8}"/>
              </a:ext>
            </a:extLst>
          </p:cNvPr>
          <p:cNvSpPr/>
          <p:nvPr/>
        </p:nvSpPr>
        <p:spPr>
          <a:xfrm>
            <a:off x="1074818" y="1522094"/>
            <a:ext cx="9975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Halimi</a:t>
            </a:r>
            <a:r>
              <a:rPr lang="en-GB" dirty="0"/>
              <a:t>, A., </a:t>
            </a:r>
            <a:r>
              <a:rPr lang="en-GB" dirty="0" err="1"/>
              <a:t>Mailhes</a:t>
            </a:r>
            <a:r>
              <a:rPr lang="en-GB" dirty="0"/>
              <a:t>, C., </a:t>
            </a:r>
            <a:r>
              <a:rPr lang="en-GB" dirty="0" err="1"/>
              <a:t>Tourneret</a:t>
            </a:r>
            <a:r>
              <a:rPr lang="en-GB" dirty="0"/>
              <a:t>, J.-Y., Thibaut, P., Boy, F. A semi-analytical model for delay/Doppler altimetry and its estimation </a:t>
            </a:r>
            <a:r>
              <a:rPr lang="en-GB" dirty="0" err="1"/>
              <a:t>algorith</a:t>
            </a:r>
            <a:r>
              <a:rPr lang="en-GB" dirty="0"/>
              <a:t>(2014) IEEE Transactions on Geoscience and Remote Sensing,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A83302-79CC-478D-BA42-05F93CF1FBC8}"/>
              </a:ext>
            </a:extLst>
          </p:cNvPr>
          <p:cNvSpPr/>
          <p:nvPr/>
        </p:nvSpPr>
        <p:spPr>
          <a:xfrm>
            <a:off x="1167440" y="2333403"/>
            <a:ext cx="9563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</a:rPr>
              <a:t>M.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</a:rPr>
              <a:t>Passaro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</a:rPr>
              <a:t>, L.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</a:rPr>
              <a:t>Fenoglio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</a:rPr>
              <a:t>-Marc and P. Cipollini, "Validation of Significant Wave Height From Improved Satellite Altimetry in the German Bight," in </a:t>
            </a:r>
            <a:r>
              <a:rPr lang="en-GB" i="1" dirty="0">
                <a:solidFill>
                  <a:srgbClr val="333333"/>
                </a:solidFill>
                <a:latin typeface="Arial" panose="020B0604020202020204" pitchFamily="34" charset="0"/>
              </a:rPr>
              <a:t>IEEE Transactions on Geoscience and Remote Sensing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</a:rPr>
              <a:t>, vol. 53, no. 4, pp. 2146-2156, April 2015,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</a:rPr>
              <a:t>doi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</a:rPr>
              <a:t>: 10.1109/TGRS.2014.2356331.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996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>
            <a:extLst>
              <a:ext uri="{FF2B5EF4-FFF2-40B4-BE49-F238E27FC236}">
                <a16:creationId xmlns:a16="http://schemas.microsoft.com/office/drawing/2014/main" id="{7F9C0369-9C07-46EC-BCC7-E38A1330F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741" y="3429000"/>
            <a:ext cx="9371073" cy="476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7" name="Freeform 3">
            <a:extLst>
              <a:ext uri="{FF2B5EF4-FFF2-40B4-BE49-F238E27FC236}">
                <a16:creationId xmlns:a16="http://schemas.microsoft.com/office/drawing/2014/main" id="{D4C7DECE-7764-4664-BB98-4D6694C5A02F}"/>
              </a:ext>
            </a:extLst>
          </p:cNvPr>
          <p:cNvSpPr>
            <a:spLocks/>
          </p:cNvSpPr>
          <p:nvPr/>
        </p:nvSpPr>
        <p:spPr bwMode="auto">
          <a:xfrm>
            <a:off x="2706928" y="2713832"/>
            <a:ext cx="6191250" cy="1379537"/>
          </a:xfrm>
          <a:custGeom>
            <a:avLst/>
            <a:gdLst>
              <a:gd name="T0" fmla="*/ 46 w 4709"/>
              <a:gd name="T1" fmla="*/ 529 h 1032"/>
              <a:gd name="T2" fmla="*/ 219 w 4709"/>
              <a:gd name="T3" fmla="*/ 199 h 1032"/>
              <a:gd name="T4" fmla="*/ 302 w 4709"/>
              <a:gd name="T5" fmla="*/ 126 h 1032"/>
              <a:gd name="T6" fmla="*/ 466 w 4709"/>
              <a:gd name="T7" fmla="*/ 44 h 1032"/>
              <a:gd name="T8" fmla="*/ 658 w 4709"/>
              <a:gd name="T9" fmla="*/ 44 h 1032"/>
              <a:gd name="T10" fmla="*/ 731 w 4709"/>
              <a:gd name="T11" fmla="*/ 81 h 1032"/>
              <a:gd name="T12" fmla="*/ 832 w 4709"/>
              <a:gd name="T13" fmla="*/ 126 h 1032"/>
              <a:gd name="T14" fmla="*/ 942 w 4709"/>
              <a:gd name="T15" fmla="*/ 218 h 1032"/>
              <a:gd name="T16" fmla="*/ 1006 w 4709"/>
              <a:gd name="T17" fmla="*/ 291 h 1032"/>
              <a:gd name="T18" fmla="*/ 1079 w 4709"/>
              <a:gd name="T19" fmla="*/ 410 h 1032"/>
              <a:gd name="T20" fmla="*/ 1134 w 4709"/>
              <a:gd name="T21" fmla="*/ 519 h 1032"/>
              <a:gd name="T22" fmla="*/ 1189 w 4709"/>
              <a:gd name="T23" fmla="*/ 611 h 1032"/>
              <a:gd name="T24" fmla="*/ 1344 w 4709"/>
              <a:gd name="T25" fmla="*/ 849 h 1032"/>
              <a:gd name="T26" fmla="*/ 1490 w 4709"/>
              <a:gd name="T27" fmla="*/ 995 h 1032"/>
              <a:gd name="T28" fmla="*/ 1563 w 4709"/>
              <a:gd name="T29" fmla="*/ 1031 h 1032"/>
              <a:gd name="T30" fmla="*/ 1920 w 4709"/>
              <a:gd name="T31" fmla="*/ 913 h 1032"/>
              <a:gd name="T32" fmla="*/ 2094 w 4709"/>
              <a:gd name="T33" fmla="*/ 721 h 1032"/>
              <a:gd name="T34" fmla="*/ 2185 w 4709"/>
              <a:gd name="T35" fmla="*/ 574 h 1032"/>
              <a:gd name="T36" fmla="*/ 2222 w 4709"/>
              <a:gd name="T37" fmla="*/ 538 h 1032"/>
              <a:gd name="T38" fmla="*/ 2441 w 4709"/>
              <a:gd name="T39" fmla="*/ 391 h 1032"/>
              <a:gd name="T40" fmla="*/ 2624 w 4709"/>
              <a:gd name="T41" fmla="*/ 199 h 1032"/>
              <a:gd name="T42" fmla="*/ 3063 w 4709"/>
              <a:gd name="T43" fmla="*/ 282 h 1032"/>
              <a:gd name="T44" fmla="*/ 3118 w 4709"/>
              <a:gd name="T45" fmla="*/ 309 h 1032"/>
              <a:gd name="T46" fmla="*/ 3200 w 4709"/>
              <a:gd name="T47" fmla="*/ 382 h 1032"/>
              <a:gd name="T48" fmla="*/ 3237 w 4709"/>
              <a:gd name="T49" fmla="*/ 428 h 1032"/>
              <a:gd name="T50" fmla="*/ 3401 w 4709"/>
              <a:gd name="T51" fmla="*/ 620 h 1032"/>
              <a:gd name="T52" fmla="*/ 3639 w 4709"/>
              <a:gd name="T53" fmla="*/ 785 h 1032"/>
              <a:gd name="T54" fmla="*/ 3694 w 4709"/>
              <a:gd name="T55" fmla="*/ 803 h 1032"/>
              <a:gd name="T56" fmla="*/ 3904 w 4709"/>
              <a:gd name="T57" fmla="*/ 766 h 1032"/>
              <a:gd name="T58" fmla="*/ 3986 w 4709"/>
              <a:gd name="T59" fmla="*/ 657 h 1032"/>
              <a:gd name="T60" fmla="*/ 4023 w 4709"/>
              <a:gd name="T61" fmla="*/ 583 h 1032"/>
              <a:gd name="T62" fmla="*/ 4087 w 4709"/>
              <a:gd name="T63" fmla="*/ 519 h 1032"/>
              <a:gd name="T64" fmla="*/ 4242 w 4709"/>
              <a:gd name="T65" fmla="*/ 455 h 1032"/>
              <a:gd name="T66" fmla="*/ 4443 w 4709"/>
              <a:gd name="T67" fmla="*/ 602 h 1032"/>
              <a:gd name="T68" fmla="*/ 4535 w 4709"/>
              <a:gd name="T69" fmla="*/ 666 h 1032"/>
              <a:gd name="T70" fmla="*/ 4709 w 4709"/>
              <a:gd name="T71" fmla="*/ 730 h 10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709"/>
              <a:gd name="T109" fmla="*/ 0 h 1032"/>
              <a:gd name="T110" fmla="*/ 4709 w 4709"/>
              <a:gd name="T111" fmla="*/ 1032 h 103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709" h="1032">
                <a:moveTo>
                  <a:pt x="0" y="602"/>
                </a:moveTo>
                <a:cubicBezTo>
                  <a:pt x="10" y="570"/>
                  <a:pt x="22" y="552"/>
                  <a:pt x="46" y="529"/>
                </a:cubicBezTo>
                <a:cubicBezTo>
                  <a:pt x="67" y="465"/>
                  <a:pt x="81" y="393"/>
                  <a:pt x="119" y="337"/>
                </a:cubicBezTo>
                <a:cubicBezTo>
                  <a:pt x="136" y="285"/>
                  <a:pt x="166" y="219"/>
                  <a:pt x="219" y="199"/>
                </a:cubicBezTo>
                <a:cubicBezTo>
                  <a:pt x="242" y="137"/>
                  <a:pt x="210" y="200"/>
                  <a:pt x="256" y="163"/>
                </a:cubicBezTo>
                <a:cubicBezTo>
                  <a:pt x="313" y="116"/>
                  <a:pt x="233" y="148"/>
                  <a:pt x="302" y="126"/>
                </a:cubicBezTo>
                <a:cubicBezTo>
                  <a:pt x="365" y="85"/>
                  <a:pt x="336" y="97"/>
                  <a:pt x="384" y="81"/>
                </a:cubicBezTo>
                <a:cubicBezTo>
                  <a:pt x="427" y="51"/>
                  <a:pt x="401" y="65"/>
                  <a:pt x="466" y="44"/>
                </a:cubicBezTo>
                <a:cubicBezTo>
                  <a:pt x="475" y="41"/>
                  <a:pt x="494" y="35"/>
                  <a:pt x="494" y="35"/>
                </a:cubicBezTo>
                <a:cubicBezTo>
                  <a:pt x="547" y="0"/>
                  <a:pt x="602" y="26"/>
                  <a:pt x="658" y="44"/>
                </a:cubicBezTo>
                <a:cubicBezTo>
                  <a:pt x="676" y="50"/>
                  <a:pt x="713" y="62"/>
                  <a:pt x="713" y="62"/>
                </a:cubicBezTo>
                <a:cubicBezTo>
                  <a:pt x="719" y="68"/>
                  <a:pt x="723" y="77"/>
                  <a:pt x="731" y="81"/>
                </a:cubicBezTo>
                <a:cubicBezTo>
                  <a:pt x="748" y="90"/>
                  <a:pt x="786" y="99"/>
                  <a:pt x="786" y="99"/>
                </a:cubicBezTo>
                <a:cubicBezTo>
                  <a:pt x="841" y="151"/>
                  <a:pt x="765" y="85"/>
                  <a:pt x="832" y="126"/>
                </a:cubicBezTo>
                <a:cubicBezTo>
                  <a:pt x="892" y="164"/>
                  <a:pt x="802" y="129"/>
                  <a:pt x="878" y="154"/>
                </a:cubicBezTo>
                <a:cubicBezTo>
                  <a:pt x="897" y="182"/>
                  <a:pt x="921" y="192"/>
                  <a:pt x="942" y="218"/>
                </a:cubicBezTo>
                <a:cubicBezTo>
                  <a:pt x="949" y="226"/>
                  <a:pt x="953" y="237"/>
                  <a:pt x="960" y="245"/>
                </a:cubicBezTo>
                <a:cubicBezTo>
                  <a:pt x="974" y="261"/>
                  <a:pt x="1006" y="291"/>
                  <a:pt x="1006" y="291"/>
                </a:cubicBezTo>
                <a:cubicBezTo>
                  <a:pt x="1017" y="323"/>
                  <a:pt x="1036" y="335"/>
                  <a:pt x="1051" y="364"/>
                </a:cubicBezTo>
                <a:cubicBezTo>
                  <a:pt x="1076" y="411"/>
                  <a:pt x="1044" y="373"/>
                  <a:pt x="1079" y="410"/>
                </a:cubicBezTo>
                <a:cubicBezTo>
                  <a:pt x="1089" y="441"/>
                  <a:pt x="1101" y="461"/>
                  <a:pt x="1125" y="483"/>
                </a:cubicBezTo>
                <a:cubicBezTo>
                  <a:pt x="1128" y="495"/>
                  <a:pt x="1129" y="508"/>
                  <a:pt x="1134" y="519"/>
                </a:cubicBezTo>
                <a:cubicBezTo>
                  <a:pt x="1138" y="527"/>
                  <a:pt x="1148" y="530"/>
                  <a:pt x="1152" y="538"/>
                </a:cubicBezTo>
                <a:cubicBezTo>
                  <a:pt x="1191" y="619"/>
                  <a:pt x="1148" y="572"/>
                  <a:pt x="1189" y="611"/>
                </a:cubicBezTo>
                <a:cubicBezTo>
                  <a:pt x="1206" y="662"/>
                  <a:pt x="1222" y="701"/>
                  <a:pt x="1262" y="739"/>
                </a:cubicBezTo>
                <a:cubicBezTo>
                  <a:pt x="1277" y="783"/>
                  <a:pt x="1312" y="815"/>
                  <a:pt x="1344" y="849"/>
                </a:cubicBezTo>
                <a:cubicBezTo>
                  <a:pt x="1360" y="897"/>
                  <a:pt x="1341" y="859"/>
                  <a:pt x="1381" y="894"/>
                </a:cubicBezTo>
                <a:cubicBezTo>
                  <a:pt x="1420" y="928"/>
                  <a:pt x="1450" y="964"/>
                  <a:pt x="1490" y="995"/>
                </a:cubicBezTo>
                <a:cubicBezTo>
                  <a:pt x="1497" y="1000"/>
                  <a:pt x="1501" y="1009"/>
                  <a:pt x="1509" y="1013"/>
                </a:cubicBezTo>
                <a:cubicBezTo>
                  <a:pt x="1526" y="1021"/>
                  <a:pt x="1563" y="1031"/>
                  <a:pt x="1563" y="1031"/>
                </a:cubicBezTo>
                <a:cubicBezTo>
                  <a:pt x="1655" y="1026"/>
                  <a:pt x="1727" y="1032"/>
                  <a:pt x="1810" y="1004"/>
                </a:cubicBezTo>
                <a:cubicBezTo>
                  <a:pt x="1845" y="971"/>
                  <a:pt x="1883" y="944"/>
                  <a:pt x="1920" y="913"/>
                </a:cubicBezTo>
                <a:cubicBezTo>
                  <a:pt x="1959" y="881"/>
                  <a:pt x="1978" y="839"/>
                  <a:pt x="2021" y="812"/>
                </a:cubicBezTo>
                <a:cubicBezTo>
                  <a:pt x="2042" y="780"/>
                  <a:pt x="2066" y="747"/>
                  <a:pt x="2094" y="721"/>
                </a:cubicBezTo>
                <a:cubicBezTo>
                  <a:pt x="2104" y="690"/>
                  <a:pt x="2117" y="671"/>
                  <a:pt x="2139" y="647"/>
                </a:cubicBezTo>
                <a:cubicBezTo>
                  <a:pt x="2150" y="617"/>
                  <a:pt x="2163" y="597"/>
                  <a:pt x="2185" y="574"/>
                </a:cubicBezTo>
                <a:cubicBezTo>
                  <a:pt x="2188" y="565"/>
                  <a:pt x="2187" y="554"/>
                  <a:pt x="2194" y="547"/>
                </a:cubicBezTo>
                <a:cubicBezTo>
                  <a:pt x="2201" y="540"/>
                  <a:pt x="2214" y="543"/>
                  <a:pt x="2222" y="538"/>
                </a:cubicBezTo>
                <a:cubicBezTo>
                  <a:pt x="2286" y="499"/>
                  <a:pt x="2188" y="536"/>
                  <a:pt x="2267" y="510"/>
                </a:cubicBezTo>
                <a:cubicBezTo>
                  <a:pt x="2303" y="476"/>
                  <a:pt x="2390" y="410"/>
                  <a:pt x="2441" y="391"/>
                </a:cubicBezTo>
                <a:cubicBezTo>
                  <a:pt x="2477" y="356"/>
                  <a:pt x="2518" y="319"/>
                  <a:pt x="2560" y="291"/>
                </a:cubicBezTo>
                <a:cubicBezTo>
                  <a:pt x="2573" y="250"/>
                  <a:pt x="2595" y="229"/>
                  <a:pt x="2624" y="199"/>
                </a:cubicBezTo>
                <a:cubicBezTo>
                  <a:pt x="2746" y="211"/>
                  <a:pt x="2869" y="228"/>
                  <a:pt x="2990" y="245"/>
                </a:cubicBezTo>
                <a:cubicBezTo>
                  <a:pt x="3020" y="255"/>
                  <a:pt x="3032" y="272"/>
                  <a:pt x="3063" y="282"/>
                </a:cubicBezTo>
                <a:cubicBezTo>
                  <a:pt x="3072" y="288"/>
                  <a:pt x="3080" y="295"/>
                  <a:pt x="3090" y="300"/>
                </a:cubicBezTo>
                <a:cubicBezTo>
                  <a:pt x="3099" y="304"/>
                  <a:pt x="3110" y="303"/>
                  <a:pt x="3118" y="309"/>
                </a:cubicBezTo>
                <a:cubicBezTo>
                  <a:pt x="3178" y="357"/>
                  <a:pt x="3094" y="323"/>
                  <a:pt x="3163" y="346"/>
                </a:cubicBezTo>
                <a:cubicBezTo>
                  <a:pt x="3191" y="423"/>
                  <a:pt x="3149" y="329"/>
                  <a:pt x="3200" y="382"/>
                </a:cubicBezTo>
                <a:cubicBezTo>
                  <a:pt x="3207" y="389"/>
                  <a:pt x="3203" y="402"/>
                  <a:pt x="3209" y="410"/>
                </a:cubicBezTo>
                <a:cubicBezTo>
                  <a:pt x="3216" y="419"/>
                  <a:pt x="3228" y="422"/>
                  <a:pt x="3237" y="428"/>
                </a:cubicBezTo>
                <a:cubicBezTo>
                  <a:pt x="3254" y="480"/>
                  <a:pt x="3301" y="526"/>
                  <a:pt x="3346" y="556"/>
                </a:cubicBezTo>
                <a:cubicBezTo>
                  <a:pt x="3358" y="591"/>
                  <a:pt x="3370" y="600"/>
                  <a:pt x="3401" y="620"/>
                </a:cubicBezTo>
                <a:cubicBezTo>
                  <a:pt x="3432" y="667"/>
                  <a:pt x="3484" y="721"/>
                  <a:pt x="3538" y="739"/>
                </a:cubicBezTo>
                <a:cubicBezTo>
                  <a:pt x="3567" y="766"/>
                  <a:pt x="3602" y="772"/>
                  <a:pt x="3639" y="785"/>
                </a:cubicBezTo>
                <a:cubicBezTo>
                  <a:pt x="3648" y="788"/>
                  <a:pt x="3657" y="791"/>
                  <a:pt x="3666" y="794"/>
                </a:cubicBezTo>
                <a:cubicBezTo>
                  <a:pt x="3675" y="797"/>
                  <a:pt x="3694" y="803"/>
                  <a:pt x="3694" y="803"/>
                </a:cubicBezTo>
                <a:cubicBezTo>
                  <a:pt x="3766" y="798"/>
                  <a:pt x="3793" y="802"/>
                  <a:pt x="3849" y="785"/>
                </a:cubicBezTo>
                <a:cubicBezTo>
                  <a:pt x="3868" y="779"/>
                  <a:pt x="3886" y="772"/>
                  <a:pt x="3904" y="766"/>
                </a:cubicBezTo>
                <a:cubicBezTo>
                  <a:pt x="3913" y="763"/>
                  <a:pt x="3931" y="757"/>
                  <a:pt x="3931" y="757"/>
                </a:cubicBezTo>
                <a:cubicBezTo>
                  <a:pt x="3960" y="730"/>
                  <a:pt x="3964" y="690"/>
                  <a:pt x="3986" y="657"/>
                </a:cubicBezTo>
                <a:cubicBezTo>
                  <a:pt x="4012" y="577"/>
                  <a:pt x="3976" y="674"/>
                  <a:pt x="4014" y="611"/>
                </a:cubicBezTo>
                <a:cubicBezTo>
                  <a:pt x="4019" y="603"/>
                  <a:pt x="4018" y="592"/>
                  <a:pt x="4023" y="583"/>
                </a:cubicBezTo>
                <a:cubicBezTo>
                  <a:pt x="4033" y="564"/>
                  <a:pt x="4047" y="547"/>
                  <a:pt x="4059" y="529"/>
                </a:cubicBezTo>
                <a:cubicBezTo>
                  <a:pt x="4064" y="521"/>
                  <a:pt x="4078" y="523"/>
                  <a:pt x="4087" y="519"/>
                </a:cubicBezTo>
                <a:cubicBezTo>
                  <a:pt x="4116" y="504"/>
                  <a:pt x="4128" y="485"/>
                  <a:pt x="4160" y="474"/>
                </a:cubicBezTo>
                <a:cubicBezTo>
                  <a:pt x="4192" y="451"/>
                  <a:pt x="4204" y="442"/>
                  <a:pt x="4242" y="455"/>
                </a:cubicBezTo>
                <a:cubicBezTo>
                  <a:pt x="4265" y="478"/>
                  <a:pt x="4289" y="481"/>
                  <a:pt x="4315" y="501"/>
                </a:cubicBezTo>
                <a:cubicBezTo>
                  <a:pt x="4357" y="534"/>
                  <a:pt x="4392" y="585"/>
                  <a:pt x="4443" y="602"/>
                </a:cubicBezTo>
                <a:cubicBezTo>
                  <a:pt x="4459" y="646"/>
                  <a:pt x="4476" y="634"/>
                  <a:pt x="4517" y="647"/>
                </a:cubicBezTo>
                <a:cubicBezTo>
                  <a:pt x="4523" y="653"/>
                  <a:pt x="4527" y="662"/>
                  <a:pt x="4535" y="666"/>
                </a:cubicBezTo>
                <a:cubicBezTo>
                  <a:pt x="4552" y="675"/>
                  <a:pt x="4590" y="684"/>
                  <a:pt x="4590" y="684"/>
                </a:cubicBezTo>
                <a:cubicBezTo>
                  <a:pt x="4622" y="706"/>
                  <a:pt x="4670" y="730"/>
                  <a:pt x="4709" y="73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Line 5">
            <a:extLst>
              <a:ext uri="{FF2B5EF4-FFF2-40B4-BE49-F238E27FC236}">
                <a16:creationId xmlns:a16="http://schemas.microsoft.com/office/drawing/2014/main" id="{6EBBE83D-8461-411E-A5A7-A6CE713E02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7209" y="2458058"/>
            <a:ext cx="0" cy="137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0" name="Freeform 6">
            <a:extLst>
              <a:ext uri="{FF2B5EF4-FFF2-40B4-BE49-F238E27FC236}">
                <a16:creationId xmlns:a16="http://schemas.microsoft.com/office/drawing/2014/main" id="{A1D9A901-229B-4D4E-821D-F427FF342349}"/>
              </a:ext>
            </a:extLst>
          </p:cNvPr>
          <p:cNvSpPr>
            <a:spLocks/>
          </p:cNvSpPr>
          <p:nvPr/>
        </p:nvSpPr>
        <p:spPr bwMode="auto">
          <a:xfrm>
            <a:off x="8401051" y="2349500"/>
            <a:ext cx="227013" cy="287338"/>
          </a:xfrm>
          <a:custGeom>
            <a:avLst/>
            <a:gdLst>
              <a:gd name="T0" fmla="*/ 0 w 143"/>
              <a:gd name="T1" fmla="*/ 0 h 181"/>
              <a:gd name="T2" fmla="*/ 91 w 143"/>
              <a:gd name="T3" fmla="*/ 45 h 181"/>
              <a:gd name="T4" fmla="*/ 136 w 143"/>
              <a:gd name="T5" fmla="*/ 181 h 181"/>
              <a:gd name="T6" fmla="*/ 0 60000 65536"/>
              <a:gd name="T7" fmla="*/ 0 60000 65536"/>
              <a:gd name="T8" fmla="*/ 0 60000 65536"/>
              <a:gd name="T9" fmla="*/ 0 w 143"/>
              <a:gd name="T10" fmla="*/ 0 h 181"/>
              <a:gd name="T11" fmla="*/ 143 w 143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181">
                <a:moveTo>
                  <a:pt x="0" y="0"/>
                </a:moveTo>
                <a:cubicBezTo>
                  <a:pt x="34" y="7"/>
                  <a:pt x="68" y="15"/>
                  <a:pt x="91" y="45"/>
                </a:cubicBezTo>
                <a:cubicBezTo>
                  <a:pt x="114" y="75"/>
                  <a:pt x="143" y="174"/>
                  <a:pt x="136" y="1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7">
            <a:extLst>
              <a:ext uri="{FF2B5EF4-FFF2-40B4-BE49-F238E27FC236}">
                <a16:creationId xmlns:a16="http://schemas.microsoft.com/office/drawing/2014/main" id="{57E8E872-9F8F-426C-B5E4-D2572D10B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950" y="219202"/>
            <a:ext cx="72387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600" b="1" dirty="0"/>
              <a:t>Cosa </a:t>
            </a:r>
            <a:r>
              <a:rPr lang="it-IT" altLang="en-US" sz="1600" dirty="0"/>
              <a:t>vede un  altimetro  sulla superficie del mare?</a:t>
            </a:r>
          </a:p>
          <a:p>
            <a:pPr eaLnBrk="1" hangingPunct="1"/>
            <a:r>
              <a:rPr lang="it-IT" altLang="en-US" sz="1600" b="1" dirty="0"/>
              <a:t>In un altimetro le </a:t>
            </a:r>
            <a:r>
              <a:rPr lang="it-IT" altLang="en-US" sz="1600" dirty="0"/>
              <a:t>cose sono relativamente più semplici</a:t>
            </a:r>
          </a:p>
          <a:p>
            <a:pPr eaLnBrk="1" hangingPunct="1"/>
            <a:r>
              <a:rPr lang="it-IT" altLang="en-US" sz="1600" dirty="0"/>
              <a:t>In termini generali, per piccoli angoli di incidenza </a:t>
            </a:r>
          </a:p>
          <a:p>
            <a:pPr eaLnBrk="1" hangingPunct="1"/>
            <a:r>
              <a:rPr lang="el-GR" altLang="en-US" sz="1600" b="1" dirty="0"/>
              <a:t>σ</a:t>
            </a:r>
            <a:r>
              <a:rPr lang="it-IT" altLang="en-US" sz="1600" b="1" baseline="-25000" dirty="0"/>
              <a:t>0l  </a:t>
            </a:r>
            <a:r>
              <a:rPr lang="it-IT" altLang="en-US" sz="1600" dirty="0"/>
              <a:t>dipende solo dalla posizione nell’onda (oltre che naturalmente dal vento)</a:t>
            </a:r>
          </a:p>
          <a:p>
            <a:pPr eaLnBrk="1" hangingPunct="1"/>
            <a:endParaRPr lang="it-IT" altLang="en-US" sz="1600" dirty="0"/>
          </a:p>
        </p:txBody>
      </p:sp>
      <p:sp>
        <p:nvSpPr>
          <p:cNvPr id="21522" name="Rectangle 18">
            <a:extLst>
              <a:ext uri="{FF2B5EF4-FFF2-40B4-BE49-F238E27FC236}">
                <a16:creationId xmlns:a16="http://schemas.microsoft.com/office/drawing/2014/main" id="{960093FA-1BA4-4AE7-A460-E55031C71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5876926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baseline="-25000" dirty="0"/>
              <a:t> </a:t>
            </a:r>
            <a:endParaRPr lang="it-IT" altLang="en-US" dirty="0"/>
          </a:p>
        </p:txBody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F2AD9D50-E275-4673-A188-C69718FE64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067" y="2285102"/>
            <a:ext cx="20694" cy="12505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A416E7-0A09-49BB-8F2D-8C637603397E}"/>
              </a:ext>
            </a:extLst>
          </p:cNvPr>
          <p:cNvSpPr/>
          <p:nvPr/>
        </p:nvSpPr>
        <p:spPr>
          <a:xfrm>
            <a:off x="230987" y="881567"/>
            <a:ext cx="2348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dirty="0"/>
              <a:t>angolo di incidenza =0°</a:t>
            </a:r>
            <a:endParaRPr lang="en-GB" dirty="0"/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66A85D23-C258-466D-880D-32BD1F7807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61363" y="2053431"/>
            <a:ext cx="0" cy="137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C80DF-2C1A-4E2E-8894-3B986D21A812}"/>
              </a:ext>
            </a:extLst>
          </p:cNvPr>
          <p:cNvSpPr/>
          <p:nvPr/>
        </p:nvSpPr>
        <p:spPr>
          <a:xfrm>
            <a:off x="4973276" y="4443415"/>
            <a:ext cx="37232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2800" b="1" dirty="0"/>
              <a:t>σ</a:t>
            </a:r>
            <a:r>
              <a:rPr lang="it-IT" altLang="en-US" sz="2800" b="1" baseline="-25000" dirty="0"/>
              <a:t>0l  </a:t>
            </a:r>
            <a:r>
              <a:rPr lang="it-IT" sz="2800" dirty="0">
                <a:latin typeface="Arial" panose="020B0604020202020204" pitchFamily="34" charset="0"/>
              </a:rPr>
              <a:t>Mediato  = </a:t>
            </a:r>
            <a:r>
              <a:rPr lang="el-GR" altLang="en-US" sz="2800" b="1" dirty="0"/>
              <a:t>σ</a:t>
            </a:r>
            <a:r>
              <a:rPr lang="it-IT" altLang="en-US" sz="2800" b="1" baseline="-25000" dirty="0"/>
              <a:t>0  </a:t>
            </a:r>
          </a:p>
          <a:p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36A256-2560-4339-8EB5-F116D1410668}"/>
              </a:ext>
            </a:extLst>
          </p:cNvPr>
          <p:cNvSpPr txBox="1"/>
          <p:nvPr/>
        </p:nvSpPr>
        <p:spPr>
          <a:xfrm>
            <a:off x="3373839" y="5831030"/>
            <a:ext cx="711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misura del vento W(</a:t>
            </a:r>
            <a:r>
              <a:rPr lang="el-GR" altLang="en-US" b="1" dirty="0"/>
              <a:t>σ</a:t>
            </a:r>
            <a:r>
              <a:rPr lang="it-IT" altLang="en-US" b="1" baseline="-25000" dirty="0"/>
              <a:t>0</a:t>
            </a:r>
            <a:r>
              <a:rPr lang="it-IT" dirty="0"/>
              <a:t> ) è  dunque  concettualmente semplice</a:t>
            </a:r>
          </a:p>
          <a:p>
            <a:r>
              <a:rPr lang="it-IT" dirty="0"/>
              <a:t>Però </a:t>
            </a:r>
            <a:r>
              <a:rPr lang="it-IT" altLang="en-US" dirty="0"/>
              <a:t>è soggetta a molte incertezze, specialmente per venti forti…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90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7EC47023-452C-4E62-876C-558B988E4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1" name="Rectangle 4">
            <a:extLst>
              <a:ext uri="{FF2B5EF4-FFF2-40B4-BE49-F238E27FC236}">
                <a16:creationId xmlns:a16="http://schemas.microsoft.com/office/drawing/2014/main" id="{F0E332BE-22BB-433D-A9EE-B7CACC58C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3732" name="Gruppo 33">
            <a:extLst>
              <a:ext uri="{FF2B5EF4-FFF2-40B4-BE49-F238E27FC236}">
                <a16:creationId xmlns:a16="http://schemas.microsoft.com/office/drawing/2014/main" id="{532F256B-9013-4EEC-BB3C-21ED97BD6BED}"/>
              </a:ext>
            </a:extLst>
          </p:cNvPr>
          <p:cNvGrpSpPr>
            <a:grpSpLocks/>
          </p:cNvGrpSpPr>
          <p:nvPr/>
        </p:nvGrpSpPr>
        <p:grpSpPr bwMode="auto">
          <a:xfrm>
            <a:off x="1981201" y="457201"/>
            <a:ext cx="8372475" cy="6107113"/>
            <a:chOff x="355416" y="561380"/>
            <a:chExt cx="8371964" cy="6107980"/>
          </a:xfrm>
        </p:grpSpPr>
        <p:grpSp>
          <p:nvGrpSpPr>
            <p:cNvPr id="73741" name="Gruppo 50">
              <a:extLst>
                <a:ext uri="{FF2B5EF4-FFF2-40B4-BE49-F238E27FC236}">
                  <a16:creationId xmlns:a16="http://schemas.microsoft.com/office/drawing/2014/main" id="{ADADECF1-FFAE-4781-8610-6BFC07191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16" y="561380"/>
              <a:ext cx="8371964" cy="6107980"/>
              <a:chOff x="355416" y="561380"/>
              <a:chExt cx="8371964" cy="6107980"/>
            </a:xfrm>
          </p:grpSpPr>
          <p:pic>
            <p:nvPicPr>
              <p:cNvPr id="73743" name="Picture 13">
                <a:extLst>
                  <a:ext uri="{FF2B5EF4-FFF2-40B4-BE49-F238E27FC236}">
                    <a16:creationId xmlns:a16="http://schemas.microsoft.com/office/drawing/2014/main" id="{D291B0B8-EDDC-47AD-8598-E5C86623B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31" r="26306"/>
              <a:stretch>
                <a:fillRect/>
              </a:stretch>
            </p:blipFill>
            <p:spPr bwMode="auto">
              <a:xfrm>
                <a:off x="355416" y="756529"/>
                <a:ext cx="8321040" cy="59128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44" name="Picture 10">
                <a:extLst>
                  <a:ext uri="{FF2B5EF4-FFF2-40B4-BE49-F238E27FC236}">
                    <a16:creationId xmlns:a16="http://schemas.microsoft.com/office/drawing/2014/main" id="{26084DC2-2144-4BE2-8135-D5BA858A5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00" r="47800" b="16808"/>
              <a:stretch>
                <a:fillRect/>
              </a:stretch>
            </p:blipFill>
            <p:spPr bwMode="auto">
              <a:xfrm>
                <a:off x="4932040" y="3074734"/>
                <a:ext cx="269242" cy="45167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73745" name="Picture 5">
                <a:extLst>
                  <a:ext uri="{FF2B5EF4-FFF2-40B4-BE49-F238E27FC236}">
                    <a16:creationId xmlns:a16="http://schemas.microsoft.com/office/drawing/2014/main" id="{E3721DC8-215E-402C-A4C6-A9DDF47661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917578" y="2977902"/>
                <a:ext cx="3429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73746" name="Picture 7">
                <a:extLst>
                  <a:ext uri="{FF2B5EF4-FFF2-40B4-BE49-F238E27FC236}">
                    <a16:creationId xmlns:a16="http://schemas.microsoft.com/office/drawing/2014/main" id="{DC1D9B00-1A4D-4076-B091-87939CF6BE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421285" y="3082925"/>
                <a:ext cx="285750" cy="381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47" name="Picture 9">
                <a:extLst>
                  <a:ext uri="{FF2B5EF4-FFF2-40B4-BE49-F238E27FC236}">
                    <a16:creationId xmlns:a16="http://schemas.microsoft.com/office/drawing/2014/main" id="{A7B8DA8C-1F38-42D9-84FD-935A4E83E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389139" y="2824362"/>
                <a:ext cx="323850" cy="381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48" name="Picture 20">
                <a:extLst>
                  <a:ext uri="{FF2B5EF4-FFF2-40B4-BE49-F238E27FC236}">
                    <a16:creationId xmlns:a16="http://schemas.microsoft.com/office/drawing/2014/main" id="{022D3506-C2AE-4B3B-8698-3EDACB6AEF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5128" y="4318496"/>
                <a:ext cx="161925" cy="342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49" name="Picture 11">
                <a:extLst>
                  <a:ext uri="{FF2B5EF4-FFF2-40B4-BE49-F238E27FC236}">
                    <a16:creationId xmlns:a16="http://schemas.microsoft.com/office/drawing/2014/main" id="{4A67E18B-4E36-4353-A373-1DCB709FB9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307" r="46307" b="36147"/>
              <a:stretch>
                <a:fillRect/>
              </a:stretch>
            </p:blipFill>
            <p:spPr bwMode="auto">
              <a:xfrm>
                <a:off x="5292080" y="5724335"/>
                <a:ext cx="452034" cy="3223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B0B28B33-BF16-46AA-BC20-CA3D7DB00489}"/>
                  </a:ext>
                </a:extLst>
              </p:cNvPr>
              <p:cNvSpPr/>
              <p:nvPr/>
            </p:nvSpPr>
            <p:spPr>
              <a:xfrm>
                <a:off x="7630485" y="4652949"/>
                <a:ext cx="1096895" cy="36041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/>
              </a:p>
            </p:txBody>
          </p:sp>
          <p:pic>
            <p:nvPicPr>
              <p:cNvPr id="73751" name="Picture 4">
                <a:extLst>
                  <a:ext uri="{FF2B5EF4-FFF2-40B4-BE49-F238E27FC236}">
                    <a16:creationId xmlns:a16="http://schemas.microsoft.com/office/drawing/2014/main" id="{506E8C7C-0A88-449F-A7FD-AA5D756B7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62856">
                <a:off x="5078902" y="3672873"/>
                <a:ext cx="485775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73752" name="Picture 3">
                <a:extLst>
                  <a:ext uri="{FF2B5EF4-FFF2-40B4-BE49-F238E27FC236}">
                    <a16:creationId xmlns:a16="http://schemas.microsoft.com/office/drawing/2014/main" id="{B01F8262-A762-48E2-BF63-F7E33D53EA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9857" y="6262960"/>
                <a:ext cx="485775" cy="381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53" name="Picture 16">
                <a:extLst>
                  <a:ext uri="{FF2B5EF4-FFF2-40B4-BE49-F238E27FC236}">
                    <a16:creationId xmlns:a16="http://schemas.microsoft.com/office/drawing/2014/main" id="{8251F14F-8D9D-4916-9833-3B9BE535A7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4360" y="5076924"/>
                <a:ext cx="495300" cy="381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54" name="Picture 25">
                <a:extLst>
                  <a:ext uri="{FF2B5EF4-FFF2-40B4-BE49-F238E27FC236}">
                    <a16:creationId xmlns:a16="http://schemas.microsoft.com/office/drawing/2014/main" id="{8E846D8B-26C7-43D8-B1D2-FAAFBF9BC7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211960" y="4460925"/>
                <a:ext cx="504825" cy="381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55" name="Picture 11">
                <a:extLst>
                  <a:ext uri="{FF2B5EF4-FFF2-40B4-BE49-F238E27FC236}">
                    <a16:creationId xmlns:a16="http://schemas.microsoft.com/office/drawing/2014/main" id="{B503F286-294B-4A8A-B1DC-81F4B2DE76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0624" y="561380"/>
                <a:ext cx="190500" cy="381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56" name="Picture 13">
                <a:extLst>
                  <a:ext uri="{FF2B5EF4-FFF2-40B4-BE49-F238E27FC236}">
                    <a16:creationId xmlns:a16="http://schemas.microsoft.com/office/drawing/2014/main" id="{27E4CEEB-4742-4F3F-8488-4DA7F409B6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384" y="6288112"/>
                <a:ext cx="180975" cy="381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757" name="CasellaDiTesto 27">
                <a:extLst>
                  <a:ext uri="{FF2B5EF4-FFF2-40B4-BE49-F238E27FC236}">
                    <a16:creationId xmlns:a16="http://schemas.microsoft.com/office/drawing/2014/main" id="{F356A0E9-4B4B-4251-A6F4-CA33CB0C75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9312" y="1212860"/>
                <a:ext cx="2787104" cy="369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Apertura fascio d’antenna</a:t>
                </a:r>
              </a:p>
            </p:txBody>
          </p: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081AB828-F623-41A3-93CB-C3132F5F58CF}"/>
                  </a:ext>
                </a:extLst>
              </p:cNvPr>
              <p:cNvCxnSpPr>
                <a:stCxn id="73757" idx="1"/>
              </p:cNvCxnSpPr>
              <p:nvPr/>
            </p:nvCxnSpPr>
            <p:spPr>
              <a:xfrm rot="10800000" flipV="1">
                <a:off x="4800145" y="1398112"/>
                <a:ext cx="728619" cy="83196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59" name="CasellaDiTesto 29">
                <a:extLst>
                  <a:ext uri="{FF2B5EF4-FFF2-40B4-BE49-F238E27FC236}">
                    <a16:creationId xmlns:a16="http://schemas.microsoft.com/office/drawing/2014/main" id="{1B9EA2ED-E785-4C81-AC5B-73C4AC4D54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7192" y="4271104"/>
                <a:ext cx="1482009" cy="369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Trailing edge</a:t>
                </a:r>
              </a:p>
            </p:txBody>
          </p:sp>
          <p:sp>
            <p:nvSpPr>
              <p:cNvPr id="73760" name="CasellaDiTesto 30">
                <a:extLst>
                  <a:ext uri="{FF2B5EF4-FFF2-40B4-BE49-F238E27FC236}">
                    <a16:creationId xmlns:a16="http://schemas.microsoft.com/office/drawing/2014/main" id="{55EC90FE-6002-4D0D-B0D3-2B82542AC1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9496" y="5851872"/>
                <a:ext cx="1499128" cy="369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Leading edge</a:t>
                </a:r>
              </a:p>
            </p:txBody>
          </p:sp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3252ABD6-3999-4AAB-83F0-3E0FC6132751}"/>
                  </a:ext>
                </a:extLst>
              </p:cNvPr>
              <p:cNvCxnSpPr>
                <a:stCxn id="73760" idx="3"/>
              </p:cNvCxnSpPr>
              <p:nvPr/>
            </p:nvCxnSpPr>
            <p:spPr>
              <a:xfrm flipV="1">
                <a:off x="3258777" y="5445223"/>
                <a:ext cx="88895" cy="590634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>
                <a:extLst>
                  <a:ext uri="{FF2B5EF4-FFF2-40B4-BE49-F238E27FC236}">
                    <a16:creationId xmlns:a16="http://schemas.microsoft.com/office/drawing/2014/main" id="{A1DF0D59-B0F9-455A-926A-9FC71AFF0DFE}"/>
                  </a:ext>
                </a:extLst>
              </p:cNvPr>
              <p:cNvCxnSpPr>
                <a:stCxn id="73759" idx="3"/>
              </p:cNvCxnSpPr>
              <p:nvPr/>
            </p:nvCxnSpPr>
            <p:spPr>
              <a:xfrm>
                <a:off x="2228552" y="4456071"/>
                <a:ext cx="463522" cy="55729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63" name="CasellaDiTesto 36">
                <a:extLst>
                  <a:ext uri="{FF2B5EF4-FFF2-40B4-BE49-F238E27FC236}">
                    <a16:creationId xmlns:a16="http://schemas.microsoft.com/office/drawing/2014/main" id="{4CA2C001-9C3C-4E61-8180-D4B8FC71DE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4127357" y="3404215"/>
                <a:ext cx="782587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en-US" sz="2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nadir</a:t>
                </a:r>
              </a:p>
            </p:txBody>
          </p:sp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4C1E3FAE-86F1-4568-B4F9-B1C52DF3A4BC}"/>
                  </a:ext>
                </a:extLst>
              </p:cNvPr>
              <p:cNvSpPr/>
              <p:nvPr/>
            </p:nvSpPr>
            <p:spPr>
              <a:xfrm>
                <a:off x="4623943" y="961487"/>
                <a:ext cx="73021" cy="7303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73765" name="CasellaDiTesto 44">
                <a:extLst>
                  <a:ext uri="{FF2B5EF4-FFF2-40B4-BE49-F238E27FC236}">
                    <a16:creationId xmlns:a16="http://schemas.microsoft.com/office/drawing/2014/main" id="{C2CB60C4-6CE6-4D55-807C-2A887BF8D9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1388" y="586780"/>
                <a:ext cx="1296144" cy="369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Altimetro</a:t>
                </a:r>
              </a:p>
            </p:txBody>
          </p:sp>
          <p:cxnSp>
            <p:nvCxnSpPr>
              <p:cNvPr id="49" name="Connettore 2 48">
                <a:extLst>
                  <a:ext uri="{FF2B5EF4-FFF2-40B4-BE49-F238E27FC236}">
                    <a16:creationId xmlns:a16="http://schemas.microsoft.com/office/drawing/2014/main" id="{1908E786-AB9D-46B4-AD76-81827F77F6E1}"/>
                  </a:ext>
                </a:extLst>
              </p:cNvPr>
              <p:cNvCxnSpPr>
                <a:stCxn id="73765" idx="1"/>
              </p:cNvCxnSpPr>
              <p:nvPr/>
            </p:nvCxnSpPr>
            <p:spPr>
              <a:xfrm rot="10800000" flipV="1">
                <a:off x="4703314" y="770960"/>
                <a:ext cx="647660" cy="17623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3742" name="Picture 3">
              <a:extLst>
                <a:ext uri="{FF2B5EF4-FFF2-40B4-BE49-F238E27FC236}">
                  <a16:creationId xmlns:a16="http://schemas.microsoft.com/office/drawing/2014/main" id="{04A6D9C6-8F55-49E0-9B03-279CC507D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608" y="2272804"/>
              <a:ext cx="152400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733" name="Picture 18">
            <a:extLst>
              <a:ext uri="{FF2B5EF4-FFF2-40B4-BE49-F238E27FC236}">
                <a16:creationId xmlns:a16="http://schemas.microsoft.com/office/drawing/2014/main" id="{2EF8A35B-5DB0-4AEC-833A-8F5A90CC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3" y="1816100"/>
            <a:ext cx="1447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21">
            <a:extLst>
              <a:ext uri="{FF2B5EF4-FFF2-40B4-BE49-F238E27FC236}">
                <a16:creationId xmlns:a16="http://schemas.microsoft.com/office/drawing/2014/main" id="{2EB5BA33-C99B-410B-87B9-679812AB8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9" y="2273300"/>
            <a:ext cx="1476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5">
            <a:extLst>
              <a:ext uri="{FF2B5EF4-FFF2-40B4-BE49-F238E27FC236}">
                <a16:creationId xmlns:a16="http://schemas.microsoft.com/office/drawing/2014/main" id="{E79B4169-F3FF-42C8-B069-EF827015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9" y="2730500"/>
            <a:ext cx="2028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27">
            <a:extLst>
              <a:ext uri="{FF2B5EF4-FFF2-40B4-BE49-F238E27FC236}">
                <a16:creationId xmlns:a16="http://schemas.microsoft.com/office/drawing/2014/main" id="{DD5FCDB4-3F2A-4EF8-A615-57C39A84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3187700"/>
            <a:ext cx="1876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30">
            <a:extLst>
              <a:ext uri="{FF2B5EF4-FFF2-40B4-BE49-F238E27FC236}">
                <a16:creationId xmlns:a16="http://schemas.microsoft.com/office/drawing/2014/main" id="{32625CBE-D89B-4527-9731-24023CF7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3644900"/>
            <a:ext cx="184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Freeform 3">
            <a:extLst>
              <a:ext uri="{FF2B5EF4-FFF2-40B4-BE49-F238E27FC236}">
                <a16:creationId xmlns:a16="http://schemas.microsoft.com/office/drawing/2014/main" id="{3B108593-3399-46D6-812B-B1659DD330F1}"/>
              </a:ext>
            </a:extLst>
          </p:cNvPr>
          <p:cNvSpPr>
            <a:spLocks/>
          </p:cNvSpPr>
          <p:nvPr/>
        </p:nvSpPr>
        <p:spPr bwMode="auto">
          <a:xfrm>
            <a:off x="7543800" y="4800600"/>
            <a:ext cx="2743200" cy="342900"/>
          </a:xfrm>
          <a:custGeom>
            <a:avLst/>
            <a:gdLst>
              <a:gd name="T0" fmla="*/ 2147483647 w 4709"/>
              <a:gd name="T1" fmla="*/ 2147483647 h 1032"/>
              <a:gd name="T2" fmla="*/ 2147483647 w 4709"/>
              <a:gd name="T3" fmla="*/ 2147483647 h 1032"/>
              <a:gd name="T4" fmla="*/ 2147483647 w 4709"/>
              <a:gd name="T5" fmla="*/ 2147483647 h 1032"/>
              <a:gd name="T6" fmla="*/ 2147483647 w 4709"/>
              <a:gd name="T7" fmla="*/ 2147483647 h 1032"/>
              <a:gd name="T8" fmla="*/ 2147483647 w 4709"/>
              <a:gd name="T9" fmla="*/ 2147483647 h 1032"/>
              <a:gd name="T10" fmla="*/ 2147483647 w 4709"/>
              <a:gd name="T11" fmla="*/ 2147483647 h 1032"/>
              <a:gd name="T12" fmla="*/ 2147483647 w 4709"/>
              <a:gd name="T13" fmla="*/ 2147483647 h 1032"/>
              <a:gd name="T14" fmla="*/ 2147483647 w 4709"/>
              <a:gd name="T15" fmla="*/ 2147483647 h 1032"/>
              <a:gd name="T16" fmla="*/ 2147483647 w 4709"/>
              <a:gd name="T17" fmla="*/ 2147483647 h 1032"/>
              <a:gd name="T18" fmla="*/ 2147483647 w 4709"/>
              <a:gd name="T19" fmla="*/ 2147483647 h 1032"/>
              <a:gd name="T20" fmla="*/ 2147483647 w 4709"/>
              <a:gd name="T21" fmla="*/ 2147483647 h 1032"/>
              <a:gd name="T22" fmla="*/ 2147483647 w 4709"/>
              <a:gd name="T23" fmla="*/ 2147483647 h 1032"/>
              <a:gd name="T24" fmla="*/ 2147483647 w 4709"/>
              <a:gd name="T25" fmla="*/ 2147483647 h 1032"/>
              <a:gd name="T26" fmla="*/ 2147483647 w 4709"/>
              <a:gd name="T27" fmla="*/ 2147483647 h 1032"/>
              <a:gd name="T28" fmla="*/ 2147483647 w 4709"/>
              <a:gd name="T29" fmla="*/ 2147483647 h 1032"/>
              <a:gd name="T30" fmla="*/ 2147483647 w 4709"/>
              <a:gd name="T31" fmla="*/ 2147483647 h 1032"/>
              <a:gd name="T32" fmla="*/ 2147483647 w 4709"/>
              <a:gd name="T33" fmla="*/ 2147483647 h 1032"/>
              <a:gd name="T34" fmla="*/ 2147483647 w 4709"/>
              <a:gd name="T35" fmla="*/ 2147483647 h 1032"/>
              <a:gd name="T36" fmla="*/ 2147483647 w 4709"/>
              <a:gd name="T37" fmla="*/ 2147483647 h 1032"/>
              <a:gd name="T38" fmla="*/ 2147483647 w 4709"/>
              <a:gd name="T39" fmla="*/ 2147483647 h 1032"/>
              <a:gd name="T40" fmla="*/ 2147483647 w 4709"/>
              <a:gd name="T41" fmla="*/ 2147483647 h 1032"/>
              <a:gd name="T42" fmla="*/ 2147483647 w 4709"/>
              <a:gd name="T43" fmla="*/ 2147483647 h 1032"/>
              <a:gd name="T44" fmla="*/ 2147483647 w 4709"/>
              <a:gd name="T45" fmla="*/ 2147483647 h 1032"/>
              <a:gd name="T46" fmla="*/ 2147483647 w 4709"/>
              <a:gd name="T47" fmla="*/ 2147483647 h 1032"/>
              <a:gd name="T48" fmla="*/ 2147483647 w 4709"/>
              <a:gd name="T49" fmla="*/ 2147483647 h 1032"/>
              <a:gd name="T50" fmla="*/ 2147483647 w 4709"/>
              <a:gd name="T51" fmla="*/ 2147483647 h 1032"/>
              <a:gd name="T52" fmla="*/ 2147483647 w 4709"/>
              <a:gd name="T53" fmla="*/ 2147483647 h 1032"/>
              <a:gd name="T54" fmla="*/ 2147483647 w 4709"/>
              <a:gd name="T55" fmla="*/ 2147483647 h 1032"/>
              <a:gd name="T56" fmla="*/ 2147483647 w 4709"/>
              <a:gd name="T57" fmla="*/ 2147483647 h 1032"/>
              <a:gd name="T58" fmla="*/ 2147483647 w 4709"/>
              <a:gd name="T59" fmla="*/ 2147483647 h 1032"/>
              <a:gd name="T60" fmla="*/ 2147483647 w 4709"/>
              <a:gd name="T61" fmla="*/ 2147483647 h 1032"/>
              <a:gd name="T62" fmla="*/ 2147483647 w 4709"/>
              <a:gd name="T63" fmla="*/ 2147483647 h 1032"/>
              <a:gd name="T64" fmla="*/ 2147483647 w 4709"/>
              <a:gd name="T65" fmla="*/ 2147483647 h 1032"/>
              <a:gd name="T66" fmla="*/ 2147483647 w 4709"/>
              <a:gd name="T67" fmla="*/ 2147483647 h 1032"/>
              <a:gd name="T68" fmla="*/ 2147483647 w 4709"/>
              <a:gd name="T69" fmla="*/ 2147483647 h 1032"/>
              <a:gd name="T70" fmla="*/ 2147483647 w 4709"/>
              <a:gd name="T71" fmla="*/ 2147483647 h 10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709"/>
              <a:gd name="T109" fmla="*/ 0 h 1032"/>
              <a:gd name="T110" fmla="*/ 4709 w 4709"/>
              <a:gd name="T111" fmla="*/ 1032 h 103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709" h="1032">
                <a:moveTo>
                  <a:pt x="0" y="602"/>
                </a:moveTo>
                <a:cubicBezTo>
                  <a:pt x="10" y="570"/>
                  <a:pt x="22" y="552"/>
                  <a:pt x="46" y="529"/>
                </a:cubicBezTo>
                <a:cubicBezTo>
                  <a:pt x="67" y="465"/>
                  <a:pt x="81" y="393"/>
                  <a:pt x="119" y="337"/>
                </a:cubicBezTo>
                <a:cubicBezTo>
                  <a:pt x="136" y="285"/>
                  <a:pt x="166" y="219"/>
                  <a:pt x="219" y="199"/>
                </a:cubicBezTo>
                <a:cubicBezTo>
                  <a:pt x="242" y="137"/>
                  <a:pt x="210" y="200"/>
                  <a:pt x="256" y="163"/>
                </a:cubicBezTo>
                <a:cubicBezTo>
                  <a:pt x="313" y="116"/>
                  <a:pt x="233" y="148"/>
                  <a:pt x="302" y="126"/>
                </a:cubicBezTo>
                <a:cubicBezTo>
                  <a:pt x="365" y="85"/>
                  <a:pt x="336" y="97"/>
                  <a:pt x="384" y="81"/>
                </a:cubicBezTo>
                <a:cubicBezTo>
                  <a:pt x="427" y="51"/>
                  <a:pt x="401" y="65"/>
                  <a:pt x="466" y="44"/>
                </a:cubicBezTo>
                <a:cubicBezTo>
                  <a:pt x="475" y="41"/>
                  <a:pt x="494" y="35"/>
                  <a:pt x="494" y="35"/>
                </a:cubicBezTo>
                <a:cubicBezTo>
                  <a:pt x="547" y="0"/>
                  <a:pt x="602" y="26"/>
                  <a:pt x="658" y="44"/>
                </a:cubicBezTo>
                <a:cubicBezTo>
                  <a:pt x="676" y="50"/>
                  <a:pt x="713" y="62"/>
                  <a:pt x="713" y="62"/>
                </a:cubicBezTo>
                <a:cubicBezTo>
                  <a:pt x="719" y="68"/>
                  <a:pt x="723" y="77"/>
                  <a:pt x="731" y="81"/>
                </a:cubicBezTo>
                <a:cubicBezTo>
                  <a:pt x="748" y="90"/>
                  <a:pt x="786" y="99"/>
                  <a:pt x="786" y="99"/>
                </a:cubicBezTo>
                <a:cubicBezTo>
                  <a:pt x="841" y="151"/>
                  <a:pt x="765" y="85"/>
                  <a:pt x="832" y="126"/>
                </a:cubicBezTo>
                <a:cubicBezTo>
                  <a:pt x="892" y="164"/>
                  <a:pt x="802" y="129"/>
                  <a:pt x="878" y="154"/>
                </a:cubicBezTo>
                <a:cubicBezTo>
                  <a:pt x="897" y="182"/>
                  <a:pt x="921" y="192"/>
                  <a:pt x="942" y="218"/>
                </a:cubicBezTo>
                <a:cubicBezTo>
                  <a:pt x="949" y="226"/>
                  <a:pt x="953" y="237"/>
                  <a:pt x="960" y="245"/>
                </a:cubicBezTo>
                <a:cubicBezTo>
                  <a:pt x="974" y="261"/>
                  <a:pt x="1006" y="291"/>
                  <a:pt x="1006" y="291"/>
                </a:cubicBezTo>
                <a:cubicBezTo>
                  <a:pt x="1017" y="323"/>
                  <a:pt x="1036" y="335"/>
                  <a:pt x="1051" y="364"/>
                </a:cubicBezTo>
                <a:cubicBezTo>
                  <a:pt x="1076" y="411"/>
                  <a:pt x="1044" y="373"/>
                  <a:pt x="1079" y="410"/>
                </a:cubicBezTo>
                <a:cubicBezTo>
                  <a:pt x="1089" y="441"/>
                  <a:pt x="1101" y="461"/>
                  <a:pt x="1125" y="483"/>
                </a:cubicBezTo>
                <a:cubicBezTo>
                  <a:pt x="1128" y="495"/>
                  <a:pt x="1129" y="508"/>
                  <a:pt x="1134" y="519"/>
                </a:cubicBezTo>
                <a:cubicBezTo>
                  <a:pt x="1138" y="527"/>
                  <a:pt x="1148" y="530"/>
                  <a:pt x="1152" y="538"/>
                </a:cubicBezTo>
                <a:cubicBezTo>
                  <a:pt x="1191" y="619"/>
                  <a:pt x="1148" y="572"/>
                  <a:pt x="1189" y="611"/>
                </a:cubicBezTo>
                <a:cubicBezTo>
                  <a:pt x="1206" y="662"/>
                  <a:pt x="1222" y="701"/>
                  <a:pt x="1262" y="739"/>
                </a:cubicBezTo>
                <a:cubicBezTo>
                  <a:pt x="1277" y="783"/>
                  <a:pt x="1312" y="815"/>
                  <a:pt x="1344" y="849"/>
                </a:cubicBezTo>
                <a:cubicBezTo>
                  <a:pt x="1360" y="897"/>
                  <a:pt x="1341" y="859"/>
                  <a:pt x="1381" y="894"/>
                </a:cubicBezTo>
                <a:cubicBezTo>
                  <a:pt x="1420" y="928"/>
                  <a:pt x="1450" y="964"/>
                  <a:pt x="1490" y="995"/>
                </a:cubicBezTo>
                <a:cubicBezTo>
                  <a:pt x="1497" y="1000"/>
                  <a:pt x="1501" y="1009"/>
                  <a:pt x="1509" y="1013"/>
                </a:cubicBezTo>
                <a:cubicBezTo>
                  <a:pt x="1526" y="1021"/>
                  <a:pt x="1563" y="1031"/>
                  <a:pt x="1563" y="1031"/>
                </a:cubicBezTo>
                <a:cubicBezTo>
                  <a:pt x="1655" y="1026"/>
                  <a:pt x="1727" y="1032"/>
                  <a:pt x="1810" y="1004"/>
                </a:cubicBezTo>
                <a:cubicBezTo>
                  <a:pt x="1845" y="971"/>
                  <a:pt x="1883" y="944"/>
                  <a:pt x="1920" y="913"/>
                </a:cubicBezTo>
                <a:cubicBezTo>
                  <a:pt x="1959" y="881"/>
                  <a:pt x="1978" y="839"/>
                  <a:pt x="2021" y="812"/>
                </a:cubicBezTo>
                <a:cubicBezTo>
                  <a:pt x="2042" y="780"/>
                  <a:pt x="2066" y="747"/>
                  <a:pt x="2094" y="721"/>
                </a:cubicBezTo>
                <a:cubicBezTo>
                  <a:pt x="2104" y="690"/>
                  <a:pt x="2117" y="671"/>
                  <a:pt x="2139" y="647"/>
                </a:cubicBezTo>
                <a:cubicBezTo>
                  <a:pt x="2150" y="617"/>
                  <a:pt x="2163" y="597"/>
                  <a:pt x="2185" y="574"/>
                </a:cubicBezTo>
                <a:cubicBezTo>
                  <a:pt x="2188" y="565"/>
                  <a:pt x="2187" y="554"/>
                  <a:pt x="2194" y="547"/>
                </a:cubicBezTo>
                <a:cubicBezTo>
                  <a:pt x="2201" y="540"/>
                  <a:pt x="2214" y="543"/>
                  <a:pt x="2222" y="538"/>
                </a:cubicBezTo>
                <a:cubicBezTo>
                  <a:pt x="2286" y="499"/>
                  <a:pt x="2188" y="536"/>
                  <a:pt x="2267" y="510"/>
                </a:cubicBezTo>
                <a:cubicBezTo>
                  <a:pt x="2303" y="476"/>
                  <a:pt x="2390" y="410"/>
                  <a:pt x="2441" y="391"/>
                </a:cubicBezTo>
                <a:cubicBezTo>
                  <a:pt x="2477" y="356"/>
                  <a:pt x="2518" y="319"/>
                  <a:pt x="2560" y="291"/>
                </a:cubicBezTo>
                <a:cubicBezTo>
                  <a:pt x="2573" y="250"/>
                  <a:pt x="2595" y="229"/>
                  <a:pt x="2624" y="199"/>
                </a:cubicBezTo>
                <a:cubicBezTo>
                  <a:pt x="2746" y="211"/>
                  <a:pt x="2869" y="228"/>
                  <a:pt x="2990" y="245"/>
                </a:cubicBezTo>
                <a:cubicBezTo>
                  <a:pt x="3020" y="255"/>
                  <a:pt x="3032" y="272"/>
                  <a:pt x="3063" y="282"/>
                </a:cubicBezTo>
                <a:cubicBezTo>
                  <a:pt x="3072" y="288"/>
                  <a:pt x="3080" y="295"/>
                  <a:pt x="3090" y="300"/>
                </a:cubicBezTo>
                <a:cubicBezTo>
                  <a:pt x="3099" y="304"/>
                  <a:pt x="3110" y="303"/>
                  <a:pt x="3118" y="309"/>
                </a:cubicBezTo>
                <a:cubicBezTo>
                  <a:pt x="3178" y="357"/>
                  <a:pt x="3094" y="323"/>
                  <a:pt x="3163" y="346"/>
                </a:cubicBezTo>
                <a:cubicBezTo>
                  <a:pt x="3191" y="423"/>
                  <a:pt x="3149" y="329"/>
                  <a:pt x="3200" y="382"/>
                </a:cubicBezTo>
                <a:cubicBezTo>
                  <a:pt x="3207" y="389"/>
                  <a:pt x="3203" y="402"/>
                  <a:pt x="3209" y="410"/>
                </a:cubicBezTo>
                <a:cubicBezTo>
                  <a:pt x="3216" y="419"/>
                  <a:pt x="3228" y="422"/>
                  <a:pt x="3237" y="428"/>
                </a:cubicBezTo>
                <a:cubicBezTo>
                  <a:pt x="3254" y="480"/>
                  <a:pt x="3301" y="526"/>
                  <a:pt x="3346" y="556"/>
                </a:cubicBezTo>
                <a:cubicBezTo>
                  <a:pt x="3358" y="591"/>
                  <a:pt x="3370" y="600"/>
                  <a:pt x="3401" y="620"/>
                </a:cubicBezTo>
                <a:cubicBezTo>
                  <a:pt x="3432" y="667"/>
                  <a:pt x="3484" y="721"/>
                  <a:pt x="3538" y="739"/>
                </a:cubicBezTo>
                <a:cubicBezTo>
                  <a:pt x="3567" y="766"/>
                  <a:pt x="3602" y="772"/>
                  <a:pt x="3639" y="785"/>
                </a:cubicBezTo>
                <a:cubicBezTo>
                  <a:pt x="3648" y="788"/>
                  <a:pt x="3657" y="791"/>
                  <a:pt x="3666" y="794"/>
                </a:cubicBezTo>
                <a:cubicBezTo>
                  <a:pt x="3675" y="797"/>
                  <a:pt x="3694" y="803"/>
                  <a:pt x="3694" y="803"/>
                </a:cubicBezTo>
                <a:cubicBezTo>
                  <a:pt x="3766" y="798"/>
                  <a:pt x="3793" y="802"/>
                  <a:pt x="3849" y="785"/>
                </a:cubicBezTo>
                <a:cubicBezTo>
                  <a:pt x="3868" y="779"/>
                  <a:pt x="3886" y="772"/>
                  <a:pt x="3904" y="766"/>
                </a:cubicBezTo>
                <a:cubicBezTo>
                  <a:pt x="3913" y="763"/>
                  <a:pt x="3931" y="757"/>
                  <a:pt x="3931" y="757"/>
                </a:cubicBezTo>
                <a:cubicBezTo>
                  <a:pt x="3960" y="730"/>
                  <a:pt x="3964" y="690"/>
                  <a:pt x="3986" y="657"/>
                </a:cubicBezTo>
                <a:cubicBezTo>
                  <a:pt x="4012" y="577"/>
                  <a:pt x="3976" y="674"/>
                  <a:pt x="4014" y="611"/>
                </a:cubicBezTo>
                <a:cubicBezTo>
                  <a:pt x="4019" y="603"/>
                  <a:pt x="4018" y="592"/>
                  <a:pt x="4023" y="583"/>
                </a:cubicBezTo>
                <a:cubicBezTo>
                  <a:pt x="4033" y="564"/>
                  <a:pt x="4047" y="547"/>
                  <a:pt x="4059" y="529"/>
                </a:cubicBezTo>
                <a:cubicBezTo>
                  <a:pt x="4064" y="521"/>
                  <a:pt x="4078" y="523"/>
                  <a:pt x="4087" y="519"/>
                </a:cubicBezTo>
                <a:cubicBezTo>
                  <a:pt x="4116" y="504"/>
                  <a:pt x="4128" y="485"/>
                  <a:pt x="4160" y="474"/>
                </a:cubicBezTo>
                <a:cubicBezTo>
                  <a:pt x="4192" y="451"/>
                  <a:pt x="4204" y="442"/>
                  <a:pt x="4242" y="455"/>
                </a:cubicBezTo>
                <a:cubicBezTo>
                  <a:pt x="4265" y="478"/>
                  <a:pt x="4289" y="481"/>
                  <a:pt x="4315" y="501"/>
                </a:cubicBezTo>
                <a:cubicBezTo>
                  <a:pt x="4357" y="534"/>
                  <a:pt x="4392" y="585"/>
                  <a:pt x="4443" y="602"/>
                </a:cubicBezTo>
                <a:cubicBezTo>
                  <a:pt x="4459" y="646"/>
                  <a:pt x="4476" y="634"/>
                  <a:pt x="4517" y="647"/>
                </a:cubicBezTo>
                <a:cubicBezTo>
                  <a:pt x="4523" y="653"/>
                  <a:pt x="4527" y="662"/>
                  <a:pt x="4535" y="666"/>
                </a:cubicBezTo>
                <a:cubicBezTo>
                  <a:pt x="4552" y="675"/>
                  <a:pt x="4590" y="684"/>
                  <a:pt x="4590" y="684"/>
                </a:cubicBezTo>
                <a:cubicBezTo>
                  <a:pt x="4622" y="706"/>
                  <a:pt x="4670" y="730"/>
                  <a:pt x="4709" y="730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9" name="Freeform 3">
            <a:extLst>
              <a:ext uri="{FF2B5EF4-FFF2-40B4-BE49-F238E27FC236}">
                <a16:creationId xmlns:a16="http://schemas.microsoft.com/office/drawing/2014/main" id="{ECAD1591-2BB1-41A0-88AC-747C7843E97C}"/>
              </a:ext>
            </a:extLst>
          </p:cNvPr>
          <p:cNvSpPr>
            <a:spLocks/>
          </p:cNvSpPr>
          <p:nvPr/>
        </p:nvSpPr>
        <p:spPr bwMode="auto">
          <a:xfrm>
            <a:off x="4648200" y="4724400"/>
            <a:ext cx="2743200" cy="342900"/>
          </a:xfrm>
          <a:custGeom>
            <a:avLst/>
            <a:gdLst>
              <a:gd name="T0" fmla="*/ 2147483647 w 4709"/>
              <a:gd name="T1" fmla="*/ 2147483647 h 1032"/>
              <a:gd name="T2" fmla="*/ 2147483647 w 4709"/>
              <a:gd name="T3" fmla="*/ 2147483647 h 1032"/>
              <a:gd name="T4" fmla="*/ 2147483647 w 4709"/>
              <a:gd name="T5" fmla="*/ 2147483647 h 1032"/>
              <a:gd name="T6" fmla="*/ 2147483647 w 4709"/>
              <a:gd name="T7" fmla="*/ 2147483647 h 1032"/>
              <a:gd name="T8" fmla="*/ 2147483647 w 4709"/>
              <a:gd name="T9" fmla="*/ 2147483647 h 1032"/>
              <a:gd name="T10" fmla="*/ 2147483647 w 4709"/>
              <a:gd name="T11" fmla="*/ 2147483647 h 1032"/>
              <a:gd name="T12" fmla="*/ 2147483647 w 4709"/>
              <a:gd name="T13" fmla="*/ 2147483647 h 1032"/>
              <a:gd name="T14" fmla="*/ 2147483647 w 4709"/>
              <a:gd name="T15" fmla="*/ 2147483647 h 1032"/>
              <a:gd name="T16" fmla="*/ 2147483647 w 4709"/>
              <a:gd name="T17" fmla="*/ 2147483647 h 1032"/>
              <a:gd name="T18" fmla="*/ 2147483647 w 4709"/>
              <a:gd name="T19" fmla="*/ 2147483647 h 1032"/>
              <a:gd name="T20" fmla="*/ 2147483647 w 4709"/>
              <a:gd name="T21" fmla="*/ 2147483647 h 1032"/>
              <a:gd name="T22" fmla="*/ 2147483647 w 4709"/>
              <a:gd name="T23" fmla="*/ 2147483647 h 1032"/>
              <a:gd name="T24" fmla="*/ 2147483647 w 4709"/>
              <a:gd name="T25" fmla="*/ 2147483647 h 1032"/>
              <a:gd name="T26" fmla="*/ 2147483647 w 4709"/>
              <a:gd name="T27" fmla="*/ 2147483647 h 1032"/>
              <a:gd name="T28" fmla="*/ 2147483647 w 4709"/>
              <a:gd name="T29" fmla="*/ 2147483647 h 1032"/>
              <a:gd name="T30" fmla="*/ 2147483647 w 4709"/>
              <a:gd name="T31" fmla="*/ 2147483647 h 1032"/>
              <a:gd name="T32" fmla="*/ 2147483647 w 4709"/>
              <a:gd name="T33" fmla="*/ 2147483647 h 1032"/>
              <a:gd name="T34" fmla="*/ 2147483647 w 4709"/>
              <a:gd name="T35" fmla="*/ 2147483647 h 1032"/>
              <a:gd name="T36" fmla="*/ 2147483647 w 4709"/>
              <a:gd name="T37" fmla="*/ 2147483647 h 1032"/>
              <a:gd name="T38" fmla="*/ 2147483647 w 4709"/>
              <a:gd name="T39" fmla="*/ 2147483647 h 1032"/>
              <a:gd name="T40" fmla="*/ 2147483647 w 4709"/>
              <a:gd name="T41" fmla="*/ 2147483647 h 1032"/>
              <a:gd name="T42" fmla="*/ 2147483647 w 4709"/>
              <a:gd name="T43" fmla="*/ 2147483647 h 1032"/>
              <a:gd name="T44" fmla="*/ 2147483647 w 4709"/>
              <a:gd name="T45" fmla="*/ 2147483647 h 1032"/>
              <a:gd name="T46" fmla="*/ 2147483647 w 4709"/>
              <a:gd name="T47" fmla="*/ 2147483647 h 1032"/>
              <a:gd name="T48" fmla="*/ 2147483647 w 4709"/>
              <a:gd name="T49" fmla="*/ 2147483647 h 1032"/>
              <a:gd name="T50" fmla="*/ 2147483647 w 4709"/>
              <a:gd name="T51" fmla="*/ 2147483647 h 1032"/>
              <a:gd name="T52" fmla="*/ 2147483647 w 4709"/>
              <a:gd name="T53" fmla="*/ 2147483647 h 1032"/>
              <a:gd name="T54" fmla="*/ 2147483647 w 4709"/>
              <a:gd name="T55" fmla="*/ 2147483647 h 1032"/>
              <a:gd name="T56" fmla="*/ 2147483647 w 4709"/>
              <a:gd name="T57" fmla="*/ 2147483647 h 1032"/>
              <a:gd name="T58" fmla="*/ 2147483647 w 4709"/>
              <a:gd name="T59" fmla="*/ 2147483647 h 1032"/>
              <a:gd name="T60" fmla="*/ 2147483647 w 4709"/>
              <a:gd name="T61" fmla="*/ 2147483647 h 1032"/>
              <a:gd name="T62" fmla="*/ 2147483647 w 4709"/>
              <a:gd name="T63" fmla="*/ 2147483647 h 1032"/>
              <a:gd name="T64" fmla="*/ 2147483647 w 4709"/>
              <a:gd name="T65" fmla="*/ 2147483647 h 1032"/>
              <a:gd name="T66" fmla="*/ 2147483647 w 4709"/>
              <a:gd name="T67" fmla="*/ 2147483647 h 1032"/>
              <a:gd name="T68" fmla="*/ 2147483647 w 4709"/>
              <a:gd name="T69" fmla="*/ 2147483647 h 1032"/>
              <a:gd name="T70" fmla="*/ 2147483647 w 4709"/>
              <a:gd name="T71" fmla="*/ 2147483647 h 10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709"/>
              <a:gd name="T109" fmla="*/ 0 h 1032"/>
              <a:gd name="T110" fmla="*/ 4709 w 4709"/>
              <a:gd name="T111" fmla="*/ 1032 h 103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709" h="1032">
                <a:moveTo>
                  <a:pt x="0" y="602"/>
                </a:moveTo>
                <a:cubicBezTo>
                  <a:pt x="10" y="570"/>
                  <a:pt x="22" y="552"/>
                  <a:pt x="46" y="529"/>
                </a:cubicBezTo>
                <a:cubicBezTo>
                  <a:pt x="67" y="465"/>
                  <a:pt x="81" y="393"/>
                  <a:pt x="119" y="337"/>
                </a:cubicBezTo>
                <a:cubicBezTo>
                  <a:pt x="136" y="285"/>
                  <a:pt x="166" y="219"/>
                  <a:pt x="219" y="199"/>
                </a:cubicBezTo>
                <a:cubicBezTo>
                  <a:pt x="242" y="137"/>
                  <a:pt x="210" y="200"/>
                  <a:pt x="256" y="163"/>
                </a:cubicBezTo>
                <a:cubicBezTo>
                  <a:pt x="313" y="116"/>
                  <a:pt x="233" y="148"/>
                  <a:pt x="302" y="126"/>
                </a:cubicBezTo>
                <a:cubicBezTo>
                  <a:pt x="365" y="85"/>
                  <a:pt x="336" y="97"/>
                  <a:pt x="384" y="81"/>
                </a:cubicBezTo>
                <a:cubicBezTo>
                  <a:pt x="427" y="51"/>
                  <a:pt x="401" y="65"/>
                  <a:pt x="466" y="44"/>
                </a:cubicBezTo>
                <a:cubicBezTo>
                  <a:pt x="475" y="41"/>
                  <a:pt x="494" y="35"/>
                  <a:pt x="494" y="35"/>
                </a:cubicBezTo>
                <a:cubicBezTo>
                  <a:pt x="547" y="0"/>
                  <a:pt x="602" y="26"/>
                  <a:pt x="658" y="44"/>
                </a:cubicBezTo>
                <a:cubicBezTo>
                  <a:pt x="676" y="50"/>
                  <a:pt x="713" y="62"/>
                  <a:pt x="713" y="62"/>
                </a:cubicBezTo>
                <a:cubicBezTo>
                  <a:pt x="719" y="68"/>
                  <a:pt x="723" y="77"/>
                  <a:pt x="731" y="81"/>
                </a:cubicBezTo>
                <a:cubicBezTo>
                  <a:pt x="748" y="90"/>
                  <a:pt x="786" y="99"/>
                  <a:pt x="786" y="99"/>
                </a:cubicBezTo>
                <a:cubicBezTo>
                  <a:pt x="841" y="151"/>
                  <a:pt x="765" y="85"/>
                  <a:pt x="832" y="126"/>
                </a:cubicBezTo>
                <a:cubicBezTo>
                  <a:pt x="892" y="164"/>
                  <a:pt x="802" y="129"/>
                  <a:pt x="878" y="154"/>
                </a:cubicBezTo>
                <a:cubicBezTo>
                  <a:pt x="897" y="182"/>
                  <a:pt x="921" y="192"/>
                  <a:pt x="942" y="218"/>
                </a:cubicBezTo>
                <a:cubicBezTo>
                  <a:pt x="949" y="226"/>
                  <a:pt x="953" y="237"/>
                  <a:pt x="960" y="245"/>
                </a:cubicBezTo>
                <a:cubicBezTo>
                  <a:pt x="974" y="261"/>
                  <a:pt x="1006" y="291"/>
                  <a:pt x="1006" y="291"/>
                </a:cubicBezTo>
                <a:cubicBezTo>
                  <a:pt x="1017" y="323"/>
                  <a:pt x="1036" y="335"/>
                  <a:pt x="1051" y="364"/>
                </a:cubicBezTo>
                <a:cubicBezTo>
                  <a:pt x="1076" y="411"/>
                  <a:pt x="1044" y="373"/>
                  <a:pt x="1079" y="410"/>
                </a:cubicBezTo>
                <a:cubicBezTo>
                  <a:pt x="1089" y="441"/>
                  <a:pt x="1101" y="461"/>
                  <a:pt x="1125" y="483"/>
                </a:cubicBezTo>
                <a:cubicBezTo>
                  <a:pt x="1128" y="495"/>
                  <a:pt x="1129" y="508"/>
                  <a:pt x="1134" y="519"/>
                </a:cubicBezTo>
                <a:cubicBezTo>
                  <a:pt x="1138" y="527"/>
                  <a:pt x="1148" y="530"/>
                  <a:pt x="1152" y="538"/>
                </a:cubicBezTo>
                <a:cubicBezTo>
                  <a:pt x="1191" y="619"/>
                  <a:pt x="1148" y="572"/>
                  <a:pt x="1189" y="611"/>
                </a:cubicBezTo>
                <a:cubicBezTo>
                  <a:pt x="1206" y="662"/>
                  <a:pt x="1222" y="701"/>
                  <a:pt x="1262" y="739"/>
                </a:cubicBezTo>
                <a:cubicBezTo>
                  <a:pt x="1277" y="783"/>
                  <a:pt x="1312" y="815"/>
                  <a:pt x="1344" y="849"/>
                </a:cubicBezTo>
                <a:cubicBezTo>
                  <a:pt x="1360" y="897"/>
                  <a:pt x="1341" y="859"/>
                  <a:pt x="1381" y="894"/>
                </a:cubicBezTo>
                <a:cubicBezTo>
                  <a:pt x="1420" y="928"/>
                  <a:pt x="1450" y="964"/>
                  <a:pt x="1490" y="995"/>
                </a:cubicBezTo>
                <a:cubicBezTo>
                  <a:pt x="1497" y="1000"/>
                  <a:pt x="1501" y="1009"/>
                  <a:pt x="1509" y="1013"/>
                </a:cubicBezTo>
                <a:cubicBezTo>
                  <a:pt x="1526" y="1021"/>
                  <a:pt x="1563" y="1031"/>
                  <a:pt x="1563" y="1031"/>
                </a:cubicBezTo>
                <a:cubicBezTo>
                  <a:pt x="1655" y="1026"/>
                  <a:pt x="1727" y="1032"/>
                  <a:pt x="1810" y="1004"/>
                </a:cubicBezTo>
                <a:cubicBezTo>
                  <a:pt x="1845" y="971"/>
                  <a:pt x="1883" y="944"/>
                  <a:pt x="1920" y="913"/>
                </a:cubicBezTo>
                <a:cubicBezTo>
                  <a:pt x="1959" y="881"/>
                  <a:pt x="1978" y="839"/>
                  <a:pt x="2021" y="812"/>
                </a:cubicBezTo>
                <a:cubicBezTo>
                  <a:pt x="2042" y="780"/>
                  <a:pt x="2066" y="747"/>
                  <a:pt x="2094" y="721"/>
                </a:cubicBezTo>
                <a:cubicBezTo>
                  <a:pt x="2104" y="690"/>
                  <a:pt x="2117" y="671"/>
                  <a:pt x="2139" y="647"/>
                </a:cubicBezTo>
                <a:cubicBezTo>
                  <a:pt x="2150" y="617"/>
                  <a:pt x="2163" y="597"/>
                  <a:pt x="2185" y="574"/>
                </a:cubicBezTo>
                <a:cubicBezTo>
                  <a:pt x="2188" y="565"/>
                  <a:pt x="2187" y="554"/>
                  <a:pt x="2194" y="547"/>
                </a:cubicBezTo>
                <a:cubicBezTo>
                  <a:pt x="2201" y="540"/>
                  <a:pt x="2214" y="543"/>
                  <a:pt x="2222" y="538"/>
                </a:cubicBezTo>
                <a:cubicBezTo>
                  <a:pt x="2286" y="499"/>
                  <a:pt x="2188" y="536"/>
                  <a:pt x="2267" y="510"/>
                </a:cubicBezTo>
                <a:cubicBezTo>
                  <a:pt x="2303" y="476"/>
                  <a:pt x="2390" y="410"/>
                  <a:pt x="2441" y="391"/>
                </a:cubicBezTo>
                <a:cubicBezTo>
                  <a:pt x="2477" y="356"/>
                  <a:pt x="2518" y="319"/>
                  <a:pt x="2560" y="291"/>
                </a:cubicBezTo>
                <a:cubicBezTo>
                  <a:pt x="2573" y="250"/>
                  <a:pt x="2595" y="229"/>
                  <a:pt x="2624" y="199"/>
                </a:cubicBezTo>
                <a:cubicBezTo>
                  <a:pt x="2746" y="211"/>
                  <a:pt x="2869" y="228"/>
                  <a:pt x="2990" y="245"/>
                </a:cubicBezTo>
                <a:cubicBezTo>
                  <a:pt x="3020" y="255"/>
                  <a:pt x="3032" y="272"/>
                  <a:pt x="3063" y="282"/>
                </a:cubicBezTo>
                <a:cubicBezTo>
                  <a:pt x="3072" y="288"/>
                  <a:pt x="3080" y="295"/>
                  <a:pt x="3090" y="300"/>
                </a:cubicBezTo>
                <a:cubicBezTo>
                  <a:pt x="3099" y="304"/>
                  <a:pt x="3110" y="303"/>
                  <a:pt x="3118" y="309"/>
                </a:cubicBezTo>
                <a:cubicBezTo>
                  <a:pt x="3178" y="357"/>
                  <a:pt x="3094" y="323"/>
                  <a:pt x="3163" y="346"/>
                </a:cubicBezTo>
                <a:cubicBezTo>
                  <a:pt x="3191" y="423"/>
                  <a:pt x="3149" y="329"/>
                  <a:pt x="3200" y="382"/>
                </a:cubicBezTo>
                <a:cubicBezTo>
                  <a:pt x="3207" y="389"/>
                  <a:pt x="3203" y="402"/>
                  <a:pt x="3209" y="410"/>
                </a:cubicBezTo>
                <a:cubicBezTo>
                  <a:pt x="3216" y="419"/>
                  <a:pt x="3228" y="422"/>
                  <a:pt x="3237" y="428"/>
                </a:cubicBezTo>
                <a:cubicBezTo>
                  <a:pt x="3254" y="480"/>
                  <a:pt x="3301" y="526"/>
                  <a:pt x="3346" y="556"/>
                </a:cubicBezTo>
                <a:cubicBezTo>
                  <a:pt x="3358" y="591"/>
                  <a:pt x="3370" y="600"/>
                  <a:pt x="3401" y="620"/>
                </a:cubicBezTo>
                <a:cubicBezTo>
                  <a:pt x="3432" y="667"/>
                  <a:pt x="3484" y="721"/>
                  <a:pt x="3538" y="739"/>
                </a:cubicBezTo>
                <a:cubicBezTo>
                  <a:pt x="3567" y="766"/>
                  <a:pt x="3602" y="772"/>
                  <a:pt x="3639" y="785"/>
                </a:cubicBezTo>
                <a:cubicBezTo>
                  <a:pt x="3648" y="788"/>
                  <a:pt x="3657" y="791"/>
                  <a:pt x="3666" y="794"/>
                </a:cubicBezTo>
                <a:cubicBezTo>
                  <a:pt x="3675" y="797"/>
                  <a:pt x="3694" y="803"/>
                  <a:pt x="3694" y="803"/>
                </a:cubicBezTo>
                <a:cubicBezTo>
                  <a:pt x="3766" y="798"/>
                  <a:pt x="3793" y="802"/>
                  <a:pt x="3849" y="785"/>
                </a:cubicBezTo>
                <a:cubicBezTo>
                  <a:pt x="3868" y="779"/>
                  <a:pt x="3886" y="772"/>
                  <a:pt x="3904" y="766"/>
                </a:cubicBezTo>
                <a:cubicBezTo>
                  <a:pt x="3913" y="763"/>
                  <a:pt x="3931" y="757"/>
                  <a:pt x="3931" y="757"/>
                </a:cubicBezTo>
                <a:cubicBezTo>
                  <a:pt x="3960" y="730"/>
                  <a:pt x="3964" y="690"/>
                  <a:pt x="3986" y="657"/>
                </a:cubicBezTo>
                <a:cubicBezTo>
                  <a:pt x="4012" y="577"/>
                  <a:pt x="3976" y="674"/>
                  <a:pt x="4014" y="611"/>
                </a:cubicBezTo>
                <a:cubicBezTo>
                  <a:pt x="4019" y="603"/>
                  <a:pt x="4018" y="592"/>
                  <a:pt x="4023" y="583"/>
                </a:cubicBezTo>
                <a:cubicBezTo>
                  <a:pt x="4033" y="564"/>
                  <a:pt x="4047" y="547"/>
                  <a:pt x="4059" y="529"/>
                </a:cubicBezTo>
                <a:cubicBezTo>
                  <a:pt x="4064" y="521"/>
                  <a:pt x="4078" y="523"/>
                  <a:pt x="4087" y="519"/>
                </a:cubicBezTo>
                <a:cubicBezTo>
                  <a:pt x="4116" y="504"/>
                  <a:pt x="4128" y="485"/>
                  <a:pt x="4160" y="474"/>
                </a:cubicBezTo>
                <a:cubicBezTo>
                  <a:pt x="4192" y="451"/>
                  <a:pt x="4204" y="442"/>
                  <a:pt x="4242" y="455"/>
                </a:cubicBezTo>
                <a:cubicBezTo>
                  <a:pt x="4265" y="478"/>
                  <a:pt x="4289" y="481"/>
                  <a:pt x="4315" y="501"/>
                </a:cubicBezTo>
                <a:cubicBezTo>
                  <a:pt x="4357" y="534"/>
                  <a:pt x="4392" y="585"/>
                  <a:pt x="4443" y="602"/>
                </a:cubicBezTo>
                <a:cubicBezTo>
                  <a:pt x="4459" y="646"/>
                  <a:pt x="4476" y="634"/>
                  <a:pt x="4517" y="647"/>
                </a:cubicBezTo>
                <a:cubicBezTo>
                  <a:pt x="4523" y="653"/>
                  <a:pt x="4527" y="662"/>
                  <a:pt x="4535" y="666"/>
                </a:cubicBezTo>
                <a:cubicBezTo>
                  <a:pt x="4552" y="675"/>
                  <a:pt x="4590" y="684"/>
                  <a:pt x="4590" y="684"/>
                </a:cubicBezTo>
                <a:cubicBezTo>
                  <a:pt x="4622" y="706"/>
                  <a:pt x="4670" y="730"/>
                  <a:pt x="4709" y="730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40" name="Freeform 3">
            <a:extLst>
              <a:ext uri="{FF2B5EF4-FFF2-40B4-BE49-F238E27FC236}">
                <a16:creationId xmlns:a16="http://schemas.microsoft.com/office/drawing/2014/main" id="{78FF2A51-4D36-4DD7-8CE6-10D184CB5C6A}"/>
              </a:ext>
            </a:extLst>
          </p:cNvPr>
          <p:cNvSpPr>
            <a:spLocks/>
          </p:cNvSpPr>
          <p:nvPr/>
        </p:nvSpPr>
        <p:spPr bwMode="auto">
          <a:xfrm>
            <a:off x="1905000" y="4648200"/>
            <a:ext cx="2743200" cy="342900"/>
          </a:xfrm>
          <a:custGeom>
            <a:avLst/>
            <a:gdLst>
              <a:gd name="T0" fmla="*/ 2147483647 w 4709"/>
              <a:gd name="T1" fmla="*/ 2147483647 h 1032"/>
              <a:gd name="T2" fmla="*/ 2147483647 w 4709"/>
              <a:gd name="T3" fmla="*/ 2147483647 h 1032"/>
              <a:gd name="T4" fmla="*/ 2147483647 w 4709"/>
              <a:gd name="T5" fmla="*/ 2147483647 h 1032"/>
              <a:gd name="T6" fmla="*/ 2147483647 w 4709"/>
              <a:gd name="T7" fmla="*/ 2147483647 h 1032"/>
              <a:gd name="T8" fmla="*/ 2147483647 w 4709"/>
              <a:gd name="T9" fmla="*/ 2147483647 h 1032"/>
              <a:gd name="T10" fmla="*/ 2147483647 w 4709"/>
              <a:gd name="T11" fmla="*/ 2147483647 h 1032"/>
              <a:gd name="T12" fmla="*/ 2147483647 w 4709"/>
              <a:gd name="T13" fmla="*/ 2147483647 h 1032"/>
              <a:gd name="T14" fmla="*/ 2147483647 w 4709"/>
              <a:gd name="T15" fmla="*/ 2147483647 h 1032"/>
              <a:gd name="T16" fmla="*/ 2147483647 w 4709"/>
              <a:gd name="T17" fmla="*/ 2147483647 h 1032"/>
              <a:gd name="T18" fmla="*/ 2147483647 w 4709"/>
              <a:gd name="T19" fmla="*/ 2147483647 h 1032"/>
              <a:gd name="T20" fmla="*/ 2147483647 w 4709"/>
              <a:gd name="T21" fmla="*/ 2147483647 h 1032"/>
              <a:gd name="T22" fmla="*/ 2147483647 w 4709"/>
              <a:gd name="T23" fmla="*/ 2147483647 h 1032"/>
              <a:gd name="T24" fmla="*/ 2147483647 w 4709"/>
              <a:gd name="T25" fmla="*/ 2147483647 h 1032"/>
              <a:gd name="T26" fmla="*/ 2147483647 w 4709"/>
              <a:gd name="T27" fmla="*/ 2147483647 h 1032"/>
              <a:gd name="T28" fmla="*/ 2147483647 w 4709"/>
              <a:gd name="T29" fmla="*/ 2147483647 h 1032"/>
              <a:gd name="T30" fmla="*/ 2147483647 w 4709"/>
              <a:gd name="T31" fmla="*/ 2147483647 h 1032"/>
              <a:gd name="T32" fmla="*/ 2147483647 w 4709"/>
              <a:gd name="T33" fmla="*/ 2147483647 h 1032"/>
              <a:gd name="T34" fmla="*/ 2147483647 w 4709"/>
              <a:gd name="T35" fmla="*/ 2147483647 h 1032"/>
              <a:gd name="T36" fmla="*/ 2147483647 w 4709"/>
              <a:gd name="T37" fmla="*/ 2147483647 h 1032"/>
              <a:gd name="T38" fmla="*/ 2147483647 w 4709"/>
              <a:gd name="T39" fmla="*/ 2147483647 h 1032"/>
              <a:gd name="T40" fmla="*/ 2147483647 w 4709"/>
              <a:gd name="T41" fmla="*/ 2147483647 h 1032"/>
              <a:gd name="T42" fmla="*/ 2147483647 w 4709"/>
              <a:gd name="T43" fmla="*/ 2147483647 h 1032"/>
              <a:gd name="T44" fmla="*/ 2147483647 w 4709"/>
              <a:gd name="T45" fmla="*/ 2147483647 h 1032"/>
              <a:gd name="T46" fmla="*/ 2147483647 w 4709"/>
              <a:gd name="T47" fmla="*/ 2147483647 h 1032"/>
              <a:gd name="T48" fmla="*/ 2147483647 w 4709"/>
              <a:gd name="T49" fmla="*/ 2147483647 h 1032"/>
              <a:gd name="T50" fmla="*/ 2147483647 w 4709"/>
              <a:gd name="T51" fmla="*/ 2147483647 h 1032"/>
              <a:gd name="T52" fmla="*/ 2147483647 w 4709"/>
              <a:gd name="T53" fmla="*/ 2147483647 h 1032"/>
              <a:gd name="T54" fmla="*/ 2147483647 w 4709"/>
              <a:gd name="T55" fmla="*/ 2147483647 h 1032"/>
              <a:gd name="T56" fmla="*/ 2147483647 w 4709"/>
              <a:gd name="T57" fmla="*/ 2147483647 h 1032"/>
              <a:gd name="T58" fmla="*/ 2147483647 w 4709"/>
              <a:gd name="T59" fmla="*/ 2147483647 h 1032"/>
              <a:gd name="T60" fmla="*/ 2147483647 w 4709"/>
              <a:gd name="T61" fmla="*/ 2147483647 h 1032"/>
              <a:gd name="T62" fmla="*/ 2147483647 w 4709"/>
              <a:gd name="T63" fmla="*/ 2147483647 h 1032"/>
              <a:gd name="T64" fmla="*/ 2147483647 w 4709"/>
              <a:gd name="T65" fmla="*/ 2147483647 h 1032"/>
              <a:gd name="T66" fmla="*/ 2147483647 w 4709"/>
              <a:gd name="T67" fmla="*/ 2147483647 h 1032"/>
              <a:gd name="T68" fmla="*/ 2147483647 w 4709"/>
              <a:gd name="T69" fmla="*/ 2147483647 h 1032"/>
              <a:gd name="T70" fmla="*/ 2147483647 w 4709"/>
              <a:gd name="T71" fmla="*/ 2147483647 h 103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709"/>
              <a:gd name="T109" fmla="*/ 0 h 1032"/>
              <a:gd name="T110" fmla="*/ 4709 w 4709"/>
              <a:gd name="T111" fmla="*/ 1032 h 103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709" h="1032">
                <a:moveTo>
                  <a:pt x="0" y="602"/>
                </a:moveTo>
                <a:cubicBezTo>
                  <a:pt x="10" y="570"/>
                  <a:pt x="22" y="552"/>
                  <a:pt x="46" y="529"/>
                </a:cubicBezTo>
                <a:cubicBezTo>
                  <a:pt x="67" y="465"/>
                  <a:pt x="81" y="393"/>
                  <a:pt x="119" y="337"/>
                </a:cubicBezTo>
                <a:cubicBezTo>
                  <a:pt x="136" y="285"/>
                  <a:pt x="166" y="219"/>
                  <a:pt x="219" y="199"/>
                </a:cubicBezTo>
                <a:cubicBezTo>
                  <a:pt x="242" y="137"/>
                  <a:pt x="210" y="200"/>
                  <a:pt x="256" y="163"/>
                </a:cubicBezTo>
                <a:cubicBezTo>
                  <a:pt x="313" y="116"/>
                  <a:pt x="233" y="148"/>
                  <a:pt x="302" y="126"/>
                </a:cubicBezTo>
                <a:cubicBezTo>
                  <a:pt x="365" y="85"/>
                  <a:pt x="336" y="97"/>
                  <a:pt x="384" y="81"/>
                </a:cubicBezTo>
                <a:cubicBezTo>
                  <a:pt x="427" y="51"/>
                  <a:pt x="401" y="65"/>
                  <a:pt x="466" y="44"/>
                </a:cubicBezTo>
                <a:cubicBezTo>
                  <a:pt x="475" y="41"/>
                  <a:pt x="494" y="35"/>
                  <a:pt x="494" y="35"/>
                </a:cubicBezTo>
                <a:cubicBezTo>
                  <a:pt x="547" y="0"/>
                  <a:pt x="602" y="26"/>
                  <a:pt x="658" y="44"/>
                </a:cubicBezTo>
                <a:cubicBezTo>
                  <a:pt x="676" y="50"/>
                  <a:pt x="713" y="62"/>
                  <a:pt x="713" y="62"/>
                </a:cubicBezTo>
                <a:cubicBezTo>
                  <a:pt x="719" y="68"/>
                  <a:pt x="723" y="77"/>
                  <a:pt x="731" y="81"/>
                </a:cubicBezTo>
                <a:cubicBezTo>
                  <a:pt x="748" y="90"/>
                  <a:pt x="786" y="99"/>
                  <a:pt x="786" y="99"/>
                </a:cubicBezTo>
                <a:cubicBezTo>
                  <a:pt x="841" y="151"/>
                  <a:pt x="765" y="85"/>
                  <a:pt x="832" y="126"/>
                </a:cubicBezTo>
                <a:cubicBezTo>
                  <a:pt x="892" y="164"/>
                  <a:pt x="802" y="129"/>
                  <a:pt x="878" y="154"/>
                </a:cubicBezTo>
                <a:cubicBezTo>
                  <a:pt x="897" y="182"/>
                  <a:pt x="921" y="192"/>
                  <a:pt x="942" y="218"/>
                </a:cubicBezTo>
                <a:cubicBezTo>
                  <a:pt x="949" y="226"/>
                  <a:pt x="953" y="237"/>
                  <a:pt x="960" y="245"/>
                </a:cubicBezTo>
                <a:cubicBezTo>
                  <a:pt x="974" y="261"/>
                  <a:pt x="1006" y="291"/>
                  <a:pt x="1006" y="291"/>
                </a:cubicBezTo>
                <a:cubicBezTo>
                  <a:pt x="1017" y="323"/>
                  <a:pt x="1036" y="335"/>
                  <a:pt x="1051" y="364"/>
                </a:cubicBezTo>
                <a:cubicBezTo>
                  <a:pt x="1076" y="411"/>
                  <a:pt x="1044" y="373"/>
                  <a:pt x="1079" y="410"/>
                </a:cubicBezTo>
                <a:cubicBezTo>
                  <a:pt x="1089" y="441"/>
                  <a:pt x="1101" y="461"/>
                  <a:pt x="1125" y="483"/>
                </a:cubicBezTo>
                <a:cubicBezTo>
                  <a:pt x="1128" y="495"/>
                  <a:pt x="1129" y="508"/>
                  <a:pt x="1134" y="519"/>
                </a:cubicBezTo>
                <a:cubicBezTo>
                  <a:pt x="1138" y="527"/>
                  <a:pt x="1148" y="530"/>
                  <a:pt x="1152" y="538"/>
                </a:cubicBezTo>
                <a:cubicBezTo>
                  <a:pt x="1191" y="619"/>
                  <a:pt x="1148" y="572"/>
                  <a:pt x="1189" y="611"/>
                </a:cubicBezTo>
                <a:cubicBezTo>
                  <a:pt x="1206" y="662"/>
                  <a:pt x="1222" y="701"/>
                  <a:pt x="1262" y="739"/>
                </a:cubicBezTo>
                <a:cubicBezTo>
                  <a:pt x="1277" y="783"/>
                  <a:pt x="1312" y="815"/>
                  <a:pt x="1344" y="849"/>
                </a:cubicBezTo>
                <a:cubicBezTo>
                  <a:pt x="1360" y="897"/>
                  <a:pt x="1341" y="859"/>
                  <a:pt x="1381" y="894"/>
                </a:cubicBezTo>
                <a:cubicBezTo>
                  <a:pt x="1420" y="928"/>
                  <a:pt x="1450" y="964"/>
                  <a:pt x="1490" y="995"/>
                </a:cubicBezTo>
                <a:cubicBezTo>
                  <a:pt x="1497" y="1000"/>
                  <a:pt x="1501" y="1009"/>
                  <a:pt x="1509" y="1013"/>
                </a:cubicBezTo>
                <a:cubicBezTo>
                  <a:pt x="1526" y="1021"/>
                  <a:pt x="1563" y="1031"/>
                  <a:pt x="1563" y="1031"/>
                </a:cubicBezTo>
                <a:cubicBezTo>
                  <a:pt x="1655" y="1026"/>
                  <a:pt x="1727" y="1032"/>
                  <a:pt x="1810" y="1004"/>
                </a:cubicBezTo>
                <a:cubicBezTo>
                  <a:pt x="1845" y="971"/>
                  <a:pt x="1883" y="944"/>
                  <a:pt x="1920" y="913"/>
                </a:cubicBezTo>
                <a:cubicBezTo>
                  <a:pt x="1959" y="881"/>
                  <a:pt x="1978" y="839"/>
                  <a:pt x="2021" y="812"/>
                </a:cubicBezTo>
                <a:cubicBezTo>
                  <a:pt x="2042" y="780"/>
                  <a:pt x="2066" y="747"/>
                  <a:pt x="2094" y="721"/>
                </a:cubicBezTo>
                <a:cubicBezTo>
                  <a:pt x="2104" y="690"/>
                  <a:pt x="2117" y="671"/>
                  <a:pt x="2139" y="647"/>
                </a:cubicBezTo>
                <a:cubicBezTo>
                  <a:pt x="2150" y="617"/>
                  <a:pt x="2163" y="597"/>
                  <a:pt x="2185" y="574"/>
                </a:cubicBezTo>
                <a:cubicBezTo>
                  <a:pt x="2188" y="565"/>
                  <a:pt x="2187" y="554"/>
                  <a:pt x="2194" y="547"/>
                </a:cubicBezTo>
                <a:cubicBezTo>
                  <a:pt x="2201" y="540"/>
                  <a:pt x="2214" y="543"/>
                  <a:pt x="2222" y="538"/>
                </a:cubicBezTo>
                <a:cubicBezTo>
                  <a:pt x="2286" y="499"/>
                  <a:pt x="2188" y="536"/>
                  <a:pt x="2267" y="510"/>
                </a:cubicBezTo>
                <a:cubicBezTo>
                  <a:pt x="2303" y="476"/>
                  <a:pt x="2390" y="410"/>
                  <a:pt x="2441" y="391"/>
                </a:cubicBezTo>
                <a:cubicBezTo>
                  <a:pt x="2477" y="356"/>
                  <a:pt x="2518" y="319"/>
                  <a:pt x="2560" y="291"/>
                </a:cubicBezTo>
                <a:cubicBezTo>
                  <a:pt x="2573" y="250"/>
                  <a:pt x="2595" y="229"/>
                  <a:pt x="2624" y="199"/>
                </a:cubicBezTo>
                <a:cubicBezTo>
                  <a:pt x="2746" y="211"/>
                  <a:pt x="2869" y="228"/>
                  <a:pt x="2990" y="245"/>
                </a:cubicBezTo>
                <a:cubicBezTo>
                  <a:pt x="3020" y="255"/>
                  <a:pt x="3032" y="272"/>
                  <a:pt x="3063" y="282"/>
                </a:cubicBezTo>
                <a:cubicBezTo>
                  <a:pt x="3072" y="288"/>
                  <a:pt x="3080" y="295"/>
                  <a:pt x="3090" y="300"/>
                </a:cubicBezTo>
                <a:cubicBezTo>
                  <a:pt x="3099" y="304"/>
                  <a:pt x="3110" y="303"/>
                  <a:pt x="3118" y="309"/>
                </a:cubicBezTo>
                <a:cubicBezTo>
                  <a:pt x="3178" y="357"/>
                  <a:pt x="3094" y="323"/>
                  <a:pt x="3163" y="346"/>
                </a:cubicBezTo>
                <a:cubicBezTo>
                  <a:pt x="3191" y="423"/>
                  <a:pt x="3149" y="329"/>
                  <a:pt x="3200" y="382"/>
                </a:cubicBezTo>
                <a:cubicBezTo>
                  <a:pt x="3207" y="389"/>
                  <a:pt x="3203" y="402"/>
                  <a:pt x="3209" y="410"/>
                </a:cubicBezTo>
                <a:cubicBezTo>
                  <a:pt x="3216" y="419"/>
                  <a:pt x="3228" y="422"/>
                  <a:pt x="3237" y="428"/>
                </a:cubicBezTo>
                <a:cubicBezTo>
                  <a:pt x="3254" y="480"/>
                  <a:pt x="3301" y="526"/>
                  <a:pt x="3346" y="556"/>
                </a:cubicBezTo>
                <a:cubicBezTo>
                  <a:pt x="3358" y="591"/>
                  <a:pt x="3370" y="600"/>
                  <a:pt x="3401" y="620"/>
                </a:cubicBezTo>
                <a:cubicBezTo>
                  <a:pt x="3432" y="667"/>
                  <a:pt x="3484" y="721"/>
                  <a:pt x="3538" y="739"/>
                </a:cubicBezTo>
                <a:cubicBezTo>
                  <a:pt x="3567" y="766"/>
                  <a:pt x="3602" y="772"/>
                  <a:pt x="3639" y="785"/>
                </a:cubicBezTo>
                <a:cubicBezTo>
                  <a:pt x="3648" y="788"/>
                  <a:pt x="3657" y="791"/>
                  <a:pt x="3666" y="794"/>
                </a:cubicBezTo>
                <a:cubicBezTo>
                  <a:pt x="3675" y="797"/>
                  <a:pt x="3694" y="803"/>
                  <a:pt x="3694" y="803"/>
                </a:cubicBezTo>
                <a:cubicBezTo>
                  <a:pt x="3766" y="798"/>
                  <a:pt x="3793" y="802"/>
                  <a:pt x="3849" y="785"/>
                </a:cubicBezTo>
                <a:cubicBezTo>
                  <a:pt x="3868" y="779"/>
                  <a:pt x="3886" y="772"/>
                  <a:pt x="3904" y="766"/>
                </a:cubicBezTo>
                <a:cubicBezTo>
                  <a:pt x="3913" y="763"/>
                  <a:pt x="3931" y="757"/>
                  <a:pt x="3931" y="757"/>
                </a:cubicBezTo>
                <a:cubicBezTo>
                  <a:pt x="3960" y="730"/>
                  <a:pt x="3964" y="690"/>
                  <a:pt x="3986" y="657"/>
                </a:cubicBezTo>
                <a:cubicBezTo>
                  <a:pt x="4012" y="577"/>
                  <a:pt x="3976" y="674"/>
                  <a:pt x="4014" y="611"/>
                </a:cubicBezTo>
                <a:cubicBezTo>
                  <a:pt x="4019" y="603"/>
                  <a:pt x="4018" y="592"/>
                  <a:pt x="4023" y="583"/>
                </a:cubicBezTo>
                <a:cubicBezTo>
                  <a:pt x="4033" y="564"/>
                  <a:pt x="4047" y="547"/>
                  <a:pt x="4059" y="529"/>
                </a:cubicBezTo>
                <a:cubicBezTo>
                  <a:pt x="4064" y="521"/>
                  <a:pt x="4078" y="523"/>
                  <a:pt x="4087" y="519"/>
                </a:cubicBezTo>
                <a:cubicBezTo>
                  <a:pt x="4116" y="504"/>
                  <a:pt x="4128" y="485"/>
                  <a:pt x="4160" y="474"/>
                </a:cubicBezTo>
                <a:cubicBezTo>
                  <a:pt x="4192" y="451"/>
                  <a:pt x="4204" y="442"/>
                  <a:pt x="4242" y="455"/>
                </a:cubicBezTo>
                <a:cubicBezTo>
                  <a:pt x="4265" y="478"/>
                  <a:pt x="4289" y="481"/>
                  <a:pt x="4315" y="501"/>
                </a:cubicBezTo>
                <a:cubicBezTo>
                  <a:pt x="4357" y="534"/>
                  <a:pt x="4392" y="585"/>
                  <a:pt x="4443" y="602"/>
                </a:cubicBezTo>
                <a:cubicBezTo>
                  <a:pt x="4459" y="646"/>
                  <a:pt x="4476" y="634"/>
                  <a:pt x="4517" y="647"/>
                </a:cubicBezTo>
                <a:cubicBezTo>
                  <a:pt x="4523" y="653"/>
                  <a:pt x="4527" y="662"/>
                  <a:pt x="4535" y="666"/>
                </a:cubicBezTo>
                <a:cubicBezTo>
                  <a:pt x="4552" y="675"/>
                  <a:pt x="4590" y="684"/>
                  <a:pt x="4590" y="684"/>
                </a:cubicBezTo>
                <a:cubicBezTo>
                  <a:pt x="4622" y="706"/>
                  <a:pt x="4670" y="730"/>
                  <a:pt x="4709" y="730"/>
                </a:cubicBezTo>
              </a:path>
            </a:pathLst>
          </a:cu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Rettangolo 1">
            <a:extLst>
              <a:ext uri="{FF2B5EF4-FFF2-40B4-BE49-F238E27FC236}">
                <a16:creationId xmlns:a16="http://schemas.microsoft.com/office/drawing/2014/main" id="{729CB350-CA92-4C42-AE8A-6D2D426389DD}"/>
              </a:ext>
            </a:extLst>
          </p:cNvPr>
          <p:cNvSpPr/>
          <p:nvPr/>
        </p:nvSpPr>
        <p:spPr>
          <a:xfrm>
            <a:off x="799381" y="94273"/>
            <a:ext cx="10593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>
                <a:latin typeface="Arial" panose="020B0604020202020204" pitchFamily="34" charset="0"/>
                <a:ea typeface="Times New Roman" panose="02020603050405020304" pitchFamily="18" charset="0"/>
              </a:rPr>
              <a:t>La misura dell’altezza significativa è più complessa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4C0EC-65AE-4667-B800-B657F7E7A3E5}"/>
              </a:ext>
            </a:extLst>
          </p:cNvPr>
          <p:cNvSpPr txBox="1"/>
          <p:nvPr/>
        </p:nvSpPr>
        <p:spPr>
          <a:xfrm>
            <a:off x="349749" y="1585267"/>
            <a:ext cx="177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Scala fortemente </a:t>
            </a:r>
          </a:p>
          <a:p>
            <a:r>
              <a:rPr lang="it-IT" sz="1200" dirty="0"/>
              <a:t>distorta!</a:t>
            </a:r>
            <a:endParaRPr lang="en-GB" sz="1200" dirty="0"/>
          </a:p>
        </p:txBody>
      </p:sp>
      <p:pic>
        <p:nvPicPr>
          <p:cNvPr id="41" name="Picture 21" descr="tuffatorestilizzato">
            <a:extLst>
              <a:ext uri="{FF2B5EF4-FFF2-40B4-BE49-F238E27FC236}">
                <a16:creationId xmlns:a16="http://schemas.microsoft.com/office/drawing/2014/main" id="{BB4FEA58-5DA4-44B5-AB21-662BE702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2" y="2052491"/>
            <a:ext cx="4365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>
            <a:extLst>
              <a:ext uri="{FF2B5EF4-FFF2-40B4-BE49-F238E27FC236}">
                <a16:creationId xmlns:a16="http://schemas.microsoft.com/office/drawing/2014/main" id="{0D6912F9-F8D9-4AA3-8A58-73AD776C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" r="1627" b="790"/>
          <a:stretch>
            <a:fillRect/>
          </a:stretch>
        </p:blipFill>
        <p:spPr bwMode="auto">
          <a:xfrm>
            <a:off x="1692682" y="1998452"/>
            <a:ext cx="37465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4">
            <a:extLst>
              <a:ext uri="{FF2B5EF4-FFF2-40B4-BE49-F238E27FC236}">
                <a16:creationId xmlns:a16="http://schemas.microsoft.com/office/drawing/2014/main" id="{FD02D5C8-CBEA-48EF-B632-F7728ADA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" r="1627" b="790"/>
          <a:stretch>
            <a:fillRect/>
          </a:stretch>
        </p:blipFill>
        <p:spPr bwMode="auto">
          <a:xfrm>
            <a:off x="5943601" y="1837531"/>
            <a:ext cx="38782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0386F4-C424-4C11-AB2A-902F101C2EA7}"/>
              </a:ext>
            </a:extLst>
          </p:cNvPr>
          <p:cNvSpPr txBox="1"/>
          <p:nvPr/>
        </p:nvSpPr>
        <p:spPr>
          <a:xfrm>
            <a:off x="2536166" y="5400136"/>
            <a:ext cx="174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Superfice piatta 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FD70E-97CE-4185-8B27-14235E1CFA77}"/>
              </a:ext>
            </a:extLst>
          </p:cNvPr>
          <p:cNvSpPr txBox="1"/>
          <p:nvPr/>
        </p:nvSpPr>
        <p:spPr>
          <a:xfrm>
            <a:off x="6360980" y="5377132"/>
            <a:ext cx="346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Superfice irregolare, mare mosso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7E42A-CA66-409E-9D05-3E9DD0CE65E6}"/>
              </a:ext>
            </a:extLst>
          </p:cNvPr>
          <p:cNvSpPr txBox="1"/>
          <p:nvPr/>
        </p:nvSpPr>
        <p:spPr>
          <a:xfrm>
            <a:off x="1692682" y="484474"/>
            <a:ext cx="6704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Un impulso di breve durata*, con andamento rettangolare nel tempo,</a:t>
            </a:r>
          </a:p>
          <a:p>
            <a:r>
              <a:rPr lang="it-IT" dirty="0"/>
              <a:t> viene emesso dall’antenna, riflesso dalla superficie del mare, </a:t>
            </a:r>
          </a:p>
          <a:p>
            <a:r>
              <a:rPr lang="it-IT" dirty="0"/>
              <a:t>e ritorna  con un certo andamento temporale («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»)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758B1-5832-401E-A8B7-26C915BB5196}"/>
              </a:ext>
            </a:extLst>
          </p:cNvPr>
          <p:cNvSpPr txBox="1"/>
          <p:nvPr/>
        </p:nvSpPr>
        <p:spPr>
          <a:xfrm>
            <a:off x="10015268" y="1671756"/>
            <a:ext cx="1719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In realtà non è </a:t>
            </a:r>
            <a:r>
              <a:rPr lang="it-IT" sz="1200" dirty="0" err="1"/>
              <a:t>prorio</a:t>
            </a:r>
            <a:r>
              <a:rPr lang="it-IT" sz="1200" dirty="0"/>
              <a:t> </a:t>
            </a:r>
          </a:p>
          <a:p>
            <a:r>
              <a:rPr lang="it-IT" sz="1200" dirty="0"/>
              <a:t>un impulso rettangolare,</a:t>
            </a:r>
          </a:p>
          <a:p>
            <a:r>
              <a:rPr lang="it-IT" sz="1200" dirty="0"/>
              <a:t>la cosa è un po’ più </a:t>
            </a:r>
          </a:p>
          <a:p>
            <a:r>
              <a:rPr lang="it-IT" sz="1200" dirty="0"/>
              <a:t>complicata  </a:t>
            </a:r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6ECFE-27FB-4719-B7DE-06F2A928D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872" y="2663925"/>
            <a:ext cx="432854" cy="6157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0371" y="1379866"/>
            <a:ext cx="7018362" cy="54781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DFA45F-AF55-4DD2-B970-9852ECCC3F25}"/>
              </a:ext>
            </a:extLst>
          </p:cNvPr>
          <p:cNvSpPr/>
          <p:nvPr/>
        </p:nvSpPr>
        <p:spPr>
          <a:xfrm>
            <a:off x="2064587" y="733570"/>
            <a:ext cx="74417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https://earth.esa.int/documents/10174/950521/01_Tuesday_OCT2013_Cipollini_Altimetry_1.pdf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41F86-A5DA-4D98-BDF4-67AF1BCFA806}"/>
              </a:ext>
            </a:extLst>
          </p:cNvPr>
          <p:cNvSpPr txBox="1"/>
          <p:nvPr/>
        </p:nvSpPr>
        <p:spPr>
          <a:xfrm>
            <a:off x="715075" y="4180875"/>
            <a:ext cx="1902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Waveform</a:t>
            </a:r>
            <a:endParaRPr lang="it-IT" sz="2400" dirty="0"/>
          </a:p>
          <a:p>
            <a:r>
              <a:rPr lang="it-IT" sz="2400" dirty="0"/>
              <a:t>Forma d’onda</a:t>
            </a: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41191-816F-423F-AB62-23FABAFF836D}"/>
              </a:ext>
            </a:extLst>
          </p:cNvPr>
          <p:cNvSpPr/>
          <p:nvPr/>
        </p:nvSpPr>
        <p:spPr>
          <a:xfrm>
            <a:off x="3193678" y="4698460"/>
            <a:ext cx="1749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misura del vento</a:t>
            </a:r>
          </a:p>
          <a:p>
            <a:r>
              <a:rPr lang="it-IT" dirty="0"/>
              <a:t> W(</a:t>
            </a:r>
            <a:r>
              <a:rPr lang="el-GR" altLang="en-US" b="1" dirty="0"/>
              <a:t>σ</a:t>
            </a:r>
            <a:r>
              <a:rPr lang="it-IT" altLang="en-US" b="1" baseline="-25000" dirty="0"/>
              <a:t>0</a:t>
            </a:r>
            <a:r>
              <a:rPr lang="it-IT" dirty="0"/>
              <a:t> 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960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2642</Words>
  <Application>Microsoft Office PowerPoint</Application>
  <PresentationFormat>Widescreen</PresentationFormat>
  <Paragraphs>338</Paragraphs>
  <Slides>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-apple-system</vt:lpstr>
      <vt:lpstr>Arabic Typesetting</vt:lpstr>
      <vt:lpstr>Arial</vt:lpstr>
      <vt:lpstr>Book Antiqua</vt:lpstr>
      <vt:lpstr>Calibri</vt:lpstr>
      <vt:lpstr>Calibri Light</vt:lpstr>
      <vt:lpstr>Lucida Sans</vt:lpstr>
      <vt:lpstr>Matura MT Script Capitals</vt:lpstr>
      <vt:lpstr>PT Sans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Eugenio PUGLIESE CARRATELLI (epc@unisa.it)</dc:creator>
  <cp:lastModifiedBy>Eugenio PUGLIESE CARRATELLI (epc@unisa.it)</cp:lastModifiedBy>
  <cp:revision>89</cp:revision>
  <dcterms:created xsi:type="dcterms:W3CDTF">2021-01-20T19:32:48Z</dcterms:created>
  <dcterms:modified xsi:type="dcterms:W3CDTF">2021-01-31T15:46:56Z</dcterms:modified>
</cp:coreProperties>
</file>