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9" r:id="rId4"/>
    <p:sldId id="271" r:id="rId5"/>
    <p:sldId id="294" r:id="rId6"/>
    <p:sldId id="270" r:id="rId7"/>
    <p:sldId id="272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2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8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74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29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09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07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0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90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6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19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5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2EA21-1180-4E50-BA39-96DC2BC03991}" type="datetimeFigureOut">
              <a:rPr lang="en-GB" smtClean="0"/>
              <a:t>27/05/2019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DBFDC-B596-45B3-A0CA-91692639476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51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geniopc.it/ANAS2015/ANAS201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03730" y="1698098"/>
            <a:ext cx="11358562" cy="2605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00"/>
              </a:lnSpc>
              <a:spcAft>
                <a:spcPts val="2000"/>
              </a:spcAft>
            </a:pPr>
            <a:r>
              <a:rPr lang="it-IT" sz="2400" b="1" cap="all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TEMPESTE ESTREME NEI MARI ITALIANI E I LORO EFFETTI SULLE</a:t>
            </a:r>
          </a:p>
          <a:p>
            <a:pPr algn="ctr">
              <a:lnSpc>
                <a:spcPts val="1100"/>
              </a:lnSpc>
              <a:spcAft>
                <a:spcPts val="2000"/>
              </a:spcAft>
            </a:pPr>
            <a:r>
              <a:rPr lang="it-IT" sz="2400" b="1" cap="all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COSTE: TECNICHE DI PREVISIONE E ALLARME</a:t>
            </a:r>
          </a:p>
          <a:p>
            <a:pPr algn="ctr">
              <a:lnSpc>
                <a:spcPts val="1100"/>
              </a:lnSpc>
              <a:spcAft>
                <a:spcPts val="2000"/>
              </a:spcAft>
            </a:pPr>
            <a:endParaRPr lang="en-GB" sz="2400" b="1" cap="all" dirty="0" smtClean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100"/>
              </a:lnSpc>
              <a:spcAft>
                <a:spcPts val="2000"/>
              </a:spcAft>
            </a:pPr>
            <a:r>
              <a:rPr lang="en-GB" sz="2400" b="1" i="1" cap="all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extreme sea storms in the Italian seas and their action on </a:t>
            </a:r>
          </a:p>
          <a:p>
            <a:pPr algn="ctr">
              <a:lnSpc>
                <a:spcPts val="1100"/>
              </a:lnSpc>
              <a:spcAft>
                <a:spcPts val="2000"/>
              </a:spcAft>
            </a:pPr>
            <a:r>
              <a:rPr lang="en-GB" sz="2400" b="1" i="1" cap="all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coast: FORECASTING AND WARNING TECHNIQUES</a:t>
            </a:r>
            <a:endParaRPr lang="en-GB" sz="2400" b="1" cap="all" dirty="0" smtClean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100"/>
              </a:lnSpc>
              <a:spcAft>
                <a:spcPts val="2000"/>
              </a:spcAft>
            </a:pP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Pugliese Carratelli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F. Reale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F. Dentale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 Giarrusso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C. Iuppa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 Di Leo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sz="2400" i="1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E.Foti</a:t>
            </a:r>
            <a:r>
              <a:rPr lang="it-IT" sz="2400" i="1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i="1" dirty="0" smtClean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000"/>
              </a:lnSpc>
              <a:spcAft>
                <a:spcPts val="5000"/>
              </a:spcAft>
            </a:pPr>
            <a:r>
              <a:rPr lang="en-GB" sz="1600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MEDUS - Maritime Engineering Division University of Salerno, </a:t>
            </a:r>
            <a:r>
              <a:rPr lang="en-GB" sz="1600" baseline="300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Università di Catania DICAR</a:t>
            </a:r>
            <a:endParaRPr lang="en-GB" sz="1600" dirty="0"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1"/>
          <p:cNvSpPr>
            <a:spLocks noChangeArrowheads="1"/>
          </p:cNvSpPr>
          <p:nvPr/>
        </p:nvSpPr>
        <p:spPr bwMode="auto">
          <a:xfrm>
            <a:off x="2110573" y="390045"/>
            <a:ext cx="74567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alt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b) </a:t>
            </a:r>
            <a:r>
              <a:rPr lang="it-IT" alt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tecniche di preallarme monitoraggio e previsione: </a:t>
            </a:r>
            <a:r>
              <a:rPr lang="it-IT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Sicilia.</a:t>
            </a:r>
            <a:endParaRPr lang="en-GB" alt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850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00076" y="460325"/>
            <a:ext cx="10887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Un importante elemento di cui tener conto per la comprensione delle azioni sulle coste è la composizione spettrale del campo di moto ondoso, elemento che non appare dal semplice dato dell’</a:t>
            </a:r>
            <a:r>
              <a:rPr lang="it-IT" dirty="0" err="1" smtClean="0"/>
              <a:t>HSt</a:t>
            </a:r>
            <a:r>
              <a:rPr lang="it-IT" dirty="0" smtClean="0"/>
              <a:t>. Tra i dati forniti dall’archivio ECMWF sono però presenti separatamente i valori dell’altezza significativa della parte di spettro relativa all’onda generata dal vento (nel seguito </a:t>
            </a:r>
            <a:r>
              <a:rPr lang="it-IT" dirty="0" err="1" smtClean="0"/>
              <a:t>HSw</a:t>
            </a:r>
            <a:r>
              <a:rPr lang="it-IT" dirty="0" smtClean="0"/>
              <a:t>) e dell’altezza dello </a:t>
            </a:r>
            <a:r>
              <a:rPr lang="it-IT" dirty="0" err="1" smtClean="0"/>
              <a:t>swell</a:t>
            </a:r>
            <a:r>
              <a:rPr lang="it-IT" dirty="0" smtClean="0"/>
              <a:t> (</a:t>
            </a:r>
            <a:r>
              <a:rPr lang="it-IT" dirty="0" err="1" smtClean="0"/>
              <a:t>HSs</a:t>
            </a:r>
            <a:r>
              <a:rPr lang="it-IT" dirty="0" smtClean="0"/>
              <a:t>) con i rispettivi periodi medi </a:t>
            </a:r>
            <a:r>
              <a:rPr lang="it-IT" dirty="0" err="1" smtClean="0"/>
              <a:t>Tsm</a:t>
            </a:r>
            <a:r>
              <a:rPr lang="it-IT" dirty="0" smtClean="0"/>
              <a:t> e </a:t>
            </a:r>
            <a:r>
              <a:rPr lang="it-IT" dirty="0" err="1" smtClean="0"/>
              <a:t>Twm</a:t>
            </a:r>
            <a:r>
              <a:rPr lang="it-IT" dirty="0" smtClean="0"/>
              <a:t>, </a:t>
            </a: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08" y="1809397"/>
            <a:ext cx="4665956" cy="479142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945" y="1809397"/>
            <a:ext cx="4924457" cy="5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62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8612" y="667674"/>
            <a:ext cx="118633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 Lo </a:t>
            </a:r>
            <a:r>
              <a:rPr lang="it-IT" b="1" dirty="0" err="1" smtClean="0"/>
              <a:t>Storm</a:t>
            </a:r>
            <a:r>
              <a:rPr lang="it-IT" b="1" dirty="0" smtClean="0"/>
              <a:t> </a:t>
            </a:r>
            <a:r>
              <a:rPr lang="it-IT" b="1" dirty="0" err="1" smtClean="0"/>
              <a:t>Surge</a:t>
            </a:r>
            <a:endParaRPr lang="it-IT" b="1" dirty="0" smtClean="0"/>
          </a:p>
          <a:p>
            <a:endParaRPr lang="it-IT" b="1" dirty="0" smtClean="0"/>
          </a:p>
          <a:p>
            <a:r>
              <a:rPr lang="it-IT" dirty="0" smtClean="0"/>
              <a:t>Un elemento molto importante ai fini della valutazione dei danni di allagamento ed alla loro previsione, è lo “</a:t>
            </a:r>
            <a:r>
              <a:rPr lang="it-IT" dirty="0" err="1" smtClean="0"/>
              <a:t>storm</a:t>
            </a:r>
            <a:r>
              <a:rPr lang="it-IT" dirty="0" smtClean="0"/>
              <a:t> </a:t>
            </a:r>
            <a:r>
              <a:rPr lang="it-IT" dirty="0" err="1" smtClean="0"/>
              <a:t>surge</a:t>
            </a:r>
            <a:r>
              <a:rPr lang="it-IT" dirty="0" smtClean="0"/>
              <a:t>”, cioè l’innalzamento del livello dell’acqua  al largo a causa di condizioni meteo avverse. ( Con questo termine non viene incluso il “set-up”, che è invece l’innalzamento dovuto all’interazione delle onde con la batimetria )</a:t>
            </a:r>
          </a:p>
          <a:p>
            <a:r>
              <a:rPr lang="it-IT" dirty="0" smtClean="0"/>
              <a:t>Un indicatore dello </a:t>
            </a:r>
            <a:r>
              <a:rPr lang="it-IT" dirty="0" err="1" smtClean="0"/>
              <a:t>storm</a:t>
            </a:r>
            <a:r>
              <a:rPr lang="it-IT" dirty="0" smtClean="0"/>
              <a:t> </a:t>
            </a:r>
            <a:r>
              <a:rPr lang="it-IT" dirty="0" err="1" smtClean="0"/>
              <a:t>surge</a:t>
            </a:r>
            <a:r>
              <a:rPr lang="it-IT" dirty="0" smtClean="0"/>
              <a:t> è dato dalla lettura dei mareografi che, se localizzati in una zona calma e profonda quale un porto, non risentono del set-up. Nel caso specifico l’unico dato disponibile per il versante Sud-Est dell’isola è quello proveniente dal mareografo situato a Portopalo di Capo Passero  gestito dall’Istituto Nazionale di Geofisica e Vulcanologia </a:t>
            </a:r>
          </a:p>
          <a:p>
            <a:r>
              <a:rPr lang="it-IT" i="1" dirty="0" smtClean="0"/>
              <a:t>(i dati rilevati sono disponibili sul sito della </a:t>
            </a:r>
            <a:r>
              <a:rPr lang="it-IT" i="1" dirty="0" err="1" smtClean="0"/>
              <a:t>Intergovernmental</a:t>
            </a:r>
            <a:r>
              <a:rPr lang="it-IT" i="1" dirty="0" smtClean="0"/>
              <a:t> </a:t>
            </a:r>
            <a:r>
              <a:rPr lang="it-IT" i="1" dirty="0" err="1" smtClean="0"/>
              <a:t>Oceanographic</a:t>
            </a:r>
            <a:r>
              <a:rPr lang="it-IT" i="1" dirty="0" smtClean="0"/>
              <a:t> </a:t>
            </a:r>
            <a:r>
              <a:rPr lang="it-IT" i="1" dirty="0" err="1" smtClean="0"/>
              <a:t>Commission</a:t>
            </a:r>
            <a:r>
              <a:rPr lang="it-IT" i="1" dirty="0" smtClean="0"/>
              <a:t> dell’ UNE-SCO (IOC-UNESCO): http://ioc-sealevelmonitoring.org.</a:t>
            </a:r>
          </a:p>
        </p:txBody>
      </p:sp>
    </p:spTree>
    <p:extLst>
      <p:ext uri="{BB962C8B-B14F-4D97-AF65-F5344CB8AC3E}">
        <p14:creationId xmlns:p14="http://schemas.microsoft.com/office/powerpoint/2010/main" val="3674956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1" y="1419361"/>
            <a:ext cx="8515350" cy="5595802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428751" y="219032"/>
            <a:ext cx="98583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Un ulteriore importante elemento è il valore di SSH misurato dall’altimetro satellitare di Ja-son-3 durante il già citato passaggio 59. La Figura   riporta i dati di entrambe le fonti. Per consentire il confronto entrambi i dati sono stati riferiti al loro valore medio calcolato su tutta la durata delle rispettive registrazioni, denominato nel seguito “anomalia” 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3228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43025" y="1305342"/>
            <a:ext cx="9629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Il  set up è l’innalzamento del livello medio dell’acqua causato dalla trasformazione delle onde sui bassi fondali. Esso si verifica solo per pendenze relativamente piccole, e per rotture di tipo “</a:t>
            </a:r>
            <a:r>
              <a:rPr lang="it-IT" dirty="0" err="1" smtClean="0"/>
              <a:t>spilling</a:t>
            </a:r>
            <a:r>
              <a:rPr lang="it-IT" dirty="0" smtClean="0"/>
              <a:t>”, </a:t>
            </a:r>
          </a:p>
          <a:p>
            <a:r>
              <a:rPr lang="it-IT" dirty="0" smtClean="0"/>
              <a:t>Esso un problema ben noto e abbastanza ben trattabile con diversi modelli di uso comune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038" y="2659637"/>
            <a:ext cx="5733093" cy="378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673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976437" y="665887"/>
            <a:ext cx="88677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Valutazione complessiva dell’altezza d’acqua</a:t>
            </a:r>
          </a:p>
          <a:p>
            <a:r>
              <a:rPr lang="it-IT" dirty="0" smtClean="0"/>
              <a:t>Aggiungendo   il valore dell’altezza d’acqua al largo </a:t>
            </a:r>
            <a:r>
              <a:rPr lang="it-IT" dirty="0" err="1" smtClean="0"/>
              <a:t>δsurge</a:t>
            </a:r>
            <a:r>
              <a:rPr lang="it-IT" dirty="0" smtClean="0"/>
              <a:t> a quello del set up </a:t>
            </a:r>
            <a:r>
              <a:rPr lang="it-IT" dirty="0" err="1" smtClean="0"/>
              <a:t>δsetup</a:t>
            </a:r>
            <a:r>
              <a:rPr lang="it-IT" dirty="0" smtClean="0"/>
              <a:t> calco-lato in precedenza, si ottiene la   stima del parametro </a:t>
            </a:r>
          </a:p>
          <a:p>
            <a:r>
              <a:rPr lang="it-IT" dirty="0" smtClean="0"/>
              <a:t>”altezza d’acqua in corrispondenza della linea di costa” (</a:t>
            </a:r>
            <a:r>
              <a:rPr lang="it-IT" dirty="0" err="1" smtClean="0"/>
              <a:t>δtot</a:t>
            </a:r>
            <a:r>
              <a:rPr lang="it-IT" dirty="0" smtClean="0"/>
              <a:t> = </a:t>
            </a:r>
            <a:r>
              <a:rPr lang="it-IT" dirty="0" err="1" smtClean="0"/>
              <a:t>δsurge</a:t>
            </a:r>
            <a:r>
              <a:rPr lang="it-IT" dirty="0" smtClean="0"/>
              <a:t> + </a:t>
            </a:r>
            <a:r>
              <a:rPr lang="it-IT" dirty="0" err="1" smtClean="0"/>
              <a:t>δsetup</a:t>
            </a:r>
            <a:r>
              <a:rPr lang="it-IT" dirty="0" smtClean="0"/>
              <a:t>) </a:t>
            </a:r>
          </a:p>
          <a:p>
            <a:r>
              <a:rPr lang="it-IT" dirty="0" smtClean="0"/>
              <a:t>Il valore valutato per l’evento in esame è risultato essere  di circa 0.70 m.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7077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4376" y="920740"/>
            <a:ext cx="111442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Possibilità di previsione</a:t>
            </a:r>
          </a:p>
          <a:p>
            <a:r>
              <a:rPr lang="it-IT" dirty="0" smtClean="0"/>
              <a:t>Avendo ricostruito l’evento ed esaminato il meccanismo principale di allagamento, è interessante adesso verificare la possibilità di previsione di un evento di questo tipo da parte di un’organizzazione che avesse avuto a disposizione gli strumenti già attualmente esistenti </a:t>
            </a:r>
          </a:p>
          <a:p>
            <a:r>
              <a:rPr lang="it-IT" dirty="0" smtClean="0"/>
              <a:t>Nella Figura ad sono mostrati gli andamenti del valore di </a:t>
            </a:r>
            <a:r>
              <a:rPr lang="it-IT" dirty="0" err="1" smtClean="0"/>
              <a:t>HSt</a:t>
            </a:r>
            <a:r>
              <a:rPr lang="it-IT" dirty="0" smtClean="0"/>
              <a:t> previsti per il giorno 28 settembre rispettivamente dal </a:t>
            </a:r>
            <a:r>
              <a:rPr lang="it-IT" dirty="0" err="1" smtClean="0"/>
              <a:t>run</a:t>
            </a:r>
            <a:r>
              <a:rPr lang="it-IT" dirty="0" smtClean="0"/>
              <a:t> delle ore 00:00 del giorno 27 settembre (in alto) e dal </a:t>
            </a:r>
            <a:r>
              <a:rPr lang="it-IT" dirty="0" err="1" smtClean="0"/>
              <a:t>run</a:t>
            </a:r>
            <a:r>
              <a:rPr lang="it-IT" dirty="0" smtClean="0"/>
              <a:t> delle ore 00:00 dello stesso giorno 28 (in basso), i dati di previsione sono disponibili ad intervalli di un'ora.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9491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611" y="0"/>
            <a:ext cx="5394951" cy="7043738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962775" y="1128623"/>
            <a:ext cx="4895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/>
              <a:t>HSt</a:t>
            </a:r>
            <a:r>
              <a:rPr lang="it-IT" dirty="0" smtClean="0"/>
              <a:t> previsto per i punti della griglia ECMWF considerati per il giorno 28 settembre 2018: (in alto) </a:t>
            </a:r>
            <a:r>
              <a:rPr lang="it-IT" dirty="0" err="1" smtClean="0"/>
              <a:t>run</a:t>
            </a:r>
            <a:r>
              <a:rPr lang="it-IT" dirty="0" smtClean="0"/>
              <a:t> delle ore 00:00 del 27 settembre 2018; (in basso) </a:t>
            </a:r>
            <a:r>
              <a:rPr lang="it-IT" dirty="0" err="1" smtClean="0"/>
              <a:t>run</a:t>
            </a:r>
            <a:r>
              <a:rPr lang="it-IT" dirty="0" smtClean="0"/>
              <a:t> delle ore 00:00 del 28 settembre 2018</a:t>
            </a:r>
            <a:endParaRPr lang="en-GB" dirty="0"/>
          </a:p>
        </p:txBody>
      </p:sp>
      <p:cxnSp>
        <p:nvCxnSpPr>
          <p:cNvPr id="5" name="Connettore 1 4"/>
          <p:cNvCxnSpPr/>
          <p:nvPr/>
        </p:nvCxnSpPr>
        <p:spPr>
          <a:xfrm>
            <a:off x="4644571" y="290286"/>
            <a:ext cx="87086" cy="231566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4717143" y="3841183"/>
            <a:ext cx="87086" cy="231566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907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62112" y="492115"/>
            <a:ext cx="94964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Utilizzando pertanto i dati di previsione (</a:t>
            </a:r>
            <a:r>
              <a:rPr lang="it-IT" dirty="0" err="1" smtClean="0"/>
              <a:t>HSt</a:t>
            </a:r>
            <a:r>
              <a:rPr lang="it-IT" dirty="0" smtClean="0"/>
              <a:t> e </a:t>
            </a:r>
            <a:r>
              <a:rPr lang="it-IT" dirty="0" err="1" smtClean="0"/>
              <a:t>Tmt</a:t>
            </a:r>
            <a:r>
              <a:rPr lang="it-IT" dirty="0" smtClean="0"/>
              <a:t>) dei due </a:t>
            </a:r>
            <a:r>
              <a:rPr lang="it-IT" dirty="0" err="1" smtClean="0"/>
              <a:t>runs</a:t>
            </a:r>
            <a:r>
              <a:rPr lang="it-IT" dirty="0" smtClean="0"/>
              <a:t> giornalieri (alle ore 00:00 ed alle ore 12:00) a partire dal giorno 25 settembre 2018 si sarebbe potuta fare una previsione del valore del parametro </a:t>
            </a:r>
            <a:r>
              <a:rPr lang="it-IT" dirty="0" err="1" smtClean="0"/>
              <a:t>δsetup</a:t>
            </a:r>
            <a:r>
              <a:rPr lang="it-IT" dirty="0" smtClean="0"/>
              <a:t> dell’altezza d’acqua per le ore 18 del 28 settembre. </a:t>
            </a:r>
          </a:p>
          <a:p>
            <a:r>
              <a:rPr lang="it-IT" dirty="0" smtClean="0"/>
              <a:t>I risultati di tale previ-</a:t>
            </a:r>
            <a:r>
              <a:rPr lang="it-IT" dirty="0" err="1" smtClean="0"/>
              <a:t>sione</a:t>
            </a:r>
            <a:r>
              <a:rPr lang="it-IT" dirty="0" smtClean="0"/>
              <a:t>, relativi sempre al punto 6 di Figura 2, sono riportati nella seguente Tabella 3. Nell'ultima riga della stessa Tabella 3 viene anche indicato il valore del </a:t>
            </a:r>
            <a:r>
              <a:rPr lang="it-IT" dirty="0" err="1" smtClean="0"/>
              <a:t>δsetup</a:t>
            </a:r>
            <a:r>
              <a:rPr lang="it-IT" dirty="0" smtClean="0"/>
              <a:t> già calcolato in precedenza, ovvero quello che si ottiene utilizzando i dati di analisi relativi proprio alle ore 18:00 del 28 settembre.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57200" y="2451289"/>
            <a:ext cx="11415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Valori</a:t>
            </a:r>
            <a:r>
              <a:rPr lang="en-GB" dirty="0" smtClean="0"/>
              <a:t> di setup (</a:t>
            </a:r>
            <a:r>
              <a:rPr lang="el-GR" dirty="0" smtClean="0"/>
              <a:t>δ</a:t>
            </a:r>
            <a:r>
              <a:rPr lang="en-GB" dirty="0" smtClean="0"/>
              <a:t>setup) </a:t>
            </a:r>
            <a:r>
              <a:rPr lang="en-GB" dirty="0" err="1" smtClean="0"/>
              <a:t>previsti</a:t>
            </a:r>
            <a:r>
              <a:rPr lang="en-GB" dirty="0" smtClean="0"/>
              <a:t> per le ore 18:00 del 28 </a:t>
            </a:r>
            <a:r>
              <a:rPr lang="en-GB" dirty="0" err="1" smtClean="0"/>
              <a:t>settembre</a:t>
            </a:r>
            <a:r>
              <a:rPr lang="en-GB" dirty="0" smtClean="0"/>
              <a:t> 2018 </a:t>
            </a:r>
            <a:r>
              <a:rPr lang="en-GB" dirty="0" err="1" smtClean="0"/>
              <a:t>usando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dati</a:t>
            </a:r>
            <a:r>
              <a:rPr lang="en-GB" dirty="0" smtClean="0"/>
              <a:t> di </a:t>
            </a:r>
            <a:r>
              <a:rPr lang="en-GB" dirty="0" err="1" smtClean="0"/>
              <a:t>previsione</a:t>
            </a:r>
            <a:r>
              <a:rPr lang="en-GB" dirty="0" smtClean="0"/>
              <a:t> ECMWF a </a:t>
            </a:r>
            <a:r>
              <a:rPr lang="en-GB" dirty="0" err="1" smtClean="0"/>
              <a:t>partire</a:t>
            </a:r>
            <a:r>
              <a:rPr lang="en-GB" dirty="0" smtClean="0"/>
              <a:t> </a:t>
            </a:r>
            <a:r>
              <a:rPr lang="en-GB" dirty="0" err="1" smtClean="0"/>
              <a:t>dalle</a:t>
            </a:r>
            <a:r>
              <a:rPr lang="en-GB" dirty="0" smtClean="0"/>
              <a:t> ore 00:00 del 25 </a:t>
            </a:r>
            <a:r>
              <a:rPr lang="en-GB" dirty="0" err="1" smtClean="0"/>
              <a:t>settembre</a:t>
            </a:r>
            <a:r>
              <a:rPr lang="en-GB" dirty="0" smtClean="0"/>
              <a:t> 2018.</a:t>
            </a:r>
          </a:p>
          <a:p>
            <a:endParaRPr lang="en-GB" dirty="0" smtClean="0"/>
          </a:p>
          <a:p>
            <a:r>
              <a:rPr lang="en-GB" dirty="0" smtClean="0"/>
              <a:t>Data run	  Ora run	</a:t>
            </a:r>
            <a:r>
              <a:rPr lang="en-GB" dirty="0" err="1" smtClean="0"/>
              <a:t>Tipo</a:t>
            </a:r>
            <a:r>
              <a:rPr lang="en-GB" dirty="0" smtClean="0"/>
              <a:t> </a:t>
            </a:r>
            <a:r>
              <a:rPr lang="en-GB" dirty="0" err="1" smtClean="0"/>
              <a:t>dati</a:t>
            </a:r>
            <a:r>
              <a:rPr lang="en-GB" dirty="0" smtClean="0"/>
              <a:t>	             Data </a:t>
            </a:r>
            <a:r>
              <a:rPr lang="en-GB" dirty="0" err="1" smtClean="0"/>
              <a:t>previsione</a:t>
            </a:r>
            <a:r>
              <a:rPr lang="en-GB" dirty="0" smtClean="0"/>
              <a:t>	Ora 	</a:t>
            </a:r>
            <a:r>
              <a:rPr lang="en-GB" dirty="0" err="1" smtClean="0"/>
              <a:t>HSt</a:t>
            </a:r>
            <a:r>
              <a:rPr lang="en-GB" dirty="0" smtClean="0"/>
              <a:t>         </a:t>
            </a:r>
            <a:r>
              <a:rPr lang="en-GB" dirty="0" err="1" smtClean="0"/>
              <a:t>Tmt</a:t>
            </a:r>
            <a:r>
              <a:rPr lang="en-GB" dirty="0" smtClean="0"/>
              <a:t>         </a:t>
            </a:r>
            <a:r>
              <a:rPr lang="el-GR" dirty="0" smtClean="0"/>
              <a:t>δ</a:t>
            </a:r>
            <a:r>
              <a:rPr lang="en-GB" dirty="0" smtClean="0"/>
              <a:t>se-</a:t>
            </a:r>
            <a:r>
              <a:rPr lang="en-GB" dirty="0" err="1" smtClean="0"/>
              <a:t>tup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25/09/2018	00:00	Prev.	28/09/2018	18:00	2.41	7.17	0.25</a:t>
            </a:r>
          </a:p>
          <a:p>
            <a:r>
              <a:rPr lang="en-GB" dirty="0" smtClean="0"/>
              <a:t>25/09/2018	12:00	Prev.	28/09/2018	18:00	2.97	8.59	0.40</a:t>
            </a:r>
          </a:p>
          <a:p>
            <a:r>
              <a:rPr lang="en-GB" dirty="0" smtClean="0"/>
              <a:t>26/09/2018	00:00	Prev.	28/09/2018	18:00	3.34	7.47	0.42</a:t>
            </a:r>
          </a:p>
          <a:p>
            <a:r>
              <a:rPr lang="en-GB" dirty="0" smtClean="0"/>
              <a:t>26/09/2018	12:00	Prev.	28/09/2018	18:00	2.95	8.94	0.40</a:t>
            </a:r>
          </a:p>
          <a:p>
            <a:r>
              <a:rPr lang="en-GB" dirty="0" smtClean="0"/>
              <a:t>27/09/2018	00:00	Prev.	28/09/2018	18:00	2.86	8.56	0.38</a:t>
            </a:r>
          </a:p>
          <a:p>
            <a:r>
              <a:rPr lang="en-GB" dirty="0" smtClean="0"/>
              <a:t>27/09/2018	12:00	Prev.	28/09/2018	18:00	3.62	8.90	0.52</a:t>
            </a:r>
          </a:p>
          <a:p>
            <a:r>
              <a:rPr lang="en-GB" dirty="0" smtClean="0"/>
              <a:t>28/09/2019	00:00	Prev.	28/09/2018	18:00	3.76	9.06	0.55</a:t>
            </a:r>
          </a:p>
          <a:p>
            <a:r>
              <a:rPr lang="en-GB" dirty="0" smtClean="0"/>
              <a:t>28/09/2019	12:00	Prev.	28/09/2018	18:00	3.46	9.04	0.50</a:t>
            </a:r>
          </a:p>
          <a:p>
            <a:r>
              <a:rPr lang="en-GB" b="1" dirty="0" smtClean="0"/>
              <a:t>28/09/2019	18:00	Anal.	          -	             -	                  3.33	 7.26           0.41</a:t>
            </a:r>
          </a:p>
          <a:p>
            <a:endParaRPr lang="en-GB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692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0038" y="335846"/>
            <a:ext cx="105013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Conclusioni</a:t>
            </a:r>
          </a:p>
          <a:p>
            <a:r>
              <a:rPr lang="it-IT" b="1" dirty="0" smtClean="0"/>
              <a:t>Già con le strutture ed i dati pubblicamente disponibili </a:t>
            </a:r>
            <a:r>
              <a:rPr lang="it-IT" dirty="0" smtClean="0"/>
              <a:t>è possibile fare una previsione, sia pure di larga massima, dei valori di innalzamento idrico e quindi del rischio di allagamento. Naturalmente questa previsione è soggetta agli inevitabili errori della catena modellistica e principalmente quindi all’incertezza meteorologica.</a:t>
            </a:r>
          </a:p>
          <a:p>
            <a:endParaRPr lang="it-IT" dirty="0" smtClean="0"/>
          </a:p>
          <a:p>
            <a:r>
              <a:rPr lang="it-IT" dirty="0" smtClean="0"/>
              <a:t>Tra gli strumenti necessari ad un sistema di preallarme c’è </a:t>
            </a:r>
            <a:r>
              <a:rPr lang="it-IT" b="1" dirty="0" smtClean="0"/>
              <a:t>innanzitutto l’accesso a più di un sistema di previsione dello stato del mare</a:t>
            </a:r>
            <a:r>
              <a:rPr lang="it-IT" dirty="0" smtClean="0"/>
              <a:t>: non pare infatti utile prevedere lo sviluppo di una catena modellistica ad hoc, vista la disponibilità di numerosi sistemi di origine accademica o istituzionale: prima di tutti il sistema Nettuno dell’Aeronautica militare (</a:t>
            </a:r>
            <a:r>
              <a:rPr lang="it-IT" dirty="0" err="1" smtClean="0"/>
              <a:t>Pezzutto</a:t>
            </a:r>
            <a:r>
              <a:rPr lang="it-IT" dirty="0" smtClean="0"/>
              <a:t> et al., 2016) ma an-che quelli – ad esempio – dell’Università </a:t>
            </a:r>
            <a:r>
              <a:rPr lang="it-IT" dirty="0" err="1" smtClean="0"/>
              <a:t>Parthenope</a:t>
            </a:r>
            <a:r>
              <a:rPr lang="it-IT" dirty="0" smtClean="0"/>
              <a:t> (Di Luccio et al., 2016), o dell’Università di Genova (</a:t>
            </a:r>
            <a:r>
              <a:rPr lang="it-IT" dirty="0" err="1" smtClean="0"/>
              <a:t>Mentaschi</a:t>
            </a:r>
            <a:r>
              <a:rPr lang="it-IT" dirty="0" smtClean="0"/>
              <a:t> et al., 2015, </a:t>
            </a:r>
            <a:r>
              <a:rPr lang="it-IT" dirty="0" err="1" smtClean="0"/>
              <a:t>Sartini</a:t>
            </a:r>
            <a:r>
              <a:rPr lang="it-IT" dirty="0" smtClean="0"/>
              <a:t> et al., 2015, 2016).</a:t>
            </a:r>
          </a:p>
          <a:p>
            <a:endParaRPr lang="it-IT" dirty="0" smtClean="0"/>
          </a:p>
          <a:p>
            <a:r>
              <a:rPr lang="it-IT" dirty="0" smtClean="0"/>
              <a:t>E’ invece certamente necessario lo sviluppo di un sistema di generazione e di propagazione del moto ondoso che sia annidato (</a:t>
            </a:r>
            <a:r>
              <a:rPr lang="it-IT" dirty="0" err="1" smtClean="0"/>
              <a:t>nested</a:t>
            </a:r>
            <a:r>
              <a:rPr lang="it-IT" dirty="0" smtClean="0"/>
              <a:t>) alle griglie dei modelli di largo esistenti e che consenta di calcolare la trasformazione fino alla costa e di stimare con maggiore esattezza i valori del set-up. Quest’ultima parte è particolarmente onerosa perché richiede un’attenta messa a punto e calibrazione sui dati reali.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628650" y="4523512"/>
            <a:ext cx="10901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L’aspetto che comunque emerge con la massima chiarezza è l’assoluta necessità di dati sperimentali, s</a:t>
            </a:r>
            <a:r>
              <a:rPr lang="it-IT" b="1" dirty="0" smtClean="0"/>
              <a:t>, sia dei valori di altezza d’acqua, sia del moto ondoso. Le misure satellitari – certamente un utile riscontro – sono troppo rade nel tempo per essere utilizzate come strumento di analisi in tempo reale: è dunque necessaria la realizzazione di una rete credibile ed efficiente di mareografi e soprattutto di ondametri, sia convenzionali (boe, pali) sia radar.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82529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en-US" sz="1800"/>
              <a:t>Materiale utile per approfondire</a:t>
            </a:r>
          </a:p>
        </p:txBody>
      </p:sp>
      <p:sp>
        <p:nvSpPr>
          <p:cNvPr id="44035" name="Segnaposto contenuto 2"/>
          <p:cNvSpPr>
            <a:spLocks noGrp="1"/>
          </p:cNvSpPr>
          <p:nvPr>
            <p:ph idx="1"/>
          </p:nvPr>
        </p:nvSpPr>
        <p:spPr>
          <a:xfrm>
            <a:off x="1847851" y="1401763"/>
            <a:ext cx="7426325" cy="18716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it-IT" altLang="en-US" sz="1200"/>
              <a:t>Per gli aspetti di base: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it-IT" altLang="en-US" sz="1200">
              <a:hlinkClick r:id="rId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it-IT" altLang="en-US" sz="1200">
                <a:hlinkClick r:id="rId2"/>
              </a:rPr>
              <a:t>www.eugeniopc.it/ANAS2015/ANAS2015.htm</a:t>
            </a:r>
            <a:endParaRPr lang="it-IT" altLang="en-US" sz="1200"/>
          </a:p>
          <a:p>
            <a:pPr eaLnBrk="1" hangingPunct="1">
              <a:buFont typeface="Arial" panose="020B0604020202020204" pitchFamily="34" charset="0"/>
              <a:buNone/>
            </a:pPr>
            <a:endParaRPr lang="it-IT" altLang="en-US" sz="12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it-IT" altLang="en-US" sz="1200"/>
              <a:t>Oppure _ Google: EPCDIDATTICA</a:t>
            </a:r>
          </a:p>
        </p:txBody>
      </p:sp>
      <p:sp>
        <p:nvSpPr>
          <p:cNvPr id="4" name="Rettangolo 3"/>
          <p:cNvSpPr/>
          <p:nvPr/>
        </p:nvSpPr>
        <p:spPr>
          <a:xfrm>
            <a:off x="2782888" y="2951163"/>
            <a:ext cx="4572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AMRA “Gli scenari di rischio di erosione delle coste e</a:t>
            </a:r>
          </a:p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relativi modelli» P.O.R. Campania 2000-2006 Misura 1.6 attività a.6 intervento”  http://www.amra.unina.it/docs.php?op=convenzioni</a:t>
            </a:r>
          </a:p>
        </p:txBody>
      </p:sp>
      <p:sp>
        <p:nvSpPr>
          <p:cNvPr id="2" name="Rettangolo 1"/>
          <p:cNvSpPr/>
          <p:nvPr/>
        </p:nvSpPr>
        <p:spPr>
          <a:xfrm>
            <a:off x="290285" y="3597275"/>
            <a:ext cx="1165497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latin typeface="PalatinoLinotype-Bold"/>
              </a:rPr>
              <a:t>TEMPESTE ESTREME NEI MARI ITALIANI E I LORO EFFETTI SULLE COSTE:</a:t>
            </a:r>
          </a:p>
          <a:p>
            <a:r>
              <a:rPr lang="it-IT" b="1" dirty="0">
                <a:latin typeface="PalatinoLinotype-Bold"/>
              </a:rPr>
              <a:t>TECNICHE DI PREVISIONE E ALLARME</a:t>
            </a:r>
          </a:p>
          <a:p>
            <a:r>
              <a:rPr lang="en-GB" b="1" i="1" dirty="0">
                <a:latin typeface="PalatinoLinotype-BoldItalic"/>
              </a:rPr>
              <a:t>EXTREME SEA STORMS IN THE ITALIAN SEAS AND THEIR ACTION ON THE</a:t>
            </a:r>
          </a:p>
          <a:p>
            <a:r>
              <a:rPr lang="en-GB" b="1" i="1" dirty="0">
                <a:latin typeface="PalatinoLinotype-BoldItalic"/>
              </a:rPr>
              <a:t>COAST: FORECASTING AND WARNING TECHNIQUES</a:t>
            </a:r>
          </a:p>
          <a:p>
            <a:r>
              <a:rPr lang="it-IT" i="1" dirty="0">
                <a:latin typeface="PalatinoLinotype-Italic"/>
              </a:rPr>
              <a:t>E. Pugliese Carratelli</a:t>
            </a:r>
            <a:r>
              <a:rPr lang="it-IT" sz="800" i="1" dirty="0">
                <a:latin typeface="PalatinoLinotype-Italic"/>
              </a:rPr>
              <a:t>1</a:t>
            </a:r>
            <a:r>
              <a:rPr lang="it-IT" i="1" dirty="0">
                <a:latin typeface="PalatinoLinotype-Italic"/>
              </a:rPr>
              <a:t>, F. Reale</a:t>
            </a:r>
            <a:r>
              <a:rPr lang="it-IT" sz="800" i="1" dirty="0">
                <a:latin typeface="PalatinoLinotype-Italic"/>
              </a:rPr>
              <a:t>1</a:t>
            </a:r>
            <a:r>
              <a:rPr lang="it-IT" i="1" dirty="0">
                <a:latin typeface="PalatinoLinotype-Italic"/>
              </a:rPr>
              <a:t>, F. Dentale</a:t>
            </a:r>
            <a:r>
              <a:rPr lang="it-IT" sz="800" i="1" dirty="0">
                <a:latin typeface="PalatinoLinotype-Italic"/>
              </a:rPr>
              <a:t>1</a:t>
            </a:r>
            <a:r>
              <a:rPr lang="it-IT" i="1" dirty="0">
                <a:latin typeface="PalatinoLinotype-Italic"/>
              </a:rPr>
              <a:t>, C. Giarrusso</a:t>
            </a:r>
            <a:r>
              <a:rPr lang="it-IT" sz="800" i="1" dirty="0">
                <a:latin typeface="PalatinoLinotype-Italic"/>
              </a:rPr>
              <a:t>2</a:t>
            </a:r>
            <a:r>
              <a:rPr lang="it-IT" i="1" dirty="0">
                <a:latin typeface="PalatinoLinotype-Italic"/>
              </a:rPr>
              <a:t>, C. Iuppa</a:t>
            </a:r>
            <a:r>
              <a:rPr lang="it-IT" sz="800" i="1" dirty="0">
                <a:latin typeface="PalatinoLinotype-Italic"/>
              </a:rPr>
              <a:t>2</a:t>
            </a:r>
            <a:r>
              <a:rPr lang="it-IT" i="1" dirty="0">
                <a:latin typeface="PalatinoLinotype-Italic"/>
              </a:rPr>
              <a:t>, A. Di Leo</a:t>
            </a:r>
            <a:r>
              <a:rPr lang="it-IT" sz="800" i="1" dirty="0">
                <a:latin typeface="PalatinoLinotype-Italic"/>
              </a:rPr>
              <a:t>1</a:t>
            </a:r>
            <a:r>
              <a:rPr lang="it-IT" i="1" dirty="0">
                <a:latin typeface="PalatinoLinotype-Italic"/>
              </a:rPr>
              <a:t>; E.Foti</a:t>
            </a:r>
            <a:r>
              <a:rPr lang="it-IT" sz="800" i="1" dirty="0">
                <a:latin typeface="PalatinoLinotype-Italic"/>
              </a:rPr>
              <a:t>2</a:t>
            </a:r>
          </a:p>
          <a:p>
            <a:r>
              <a:rPr lang="it-IT" sz="800" dirty="0">
                <a:latin typeface="PalatinoLinotype-Roman"/>
              </a:rPr>
              <a:t>1</a:t>
            </a:r>
            <a:r>
              <a:rPr lang="it-IT" sz="1600" dirty="0">
                <a:latin typeface="PalatinoLinotype-Roman"/>
              </a:rPr>
              <a:t>MEDUS ‐ Maritime </a:t>
            </a:r>
            <a:r>
              <a:rPr lang="it-IT" sz="1600" dirty="0" err="1">
                <a:latin typeface="PalatinoLinotype-Roman"/>
              </a:rPr>
              <a:t>Engineering</a:t>
            </a:r>
            <a:r>
              <a:rPr lang="it-IT" sz="1600" dirty="0">
                <a:latin typeface="PalatinoLinotype-Roman"/>
              </a:rPr>
              <a:t> </a:t>
            </a:r>
            <a:r>
              <a:rPr lang="it-IT" sz="1600" dirty="0" err="1">
                <a:latin typeface="PalatinoLinotype-Roman"/>
              </a:rPr>
              <a:t>Division</a:t>
            </a:r>
            <a:r>
              <a:rPr lang="it-IT" sz="1600" dirty="0">
                <a:latin typeface="PalatinoLinotype-Roman"/>
              </a:rPr>
              <a:t> </a:t>
            </a:r>
            <a:r>
              <a:rPr lang="it-IT" sz="1600" dirty="0" err="1">
                <a:latin typeface="PalatinoLinotype-Roman"/>
              </a:rPr>
              <a:t>University</a:t>
            </a:r>
            <a:r>
              <a:rPr lang="it-IT" sz="1600" dirty="0">
                <a:latin typeface="PalatinoLinotype-Roman"/>
              </a:rPr>
              <a:t> of Salerno, </a:t>
            </a:r>
            <a:r>
              <a:rPr lang="it-IT" sz="800" dirty="0">
                <a:latin typeface="PalatinoLinotype-Roman"/>
              </a:rPr>
              <a:t>2</a:t>
            </a:r>
            <a:r>
              <a:rPr lang="it-IT" sz="1600" dirty="0">
                <a:latin typeface="PalatinoLinotype-Roman"/>
              </a:rPr>
              <a:t>Università di Catania DICAR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69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28700" y="793314"/>
            <a:ext cx="95583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L’obiettivo di questo lavoro è quello di valutare la fattibilità di un sistema di allarme per la previsione del danno costiero, ed in particolare di quello causato dall’allagamento. Come caso di studio è stato preso quello dell’uragano “</a:t>
            </a:r>
            <a:r>
              <a:rPr lang="it-IT" dirty="0" err="1" smtClean="0"/>
              <a:t>Zorbas</a:t>
            </a:r>
            <a:r>
              <a:rPr lang="it-IT" dirty="0" smtClean="0"/>
              <a:t>”, una tempesta che ha colpito principalmente le coste orientali e meridionali della Sicilia negli ultimi giorni del settembre 2018. Molti centri abitati furono seriamente danneggiati, sia dall’azione delle onde, sia dagli allagamenti causati dall’innalzamento del livello dell’acqua.</a:t>
            </a:r>
            <a:endParaRPr lang="en-GB" dirty="0"/>
          </a:p>
        </p:txBody>
      </p:sp>
      <p:sp>
        <p:nvSpPr>
          <p:cNvPr id="5" name="Rettangolo 4"/>
          <p:cNvSpPr/>
          <p:nvPr/>
        </p:nvSpPr>
        <p:spPr>
          <a:xfrm>
            <a:off x="1028701" y="3099138"/>
            <a:ext cx="103870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I danni causati dalle tempeste estreme sulle coste possono essere fortemente ridotti da un adeguato sistema di allarme, cosa oggi possibile grazie ai numerosi enti che producono previsioni del tempo e dello stato del mare. Realizzare tale compito è tuttavia difficile in un mare chiuso o semichiuso come il Mediterraneo, dove le distanze e quindi i tempi di preavviso sono molto minori che nell’oceano.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559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806825" y="3716338"/>
            <a:ext cx="45720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APAT (2007) – Atlante delle opera di sistemazione costiera. Manuale APAT, Agenzia per la protezione</a:t>
            </a:r>
          </a:p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dell’Ambiente e per i servizi tecnici</a:t>
            </a:r>
          </a:p>
        </p:txBody>
      </p:sp>
      <p:sp>
        <p:nvSpPr>
          <p:cNvPr id="3" name="Rettangolo 2"/>
          <p:cNvSpPr/>
          <p:nvPr/>
        </p:nvSpPr>
        <p:spPr>
          <a:xfrm>
            <a:off x="2351088" y="4581526"/>
            <a:ext cx="4572000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U.S.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Army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Corps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Engineers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2003.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Coastal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Engineering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Manual Cap. 4, parte II.</a:t>
            </a:r>
          </a:p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 Tom Bruce,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Jentsje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van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der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Meer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Tim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Pullen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and William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Allsop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(2009)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Wave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Overtopping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at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Vertical and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Steep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Structures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Handbook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Coastal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and Ocean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Engineering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: pp. 411-439.</a:t>
            </a:r>
          </a:p>
        </p:txBody>
      </p:sp>
      <p:sp>
        <p:nvSpPr>
          <p:cNvPr id="4" name="Rettangolo 3"/>
          <p:cNvSpPr/>
          <p:nvPr/>
        </p:nvSpPr>
        <p:spPr>
          <a:xfrm>
            <a:off x="1774825" y="1700214"/>
            <a:ext cx="4572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Giarrusso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C.C., Pugliese Carratelli E. and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Spulsi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G. 1999.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Assessment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Methods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for Sea-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Related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Hazards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in</a:t>
            </a:r>
          </a:p>
          <a:p>
            <a:pPr>
              <a:defRPr/>
            </a:pPr>
            <a:r>
              <a:rPr lang="it-IT" sz="1200" dirty="0" err="1">
                <a:solidFill>
                  <a:prstClr val="black"/>
                </a:solidFill>
                <a:latin typeface="Calibri"/>
              </a:rPr>
              <a:t>Coastal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Areas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. Journal of Natural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Hazard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Kluwer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Academic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Publishers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pp. 295-309.</a:t>
            </a:r>
          </a:p>
        </p:txBody>
      </p:sp>
      <p:sp>
        <p:nvSpPr>
          <p:cNvPr id="5" name="Rettangolo 4"/>
          <p:cNvSpPr/>
          <p:nvPr/>
        </p:nvSpPr>
        <p:spPr>
          <a:xfrm>
            <a:off x="2351088" y="476251"/>
            <a:ext cx="8424862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Allsop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W.and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Bruce, T. and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Pullen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T.A. and Van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der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Meer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J. Direct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hazards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from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wave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overtopping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– the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forgotten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aspect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coastal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flood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risk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assessment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. In: 43rd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Defra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Flood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Coastal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Management Conference, 1-3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2008, Manchester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University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. (2008)</a:t>
            </a:r>
          </a:p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 Calabrese M., Vicinanza D., Buccino M. 2002. Trasmissione ondosa a tergo di scogliere a cresta bassa – Studi Costieri, n. 5, 83-96.</a:t>
            </a:r>
          </a:p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 Vicinanza D.,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I.Cáceres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M. Buccino, X. Gironella, M. Calabrese,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Wave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disturbance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behind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low-crested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structures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Diffraction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overtopping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effects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Coastal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Engineering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, Volume 56,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Issues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11–12,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November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alibri"/>
              </a:rPr>
              <a:t>December</a:t>
            </a:r>
            <a:r>
              <a:rPr lang="it-IT" sz="1200" dirty="0">
                <a:solidFill>
                  <a:prstClr val="black"/>
                </a:solidFill>
                <a:latin typeface="Calibri"/>
              </a:rPr>
              <a:t> 2009.</a:t>
            </a:r>
          </a:p>
        </p:txBody>
      </p:sp>
      <p:sp>
        <p:nvSpPr>
          <p:cNvPr id="6" name="Rettangolo 5"/>
          <p:cNvSpPr/>
          <p:nvPr/>
        </p:nvSpPr>
        <p:spPr>
          <a:xfrm>
            <a:off x="1524001" y="2809876"/>
            <a:ext cx="82073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 err="1">
                <a:solidFill>
                  <a:prstClr val="black"/>
                </a:solidFill>
                <a:latin typeface="Calibri"/>
              </a:rPr>
              <a:t>EurOtop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-Manual. 2007, W. Die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Küste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–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EurOtop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– Wave Overtopping of Sea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Defences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and Related Structures: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Assessment Manual</a:t>
            </a:r>
            <a:endParaRPr lang="it-IT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459163" y="5907089"/>
            <a:ext cx="260350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200" dirty="0">
                <a:solidFill>
                  <a:prstClr val="black"/>
                </a:solidFill>
                <a:latin typeface="Calibri"/>
              </a:rPr>
              <a:t>http://www.overtopping-manual.com/</a:t>
            </a:r>
          </a:p>
        </p:txBody>
      </p:sp>
    </p:spTree>
    <p:extLst>
      <p:ext uri="{BB962C8B-B14F-4D97-AF65-F5344CB8AC3E}">
        <p14:creationId xmlns:p14="http://schemas.microsoft.com/office/powerpoint/2010/main" val="155201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0014" y="3138518"/>
            <a:ext cx="113585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Il presente lavoro descrive uno studio volto a valutare la prevedibilità degli effetti dannosi provocati sulle coste da tempeste estreme, prendendo come esempio un evento che si è verificato alla fine di settembre 2018 nel Mediterraneo Centrale e che ha provocato diversi allagamenti e danni in varie località della Sicilia orientale e meridionale </a:t>
            </a:r>
          </a:p>
          <a:p>
            <a:r>
              <a:rPr lang="it-IT" dirty="0" smtClean="0"/>
              <a:t>Questo evento ha avuto caratteristiche simili agli uragani tropicali ed è stato classificato dai meteorologi, seguendo una recente tendenza, come “</a:t>
            </a:r>
            <a:r>
              <a:rPr lang="it-IT" dirty="0" smtClean="0">
                <a:solidFill>
                  <a:srgbClr val="FF0000"/>
                </a:solidFill>
              </a:rPr>
              <a:t>Medicane”, ovvero “</a:t>
            </a:r>
            <a:r>
              <a:rPr lang="it-IT" dirty="0" err="1" smtClean="0">
                <a:solidFill>
                  <a:srgbClr val="FF0000"/>
                </a:solidFill>
              </a:rPr>
              <a:t>Mediterranean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Hurricane</a:t>
            </a:r>
            <a:r>
              <a:rPr lang="it-IT" dirty="0" smtClean="0">
                <a:solidFill>
                  <a:srgbClr val="FF0000"/>
                </a:solidFill>
              </a:rPr>
              <a:t>”, e denominato “</a:t>
            </a:r>
            <a:r>
              <a:rPr lang="it-IT" dirty="0" err="1" smtClean="0">
                <a:solidFill>
                  <a:srgbClr val="FF0000"/>
                </a:solidFill>
              </a:rPr>
              <a:t>Zorbas</a:t>
            </a:r>
            <a:r>
              <a:rPr lang="it-IT" dirty="0" smtClean="0">
                <a:solidFill>
                  <a:srgbClr val="FF0000"/>
                </a:solidFill>
              </a:rPr>
              <a:t>”.</a:t>
            </a:r>
          </a:p>
          <a:p>
            <a:r>
              <a:rPr lang="it-IT" dirty="0" smtClean="0"/>
              <a:t>In particolare il lavoro intende studiare la possibilità di realizzare un sistema di preallarme che sia basato in parte sulle strutture ed i sistemi attualmente esistenti e di valutare l’utilità e le necessità di ulteriori sistemi di misura e di elaborazione che si potrebbero rendere disponibili su base regionale, nazionale o internazionale.</a:t>
            </a:r>
          </a:p>
          <a:p>
            <a:r>
              <a:rPr lang="it-IT" dirty="0" smtClean="0"/>
              <a:t>Il lavoro è in particolare orientato allo studio degli effetti di innalzamento del livello mare:  </a:t>
            </a:r>
            <a:r>
              <a:rPr lang="it-IT" dirty="0" err="1" smtClean="0">
                <a:solidFill>
                  <a:srgbClr val="FF0000"/>
                </a:solidFill>
              </a:rPr>
              <a:t>storm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surge</a:t>
            </a:r>
            <a:r>
              <a:rPr lang="it-IT" dirty="0" smtClean="0">
                <a:solidFill>
                  <a:srgbClr val="FF0000"/>
                </a:solidFill>
              </a:rPr>
              <a:t> + set up 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21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42963" y="2413338"/>
            <a:ext cx="83010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L'impatto maggiore della mareggiata sulla costa è avvenuto il giorno 28 settembre dalle 15:00 alle 20:00 circa, e attorno a quell’ora si sono verificati danni ed allagamenti anche di forte entità in varie località, come ad esempio a Catania, Acitrezza, Stazzo, Siracusa, Marzamemi, Portopalo di Capo Passero, Marina di Ragusa e Sampieri. Gli eventi sono ampiamente documentati anche sui media:</a:t>
            </a: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958" y="4188046"/>
            <a:ext cx="3627434" cy="222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04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983878" y="1164530"/>
            <a:ext cx="1054355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PalatinoLinotype-Roman"/>
              </a:rPr>
              <a:t>eventi sono ampiamente documentati anche sui media:</a:t>
            </a:r>
          </a:p>
          <a:p>
            <a:r>
              <a:rPr lang="en-GB" dirty="0">
                <a:latin typeface="PalatinoLinotype-Roman"/>
              </a:rPr>
              <a:t>1. https://www.lasicilia.it/news/</a:t>
            </a:r>
            <a:r>
              <a:rPr lang="en-GB" dirty="0" err="1">
                <a:latin typeface="PalatinoLinotype-Roman"/>
              </a:rPr>
              <a:t>cronaca</a:t>
            </a:r>
            <a:r>
              <a:rPr lang="en-GB" dirty="0">
                <a:latin typeface="PalatinoLinotype-Roman"/>
              </a:rPr>
              <a:t>/191529/</a:t>
            </a:r>
            <a:r>
              <a:rPr lang="en-GB" dirty="0" err="1">
                <a:latin typeface="PalatinoLinotype-Roman"/>
              </a:rPr>
              <a:t>il</a:t>
            </a:r>
            <a:r>
              <a:rPr lang="en-GB" dirty="0">
                <a:latin typeface="PalatinoLinotype-Roman"/>
              </a:rPr>
              <a:t>‐primo‐</a:t>
            </a:r>
            <a:r>
              <a:rPr lang="en-GB" dirty="0" err="1">
                <a:latin typeface="PalatinoLinotype-Roman"/>
              </a:rPr>
              <a:t>ciclone</a:t>
            </a:r>
            <a:r>
              <a:rPr lang="en-GB" dirty="0">
                <a:latin typeface="PalatinoLinotype-Roman"/>
              </a:rPr>
              <a:t>‐</a:t>
            </a:r>
            <a:r>
              <a:rPr lang="en-GB" dirty="0" err="1">
                <a:latin typeface="PalatinoLinotype-Roman"/>
              </a:rPr>
              <a:t>nel‐mediterraneo‐si‐contanoi</a:t>
            </a:r>
            <a:r>
              <a:rPr lang="en-GB" dirty="0">
                <a:latin typeface="PalatinoLinotype-Roman"/>
              </a:rPr>
              <a:t>‐</a:t>
            </a:r>
          </a:p>
          <a:p>
            <a:r>
              <a:rPr lang="en-GB" dirty="0">
                <a:latin typeface="PalatinoLinotype-Roman"/>
              </a:rPr>
              <a:t>danni‐lungo‐la‐costa‐ionica‐della‐sicilia.html;</a:t>
            </a:r>
          </a:p>
          <a:p>
            <a:r>
              <a:rPr lang="en-GB" dirty="0">
                <a:latin typeface="PalatinoLinotype-Roman"/>
              </a:rPr>
              <a:t>2. https://video.repubblica.it/</a:t>
            </a:r>
            <a:r>
              <a:rPr lang="en-GB" dirty="0" err="1">
                <a:latin typeface="PalatinoLinotype-Roman"/>
              </a:rPr>
              <a:t>edizione</a:t>
            </a:r>
            <a:r>
              <a:rPr lang="en-GB" dirty="0">
                <a:latin typeface="PalatinoLinotype-Roman"/>
              </a:rPr>
              <a:t>/</a:t>
            </a:r>
            <a:r>
              <a:rPr lang="en-GB" dirty="0" err="1">
                <a:latin typeface="PalatinoLinotype-Roman"/>
              </a:rPr>
              <a:t>palermo</a:t>
            </a:r>
            <a:r>
              <a:rPr lang="en-GB" dirty="0">
                <a:latin typeface="PalatinoLinotype-Roman"/>
              </a:rPr>
              <a:t>/</a:t>
            </a:r>
            <a:r>
              <a:rPr lang="en-GB" dirty="0" err="1">
                <a:latin typeface="PalatinoLinotype-Roman"/>
              </a:rPr>
              <a:t>uragano</a:t>
            </a:r>
            <a:r>
              <a:rPr lang="en-GB" dirty="0">
                <a:latin typeface="PalatinoLinotype-Roman"/>
              </a:rPr>
              <a:t>‐</a:t>
            </a:r>
            <a:r>
              <a:rPr lang="en-GB" dirty="0" err="1">
                <a:latin typeface="PalatinoLinotype-Roman"/>
              </a:rPr>
              <a:t>medicane</a:t>
            </a:r>
            <a:r>
              <a:rPr lang="en-GB" dirty="0">
                <a:latin typeface="PalatinoLinotype-Roman"/>
              </a:rPr>
              <a:t>‐a‐</a:t>
            </a:r>
            <a:r>
              <a:rPr lang="en-GB" dirty="0" err="1">
                <a:latin typeface="PalatinoLinotype-Roman"/>
              </a:rPr>
              <a:t>ragusa</a:t>
            </a:r>
            <a:r>
              <a:rPr lang="en-GB" dirty="0">
                <a:latin typeface="PalatinoLinotype-Roman"/>
              </a:rPr>
              <a:t>‐</a:t>
            </a:r>
            <a:r>
              <a:rPr lang="en-GB" dirty="0" err="1">
                <a:latin typeface="PalatinoLinotype-Roman"/>
              </a:rPr>
              <a:t>lidi‐distruttilungomare</a:t>
            </a:r>
            <a:r>
              <a:rPr lang="en-GB" dirty="0">
                <a:latin typeface="PalatinoLinotype-Roman"/>
              </a:rPr>
              <a:t>‐</a:t>
            </a:r>
          </a:p>
          <a:p>
            <a:r>
              <a:rPr lang="it-IT" dirty="0">
                <a:latin typeface="PalatinoLinotype-Roman"/>
              </a:rPr>
              <a:t>allagato/315506/316136 (Lungomare di Sampieri, RG);</a:t>
            </a:r>
          </a:p>
          <a:p>
            <a:r>
              <a:rPr lang="en-GB" dirty="0">
                <a:latin typeface="PalatinoLinotype-Roman"/>
              </a:rPr>
              <a:t>3. https://catania.livesicilia.it/2018/09/29/</a:t>
            </a:r>
            <a:r>
              <a:rPr lang="en-GB" dirty="0" err="1">
                <a:latin typeface="PalatinoLinotype-Roman"/>
              </a:rPr>
              <a:t>grida</a:t>
            </a:r>
            <a:r>
              <a:rPr lang="en-GB" dirty="0">
                <a:latin typeface="PalatinoLinotype-Roman"/>
              </a:rPr>
              <a:t>‐e‐</a:t>
            </a:r>
            <a:r>
              <a:rPr lang="en-GB" dirty="0" err="1">
                <a:latin typeface="PalatinoLinotype-Roman"/>
              </a:rPr>
              <a:t>paura</a:t>
            </a:r>
            <a:r>
              <a:rPr lang="en-GB" dirty="0">
                <a:latin typeface="PalatinoLinotype-Roman"/>
              </a:rPr>
              <a:t>‐video‐choc‐</a:t>
            </a:r>
            <a:r>
              <a:rPr lang="en-GB" dirty="0" err="1">
                <a:latin typeface="PalatinoLinotype-Roman"/>
              </a:rPr>
              <a:t>il</a:t>
            </a:r>
            <a:r>
              <a:rPr lang="en-GB" dirty="0">
                <a:latin typeface="PalatinoLinotype-Roman"/>
              </a:rPr>
              <a:t>‐mare‐</a:t>
            </a:r>
            <a:r>
              <a:rPr lang="en-GB" dirty="0" err="1">
                <a:latin typeface="PalatinoLinotype-Roman"/>
              </a:rPr>
              <a:t>travolge</a:t>
            </a:r>
            <a:r>
              <a:rPr lang="en-GB" dirty="0">
                <a:latin typeface="PalatinoLinotype-Roman"/>
              </a:rPr>
              <a:t>‐</a:t>
            </a:r>
            <a:r>
              <a:rPr lang="en-GB" dirty="0" err="1">
                <a:latin typeface="PalatinoLinotype-Roman"/>
              </a:rPr>
              <a:t>lebarche</a:t>
            </a:r>
            <a:r>
              <a:rPr lang="en-GB" dirty="0">
                <a:latin typeface="PalatinoLinotype-Roman"/>
              </a:rPr>
              <a:t>_</a:t>
            </a:r>
          </a:p>
          <a:p>
            <a:r>
              <a:rPr lang="it-IT" dirty="0">
                <a:latin typeface="PalatinoLinotype-Roman"/>
              </a:rPr>
              <a:t>474681/ (Porto di Stazzo, CT);</a:t>
            </a:r>
          </a:p>
          <a:p>
            <a:r>
              <a:rPr lang="it-IT" dirty="0">
                <a:latin typeface="PalatinoLinotype-Roman"/>
              </a:rPr>
              <a:t>4. https://www.youtube.com/watch?v=74sgpUnqGsk (Porto di Portopalo di Capo Passero, SR);</a:t>
            </a:r>
          </a:p>
          <a:p>
            <a:r>
              <a:rPr lang="it-IT" dirty="0">
                <a:latin typeface="PalatinoLinotype-Roman"/>
              </a:rPr>
              <a:t>5. https://www.youtube.com/watch?v=HyqzEr25vh4 (Porto di Acicastello, CT);</a:t>
            </a:r>
          </a:p>
          <a:p>
            <a:r>
              <a:rPr lang="it-IT" dirty="0">
                <a:latin typeface="PalatinoLinotype-Roman"/>
              </a:rPr>
              <a:t>6. https://www.youtube.com/watch?v=al65Dqaf3Rk (Lungomare di Catania);</a:t>
            </a:r>
          </a:p>
          <a:p>
            <a:r>
              <a:rPr lang="en-GB" dirty="0">
                <a:latin typeface="PalatinoLinotype-Roman"/>
              </a:rPr>
              <a:t>7. http://www.meteoweb.eu/</a:t>
            </a:r>
            <a:r>
              <a:rPr lang="en-GB" dirty="0" err="1">
                <a:latin typeface="PalatinoLinotype-Roman"/>
              </a:rPr>
              <a:t>foto</a:t>
            </a:r>
            <a:r>
              <a:rPr lang="en-GB" dirty="0">
                <a:latin typeface="PalatinoLinotype-Roman"/>
              </a:rPr>
              <a:t>/maltempo‐sicilia‐sudorientale‐devastata‐dal‐ciclone‐jonicoterribili‐</a:t>
            </a:r>
          </a:p>
          <a:p>
            <a:r>
              <a:rPr lang="en-GB" dirty="0" err="1">
                <a:latin typeface="PalatinoLinotype-Roman"/>
              </a:rPr>
              <a:t>immagini</a:t>
            </a:r>
            <a:r>
              <a:rPr lang="en-GB" dirty="0">
                <a:latin typeface="PalatinoLinotype-Roman"/>
              </a:rPr>
              <a:t>‐da‐</a:t>
            </a:r>
            <a:r>
              <a:rPr lang="en-GB" dirty="0" err="1">
                <a:latin typeface="PalatinoLinotype-Roman"/>
              </a:rPr>
              <a:t>marzamemi</a:t>
            </a:r>
            <a:r>
              <a:rPr lang="en-GB" dirty="0">
                <a:latin typeface="PalatinoLinotype-Roman"/>
              </a:rPr>
              <a:t>‐</a:t>
            </a:r>
            <a:r>
              <a:rPr lang="en-GB" dirty="0" err="1">
                <a:latin typeface="PalatinoLinotype-Roman"/>
              </a:rPr>
              <a:t>foto</a:t>
            </a:r>
            <a:r>
              <a:rPr lang="en-GB" dirty="0">
                <a:latin typeface="PalatinoLinotype-Roman"/>
              </a:rPr>
              <a:t>‐e‐video/id/775630/#8.</a:t>
            </a:r>
          </a:p>
          <a:p>
            <a:r>
              <a:rPr lang="it-IT" dirty="0">
                <a:latin typeface="PalatinoLinotype-Roman"/>
              </a:rPr>
              <a:t>Oltre all’impatto delle onde su litorali e strutture, dalla documentazione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302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0"/>
            <a:ext cx="7615237" cy="6080475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771650" y="6080475"/>
            <a:ext cx="9386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Evoluzione dello stato del mare (Altezza Significativa totale </a:t>
            </a:r>
            <a:r>
              <a:rPr lang="it-IT" dirty="0" err="1" smtClean="0"/>
              <a:t>HSt</a:t>
            </a:r>
            <a:r>
              <a:rPr lang="it-IT" dirty="0" smtClean="0"/>
              <a:t>) attorno alla Sicilia alle ore 00:00, 06:00, 12:00 e 18:00 del 28/09/2018 (ECMWF dati di analisi).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6041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28687" y="956906"/>
            <a:ext cx="106441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Nella zona considerata (Sicilia e Italia Meridionale continentale) non era disponibile nessuno strumento di misura diretta del moto ondoso. Gli unici elementi su cui è possibile basarsi sono dunque i dati di analisi ed eventualmente di previsione provenienti dai modelli di formazione e propagazione del moto ondoso gestiti da servizi meteorologici nazionali e internazionali quali l’ECMWF, il NOAA etc., nonché da organizzazioni internazionali quali COPERNICUS. In particolare per questo lavoro sono stati impiegati i dati dell’ECMWF, sia di analisi (ad intervalli di 6 ore) sia di previsione (ad intervalli di un'ora). A tal proposito è bene precisare che per “dati di analisi” si intendono i risultati della catena modellistica meteorologica e marina corretti attraverso l’assimilazione di dati sperimentali che, nel caso del moto ondoso, sono essenzialmente le misure altimetriche satellitari. I dati di analisi sono dunque evidentemente disponibili solo dopo l’evento e servono ai fini della sua ricostruzione.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401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290762" y="30870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Un elemento importante per vari tipi di riscontri e controlli sono  i rilievi degli altimetri satellitari che forniscono sia i valori di altezza significativa totale </a:t>
            </a:r>
            <a:r>
              <a:rPr lang="it-IT" dirty="0" err="1" smtClean="0"/>
              <a:t>HSt</a:t>
            </a:r>
            <a:r>
              <a:rPr lang="it-IT" dirty="0" smtClean="0"/>
              <a:t> che quelli dell’altezza d’acqua SSH. In particolare il 28 settembre, giorno in cui si sono avuti i danni maggiori, nell'area in esame si sono verificati i seguenti passaggi satellitari così come riportato in figura</a:t>
            </a:r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988" y="2279804"/>
            <a:ext cx="5397565" cy="416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035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319" y="1372541"/>
            <a:ext cx="8235905" cy="457106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635271" y="32414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Ѐ particolarmente rilevante il passaggio 59 del satellite Jason-3,  che è il più vicino sia in senso spaziale che temporale alle zone costiere colpite dall’ evento.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3438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2234</Words>
  <Application>Microsoft Office PowerPoint</Application>
  <PresentationFormat>Widescreen</PresentationFormat>
  <Paragraphs>97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Palatino Linotype</vt:lpstr>
      <vt:lpstr>PalatinoLinotype-Bold</vt:lpstr>
      <vt:lpstr>PalatinoLinotype-BoldItalic</vt:lpstr>
      <vt:lpstr>PalatinoLinotype-Italic</vt:lpstr>
      <vt:lpstr>PalatinoLinotype-Roman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Materiale utile per approfondire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Amministratore</dc:creator>
  <cp:lastModifiedBy>Amministratore</cp:lastModifiedBy>
  <cp:revision>15</cp:revision>
  <dcterms:created xsi:type="dcterms:W3CDTF">2019-05-12T15:05:30Z</dcterms:created>
  <dcterms:modified xsi:type="dcterms:W3CDTF">2019-05-27T15:14:00Z</dcterms:modified>
</cp:coreProperties>
</file>