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7" r:id="rId3"/>
    <p:sldId id="268" r:id="rId4"/>
    <p:sldId id="269" r:id="rId5"/>
    <p:sldId id="262" r:id="rId6"/>
    <p:sldId id="259" r:id="rId7"/>
    <p:sldId id="261" r:id="rId8"/>
    <p:sldId id="260" r:id="rId9"/>
    <p:sldId id="263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28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97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21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21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612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846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61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59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744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302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45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31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615F2-A484-451D-9631-B53F30CEA840}" type="datetimeFigureOut">
              <a:rPr lang="it-IT" smtClean="0"/>
              <a:t>27/05/2019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63430-A077-4D18-87B0-0292A67122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83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mwf.int/en/forecasts/datasets/catalogue-ecmwf-real-time-product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mwf.int/en/forecasts/documentation-and-support/data-delivery/manage-transmission-ecpds/real-time-data-fil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icerca.ismar.cnr.it/MODELLI/ONDE_MED_ITALIA/comunicato.html" TargetMode="External"/><Relationship Id="rId2" Type="http://schemas.openxmlformats.org/officeDocument/2006/relationships/hyperlink" Target="http://www.ecmwf.int/en/forecasts/datasets/set-ii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eteoam.it/prodotti_grafici/statoMareVento10metri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86000" y="1574800"/>
            <a:ext cx="82202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 </a:t>
            </a:r>
            <a:r>
              <a:rPr lang="it-IT" sz="2400" b="1" dirty="0"/>
              <a:t>ii b) cenno sui metodi di previsione ed analisi del moto </a:t>
            </a:r>
            <a:r>
              <a:rPr lang="it-IT" sz="2400" b="1" dirty="0" smtClean="0"/>
              <a:t>ondoso</a:t>
            </a:r>
          </a:p>
          <a:p>
            <a:r>
              <a:rPr lang="it-IT" sz="2400" b="1" dirty="0" smtClean="0"/>
              <a:t>(Continua)</a:t>
            </a:r>
            <a:endParaRPr lang="en-GB" sz="2400" b="1" dirty="0" smtClean="0"/>
          </a:p>
          <a:p>
            <a:endParaRPr lang="en-GB" sz="2400" b="1" dirty="0"/>
          </a:p>
          <a:p>
            <a:r>
              <a:rPr lang="en-GB" sz="2400" b="1" dirty="0" smtClean="0"/>
              <a:t>La </a:t>
            </a:r>
            <a:r>
              <a:rPr lang="en-GB" sz="2400" b="1" dirty="0" err="1" smtClean="0"/>
              <a:t>pratica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operativa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7717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271587" y="197346"/>
            <a:ext cx="83153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33333"/>
                </a:solidFill>
                <a:latin typeface="inherit"/>
              </a:rPr>
              <a:t>Set I - Atmospheric Model high resolution 10-day forecast (HRES)</a:t>
            </a:r>
          </a:p>
          <a:p>
            <a:r>
              <a:rPr lang="en-GB" dirty="0" smtClean="0">
                <a:solidFill>
                  <a:srgbClr val="333333"/>
                </a:solidFill>
                <a:latin typeface="Open Sans"/>
              </a:rPr>
              <a:t>HRES</a:t>
            </a:r>
            <a:r>
              <a:rPr lang="en-GB" dirty="0">
                <a:solidFill>
                  <a:srgbClr val="333333"/>
                </a:solidFill>
                <a:latin typeface="Open Sans"/>
              </a:rPr>
              <a:t> </a:t>
            </a:r>
            <a:r>
              <a:rPr lang="en-GB" i="1" dirty="0">
                <a:solidFill>
                  <a:srgbClr val="333333"/>
                </a:solidFill>
                <a:latin typeface="Open Sans"/>
              </a:rPr>
              <a:t>Direct model output Products</a:t>
            </a:r>
            <a:r>
              <a:rPr lang="en-GB" dirty="0">
                <a:solidFill>
                  <a:srgbClr val="333333"/>
                </a:solidFill>
                <a:latin typeface="Open Sans"/>
              </a:rPr>
              <a:t> offers "High Frequency products" 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33333"/>
                </a:solidFill>
                <a:latin typeface="Open Sans"/>
              </a:rPr>
              <a:t>4 forecast runs per day (00/06/12/18) </a:t>
            </a:r>
            <a:r>
              <a:rPr lang="en-GB" b="1" dirty="0" smtClean="0">
                <a:solidFill>
                  <a:srgbClr val="333333"/>
                </a:solidFill>
                <a:latin typeface="Open Sans"/>
              </a:rPr>
              <a:t> )</a:t>
            </a:r>
            <a:endParaRPr lang="en-GB" b="1" dirty="0">
              <a:solidFill>
                <a:srgbClr val="333333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33333"/>
                </a:solidFill>
                <a:latin typeface="Open Sans"/>
              </a:rPr>
              <a:t>Hourly steps to step 90 for all four runs</a:t>
            </a:r>
          </a:p>
          <a:p>
            <a:r>
              <a:rPr lang="en-GB" i="1" dirty="0">
                <a:solidFill>
                  <a:srgbClr val="333333"/>
                </a:solidFill>
                <a:latin typeface="Open Sans"/>
              </a:rPr>
              <a:t>Post-processed Products are not available at 06/18 runs or in hourly steps.</a:t>
            </a:r>
            <a:endParaRPr lang="en-GB" dirty="0">
              <a:solidFill>
                <a:srgbClr val="333333"/>
              </a:solidFill>
              <a:latin typeface="Open Sans"/>
            </a:endParaRPr>
          </a:p>
          <a:p>
            <a:r>
              <a:rPr lang="en-GB" dirty="0" smtClean="0">
                <a:solidFill>
                  <a:srgbClr val="333333"/>
                </a:solidFill>
                <a:latin typeface="Open Sans"/>
              </a:rPr>
              <a:t>The </a:t>
            </a:r>
            <a:r>
              <a:rPr lang="en-GB" dirty="0">
                <a:solidFill>
                  <a:srgbClr val="333333"/>
                </a:solidFill>
                <a:latin typeface="Open Sans"/>
              </a:rPr>
              <a:t>following sub-sets are available from the HRES (High Resolution) Model (previously "Deterministic Atmospheric Model")</a:t>
            </a:r>
            <a:endParaRPr lang="en-GB" b="0" i="0" dirty="0">
              <a:solidFill>
                <a:srgbClr val="333333"/>
              </a:solidFill>
              <a:effectLst/>
              <a:latin typeface="Open Sans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260338"/>
              </p:ext>
            </p:extLst>
          </p:nvPr>
        </p:nvGraphicFramePr>
        <p:xfrm>
          <a:off x="1676400" y="2525446"/>
          <a:ext cx="7138988" cy="3779520"/>
        </p:xfrm>
        <a:graphic>
          <a:graphicData uri="http://schemas.openxmlformats.org/drawingml/2006/table">
            <a:tbl>
              <a:tblPr/>
              <a:tblGrid>
                <a:gridCol w="1784747"/>
                <a:gridCol w="1784747"/>
                <a:gridCol w="1784747"/>
                <a:gridCol w="1784747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Forecast Runs (base time)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Forecast step frequency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Forecast Dissemination schedule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Forecast Dissemination stream </a:t>
                      </a:r>
                      <a:r>
                        <a:rPr lang="en-GB" dirty="0" err="1" smtClean="0">
                          <a:effectLst/>
                        </a:rPr>
                        <a:t>indicat</a:t>
                      </a: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00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effectLst/>
                        </a:rPr>
                        <a:t>0 to 90 by 1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effectLst/>
                        </a:rPr>
                        <a:t>93  to 144 by 3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effectLst/>
                        </a:rPr>
                        <a:t>150 to 240 by 6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5:45 --&gt; 6:12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6:12 --&gt; 6:27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6:27 --&gt; 6:55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effectLst/>
                        </a:rPr>
                        <a:t> </a:t>
                      </a: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06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0 to 90 by 1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11:45 --&gt; 12:12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12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0 to 90 by 1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0 to 144 by 3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150 to 240 by 6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17:45 --&gt; 18:12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18:12 --&gt; 18:27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18:27 --&gt; 18:55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18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0 to 90 by 1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23:45 --&gt; 00:12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33561" y="2209178"/>
            <a:ext cx="8767762" cy="71490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98394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Open Sans"/>
              </a:rPr>
              <a:t>Dissemination schedule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3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Open Sans"/>
              </a:rPr>
              <a:t> 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557843"/>
              </p:ext>
            </p:extLst>
          </p:nvPr>
        </p:nvGraphicFramePr>
        <p:xfrm>
          <a:off x="1271587" y="2647505"/>
          <a:ext cx="8067675" cy="717550"/>
        </p:xfrm>
        <a:graphic>
          <a:graphicData uri="http://schemas.openxmlformats.org/drawingml/2006/table">
            <a:tbl>
              <a:tblPr/>
              <a:tblGrid>
                <a:gridCol w="2689225"/>
                <a:gridCol w="2689225"/>
                <a:gridCol w="2689225"/>
              </a:tblGrid>
              <a:tr h="717550"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smtClean="0">
                          <a:effectLst/>
                        </a:rPr>
                        <a:t>Forecast </a:t>
                      </a:r>
                      <a:r>
                        <a:rPr lang="en-GB" dirty="0">
                          <a:effectLst/>
                        </a:rPr>
                        <a:t>Runs </a:t>
                      </a:r>
                      <a:endParaRPr lang="en-GB" dirty="0" smtClean="0">
                        <a:effectLst/>
                      </a:endParaRPr>
                    </a:p>
                    <a:p>
                      <a:pPr algn="l" fontAlgn="t"/>
                      <a:r>
                        <a:rPr lang="en-GB" dirty="0" smtClean="0">
                          <a:effectLst/>
                        </a:rPr>
                        <a:t>(base </a:t>
                      </a:r>
                      <a:r>
                        <a:rPr lang="en-GB" dirty="0">
                          <a:effectLst/>
                        </a:rPr>
                        <a:t>time)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Forecast </a:t>
                      </a:r>
                      <a:r>
                        <a:rPr lang="en-GB" dirty="0" smtClean="0">
                          <a:effectLst/>
                        </a:rPr>
                        <a:t>step</a:t>
                      </a:r>
                    </a:p>
                    <a:p>
                      <a:pPr algn="l" fontAlgn="t"/>
                      <a:r>
                        <a:rPr lang="en-GB" dirty="0" smtClean="0">
                          <a:effectLst/>
                        </a:rPr>
                        <a:t> </a:t>
                      </a:r>
                      <a:r>
                        <a:rPr lang="en-GB" dirty="0">
                          <a:effectLst/>
                        </a:rPr>
                        <a:t>frequency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smtClean="0">
                          <a:effectLst/>
                        </a:rPr>
                        <a:t> </a:t>
                      </a: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8272462" y="2114713"/>
            <a:ext cx="3152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hlinkClick r:id="rId2"/>
              </a:rPr>
              <a:t>https://www.ecmwf.int/en/forecasts/datasets/catalogue-ecmwf-real-time-products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8405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374647"/>
              </p:ext>
            </p:extLst>
          </p:nvPr>
        </p:nvGraphicFramePr>
        <p:xfrm>
          <a:off x="1104899" y="1480026"/>
          <a:ext cx="8067675" cy="2956560"/>
        </p:xfrm>
        <a:graphic>
          <a:graphicData uri="http://schemas.openxmlformats.org/drawingml/2006/table">
            <a:tbl>
              <a:tblPr/>
              <a:tblGrid>
                <a:gridCol w="2689225"/>
                <a:gridCol w="2689225"/>
                <a:gridCol w="2689225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dirty="0">
                          <a:effectLst/>
                        </a:rPr>
                        <a:t>Analysis Runs (base time)</a:t>
                      </a:r>
                    </a:p>
                  </a:txBody>
                  <a:tcPr marL="76200" marR="76200" marT="76200" marB="762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>
                          <a:effectLst/>
                        </a:rPr>
                        <a:t>Analysis Dissemination schedule</a:t>
                      </a:r>
                    </a:p>
                  </a:txBody>
                  <a:tcPr marL="76200" marR="76200" marT="76200" marB="762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>
                          <a:effectLst/>
                        </a:rPr>
                        <a:t>Forecast Dissemination stream indicator</a:t>
                      </a:r>
                    </a:p>
                  </a:txBody>
                  <a:tcPr marL="76200" marR="76200" marT="76200" marB="762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00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5:40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06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11:40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17:35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12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17:40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>
                          <a:effectLst/>
                        </a:rPr>
                        <a:t>18 UTC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23:40</a:t>
                      </a:r>
                    </a:p>
                    <a:p>
                      <a:pPr fontAlgn="t">
                        <a:buFont typeface="Arial" panose="020B0604020202020204" pitchFamily="34" charset="0"/>
                        <a:buChar char="•"/>
                      </a:pPr>
                      <a:r>
                        <a:rPr lang="en-GB">
                          <a:effectLst/>
                        </a:rPr>
                        <a:t>5:35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  <a:p>
                      <a:pPr fontAlgn="t">
                        <a:buFont typeface="Arial" panose="020B0604020202020204" pitchFamily="34" charset="0"/>
                        <a:buNone/>
                      </a:pPr>
                      <a:endParaRPr lang="en-GB" dirty="0">
                        <a:effectLst/>
                      </a:endParaRP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04900" y="14795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9839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Open Sans"/>
              </a:rPr>
              <a:t> 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5410497"/>
            <a:ext cx="11944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33333"/>
                </a:solidFill>
                <a:latin typeface="Open Sans"/>
              </a:rPr>
              <a:t>*for more information: </a:t>
            </a:r>
            <a:r>
              <a:rPr lang="en-GB" dirty="0">
                <a:solidFill>
                  <a:srgbClr val="0083BE"/>
                </a:solidFill>
                <a:latin typeface="Open Sans"/>
                <a:hlinkClick r:id="rId2"/>
              </a:rPr>
              <a:t>https://www.ecmwf.int/</a:t>
            </a:r>
            <a:r>
              <a:rPr lang="en-GB" dirty="0" err="1">
                <a:solidFill>
                  <a:srgbClr val="0083BE"/>
                </a:solidFill>
                <a:latin typeface="Open Sans"/>
                <a:hlinkClick r:id="rId2"/>
              </a:rPr>
              <a:t>en</a:t>
            </a:r>
            <a:r>
              <a:rPr lang="en-GB" dirty="0">
                <a:solidFill>
                  <a:srgbClr val="0083BE"/>
                </a:solidFill>
                <a:latin typeface="Open Sans"/>
                <a:hlinkClick r:id="rId2"/>
              </a:rPr>
              <a:t>/forecasts/documentation-and-support/data-</a:t>
            </a:r>
            <a:r>
              <a:rPr lang="en-GB" dirty="0" err="1">
                <a:solidFill>
                  <a:srgbClr val="0083BE"/>
                </a:solidFill>
                <a:latin typeface="Open Sans"/>
                <a:hlinkClick r:id="rId2"/>
              </a:rPr>
              <a:t>delive</a:t>
            </a:r>
            <a:r>
              <a:rPr lang="en-GB" dirty="0">
                <a:solidFill>
                  <a:srgbClr val="0083BE"/>
                </a:solidFill>
                <a:latin typeface="Open Sans"/>
                <a:hlinkClick r:id="rId2"/>
              </a:rPr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018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 flipV="1">
            <a:off x="271463" y="1757363"/>
            <a:ext cx="11015662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889020" y="1375912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271463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636588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636588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1090839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1545090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3343271" y="1843314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1980518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2434769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>
            <a:off x="2889020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3797522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4251773" y="1814285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5160275" y="1814285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4706024" y="1793081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>
            <a:off x="5614526" y="1814285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>
            <a:off x="6911749" y="1843314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6068777" y="1843314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5494334" y="1426145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8048849" y="1338119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ccia in giù 35"/>
          <p:cNvSpPr/>
          <p:nvPr/>
        </p:nvSpPr>
        <p:spPr>
          <a:xfrm flipH="1">
            <a:off x="1578449" y="617991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ccia in giù 37"/>
          <p:cNvSpPr/>
          <p:nvPr/>
        </p:nvSpPr>
        <p:spPr>
          <a:xfrm flipH="1">
            <a:off x="3783008" y="617990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ccia in giù 38"/>
          <p:cNvSpPr/>
          <p:nvPr/>
        </p:nvSpPr>
        <p:spPr>
          <a:xfrm flipH="1">
            <a:off x="3785976" y="617990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ccia in giù 39"/>
          <p:cNvSpPr/>
          <p:nvPr/>
        </p:nvSpPr>
        <p:spPr>
          <a:xfrm flipH="1">
            <a:off x="6188752" y="625248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ccia in giù 40"/>
          <p:cNvSpPr/>
          <p:nvPr/>
        </p:nvSpPr>
        <p:spPr>
          <a:xfrm flipH="1">
            <a:off x="9252420" y="148772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ccia in giù 41"/>
          <p:cNvSpPr/>
          <p:nvPr/>
        </p:nvSpPr>
        <p:spPr>
          <a:xfrm flipH="1">
            <a:off x="10662798" y="809172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asellaDiTesto 42"/>
          <p:cNvSpPr txBox="1"/>
          <p:nvPr/>
        </p:nvSpPr>
        <p:spPr>
          <a:xfrm>
            <a:off x="1980518" y="809172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92D050"/>
                </a:solidFill>
              </a:rPr>
              <a:t>assimilazione</a:t>
            </a:r>
            <a:endParaRPr lang="en-GB" sz="1200" dirty="0">
              <a:solidFill>
                <a:srgbClr val="92D050"/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299276" y="13523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45" name="CasellaDiTesto 44"/>
          <p:cNvSpPr txBox="1"/>
          <p:nvPr/>
        </p:nvSpPr>
        <p:spPr>
          <a:xfrm>
            <a:off x="725714" y="13735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1133055" y="13819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47" name="CasellaDiTesto 46"/>
          <p:cNvSpPr txBox="1"/>
          <p:nvPr/>
        </p:nvSpPr>
        <p:spPr>
          <a:xfrm>
            <a:off x="1380167" y="221025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6</a:t>
            </a:r>
            <a:endParaRPr lang="en-GB" sz="2400" dirty="0"/>
          </a:p>
        </p:txBody>
      </p:sp>
      <p:sp>
        <p:nvSpPr>
          <p:cNvPr id="48" name="Rettangolo 47"/>
          <p:cNvSpPr/>
          <p:nvPr/>
        </p:nvSpPr>
        <p:spPr>
          <a:xfrm>
            <a:off x="3980191" y="213066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12</a:t>
            </a:r>
            <a:endParaRPr lang="en-GB" dirty="0"/>
          </a:p>
        </p:txBody>
      </p:sp>
      <p:sp>
        <p:nvSpPr>
          <p:cNvPr id="51" name="Rettangolo 50"/>
          <p:cNvSpPr/>
          <p:nvPr/>
        </p:nvSpPr>
        <p:spPr>
          <a:xfrm>
            <a:off x="6068777" y="209839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24</a:t>
            </a:r>
            <a:endParaRPr lang="en-GB" dirty="0"/>
          </a:p>
        </p:txBody>
      </p:sp>
      <p:cxnSp>
        <p:nvCxnSpPr>
          <p:cNvPr id="52" name="Connettore 2 51"/>
          <p:cNvCxnSpPr/>
          <p:nvPr/>
        </p:nvCxnSpPr>
        <p:spPr>
          <a:xfrm>
            <a:off x="966345" y="3100672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>
            <a:off x="2889020" y="2590994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/>
          <p:cNvSpPr txBox="1"/>
          <p:nvPr/>
        </p:nvSpPr>
        <p:spPr>
          <a:xfrm>
            <a:off x="498588" y="2537231"/>
            <a:ext cx="144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Previsione</a:t>
            </a:r>
            <a:r>
              <a:rPr lang="en-GB" dirty="0" smtClean="0"/>
              <a:t> 1h</a:t>
            </a:r>
            <a:endParaRPr lang="en-GB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3086998" y="2617186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Anaiisi</a:t>
            </a:r>
            <a:r>
              <a:rPr lang="en-GB" dirty="0" smtClean="0"/>
              <a:t> (6 h)</a:t>
            </a:r>
            <a:endParaRPr lang="en-GB" dirty="0"/>
          </a:p>
        </p:txBody>
      </p:sp>
      <p:sp>
        <p:nvSpPr>
          <p:cNvPr id="57" name="Saetta 56"/>
          <p:cNvSpPr/>
          <p:nvPr/>
        </p:nvSpPr>
        <p:spPr>
          <a:xfrm rot="2313163">
            <a:off x="4807581" y="2339940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Saetta 57"/>
          <p:cNvSpPr/>
          <p:nvPr/>
        </p:nvSpPr>
        <p:spPr>
          <a:xfrm rot="2313163">
            <a:off x="1500362" y="2283345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Saetta 58"/>
          <p:cNvSpPr/>
          <p:nvPr/>
        </p:nvSpPr>
        <p:spPr>
          <a:xfrm rot="2313163">
            <a:off x="4811853" y="2339940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Saetta 59"/>
          <p:cNvSpPr/>
          <p:nvPr/>
        </p:nvSpPr>
        <p:spPr>
          <a:xfrm rot="2313163">
            <a:off x="7626385" y="2483361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CasellaDiTesto 60"/>
          <p:cNvSpPr txBox="1"/>
          <p:nvPr/>
        </p:nvSpPr>
        <p:spPr>
          <a:xfrm>
            <a:off x="3012249" y="5107345"/>
            <a:ext cx="19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 </a:t>
            </a:r>
            <a:r>
              <a:rPr lang="en-GB" dirty="0" err="1" smtClean="0"/>
              <a:t>modello</a:t>
            </a:r>
            <a:r>
              <a:rPr lang="en-GB" dirty="0" smtClean="0"/>
              <a:t>  </a:t>
            </a:r>
            <a:r>
              <a:rPr lang="en-GB" dirty="0" err="1" smtClean="0"/>
              <a:t>marino</a:t>
            </a:r>
            <a:endParaRPr lang="en-GB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3865573" y="195308"/>
            <a:ext cx="5237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UNO SCHEMA DI PRODUZIONE E FORNITURA DEI DATI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465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41680" y="1076606"/>
            <a:ext cx="11033760" cy="4898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it-IT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dirty="0"/>
              <a:t>I sistemi </a:t>
            </a:r>
            <a:r>
              <a:rPr lang="it-IT" u="sng" dirty="0"/>
              <a:t>globali</a:t>
            </a:r>
            <a:r>
              <a:rPr lang="it-IT" dirty="0"/>
              <a:t> di moto ondoso più diffusi sono quelli gestiti dall’ ECMWF </a:t>
            </a:r>
          </a:p>
          <a:p>
            <a:r>
              <a:rPr lang="it-IT" u="sng" dirty="0">
                <a:hlinkClick r:id="rId2"/>
              </a:rPr>
              <a:t>http://www.ecmwf.int/en/forecasts/datasets/set-ii</a:t>
            </a:r>
            <a:r>
              <a:rPr lang="it-IT" dirty="0"/>
              <a:t>      e su</a:t>
            </a:r>
          </a:p>
          <a:p>
            <a:r>
              <a:rPr lang="it-IT" u="sng" dirty="0"/>
              <a:t> </a:t>
            </a:r>
            <a:r>
              <a:rPr lang="it-IT" dirty="0"/>
              <a:t>e dalla NOAA</a:t>
            </a:r>
          </a:p>
          <a:p>
            <a:r>
              <a:rPr lang="it-IT" dirty="0"/>
              <a:t>http://polar.ncep.noaa.gov/waves/ensemble/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Anche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  centri meteo  nazionali </a:t>
            </a:r>
            <a:r>
              <a:rPr lang="it-IT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producono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previsioni su scala globale.  Questi  risultati  globali vengono  poi impiegati come condizioni al contorno dei modelli innestati cosiddetti “di area”, o “regionali”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 CNMCA (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 Meteorologico dell’Aeronautica Militare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ha in uso un modello mediterraneo (“Nettuno”) il cui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input di vento è fornito dal  modello meteorologico COSMO “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regionale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(l’intera Europa) , e la cui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dimensione di griglia è attualmente di 3’. Le condizioni al contorno della parte meteorologica  provengono dall’ECMWF. </a:t>
            </a:r>
            <a:r>
              <a:rPr lang="it-IT" dirty="0"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descrizione dell’ intero sistema si trova su:</a:t>
            </a:r>
            <a:r>
              <a:rPr lang="it-IT" dirty="0">
                <a:solidFill>
                  <a:srgbClr val="000000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u="sng" dirty="0">
                <a:solidFill>
                  <a:srgbClr val="0000FF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http://ricerca.ismar.cnr.it/MODELLI/ONDE_MED_ITALIA/comunicato.html</a:t>
            </a:r>
            <a:r>
              <a:rPr lang="it-IT" dirty="0">
                <a:solidFill>
                  <a:srgbClr val="000000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e su</a:t>
            </a:r>
            <a:r>
              <a:rPr lang="it-IT" dirty="0"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dati  in tempo reale  sono invece  reperibili su: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it-IT" u="sng" dirty="0" smtClean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www.meteoam.it/prodotti_grafici/statoMareVento10metri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369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780" y="857814"/>
            <a:ext cx="5126493" cy="399866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059543" y="406400"/>
            <a:ext cx="110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“NESTING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508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639" y="131362"/>
            <a:ext cx="8056881" cy="67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34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524" y="1648047"/>
            <a:ext cx="4580952" cy="356190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680" y="2566882"/>
            <a:ext cx="4400000" cy="339047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1596" y="3390486"/>
            <a:ext cx="4419048" cy="3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78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760" y="346263"/>
            <a:ext cx="7239249" cy="5576904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943429" y="39624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VERIFICHE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334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334</Words>
  <Application>Microsoft Office PowerPoint</Application>
  <PresentationFormat>Widescreen</PresentationFormat>
  <Paragraphs>82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inherit</vt:lpstr>
      <vt:lpstr>Open Sans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Amministratore</cp:lastModifiedBy>
  <cp:revision>17</cp:revision>
  <dcterms:created xsi:type="dcterms:W3CDTF">2018-05-17T06:32:07Z</dcterms:created>
  <dcterms:modified xsi:type="dcterms:W3CDTF">2019-05-27T15:38:38Z</dcterms:modified>
</cp:coreProperties>
</file>