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4"/>
  </p:sldMasterIdLst>
  <p:notesMasterIdLst>
    <p:notesMasterId r:id="rId20"/>
  </p:notesMasterIdLst>
  <p:sldIdLst>
    <p:sldId id="301" r:id="rId5"/>
    <p:sldId id="279" r:id="rId6"/>
    <p:sldId id="396" r:id="rId7"/>
    <p:sldId id="269" r:id="rId8"/>
    <p:sldId id="414" r:id="rId9"/>
    <p:sldId id="417" r:id="rId10"/>
    <p:sldId id="418" r:id="rId11"/>
    <p:sldId id="346" r:id="rId12"/>
    <p:sldId id="271" r:id="rId13"/>
    <p:sldId id="273" r:id="rId14"/>
    <p:sldId id="272" r:id="rId15"/>
    <p:sldId id="416" r:id="rId16"/>
    <p:sldId id="353" r:id="rId17"/>
    <p:sldId id="362" r:id="rId18"/>
    <p:sldId id="36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149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395588-20A7-4EF0-BAC9-682F5C65064A}" type="datetimeFigureOut">
              <a:rPr lang="it-IT" smtClean="0"/>
              <a:t>24/06/2020</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B25FAC-43F9-4CBE-970C-9B98C5D4495F}" type="slidenum">
              <a:rPr lang="it-IT" smtClean="0"/>
              <a:t>‹#›</a:t>
            </a:fld>
            <a:endParaRPr lang="it-IT"/>
          </a:p>
        </p:txBody>
      </p:sp>
    </p:spTree>
    <p:extLst>
      <p:ext uri="{BB962C8B-B14F-4D97-AF65-F5344CB8AC3E}">
        <p14:creationId xmlns:p14="http://schemas.microsoft.com/office/powerpoint/2010/main" val="3300927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AAB4EDF-3535-40F6-9010-B3391D381002}" type="datetime1">
              <a:rPr lang="it-IT" smtClean="0"/>
              <a:t>24/06/2020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1860358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77280D1-A2ED-4D15-90E7-6D1928113D4E}" type="datetime1">
              <a:rPr lang="it-IT" smtClean="0"/>
              <a:t>24/06/2020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2981176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13A9317-F7BA-466A-90A2-5E984AA8D0A8}" type="datetime1">
              <a:rPr lang="it-IT" smtClean="0"/>
              <a:t>24/06/2020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298737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0DDECEE9-CA22-4479-9A0F-8F569465F893}" type="datetime1">
              <a:rPr lang="it-IT" smtClean="0"/>
              <a:t>24/06/2020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847552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5D8DA512-80E6-4A0F-8891-D5E37FA57ACB}" type="datetime1">
              <a:rPr lang="it-IT" smtClean="0"/>
              <a:t>24/06/2020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1441249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23B7C46C-FE0D-4AD5-A857-D78475FEF7BC}" type="datetime1">
              <a:rPr lang="it-IT" smtClean="0"/>
              <a:t>24/06/2020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3273542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16E49FD-0467-4A14-8121-B6A4120C9B29}" type="datetime1">
              <a:rPr lang="it-IT" smtClean="0"/>
              <a:t>24/06/2020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2053408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2BEF342-A65B-444D-9A24-00A77D8E0A98}" type="datetime1">
              <a:rPr lang="it-IT" smtClean="0"/>
              <a:t>24/06/2020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3130367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26A67E-99AA-4CF6-BCAE-80CF088015D8}" type="datetime1">
              <a:rPr lang="it-IT" smtClean="0"/>
              <a:t>24/06/2020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16731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4CB8FEA4-133B-4560-8DD9-CB30D1A481FC}" type="datetime1">
              <a:rPr lang="it-IT" smtClean="0"/>
              <a:t>24/06/2020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212899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82F4B3FC-2737-4970-811A-F3E41ECBF74B}" type="datetime1">
              <a:rPr lang="it-IT" smtClean="0"/>
              <a:t>24/06/2020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463E841-6E24-4B5A-ACBC-FAB29117404D}" type="slidenum">
              <a:rPr lang="it-IT" smtClean="0"/>
              <a:t>‹#›</a:t>
            </a:fld>
            <a:endParaRPr lang="it-IT"/>
          </a:p>
        </p:txBody>
      </p:sp>
    </p:spTree>
    <p:extLst>
      <p:ext uri="{BB962C8B-B14F-4D97-AF65-F5344CB8AC3E}">
        <p14:creationId xmlns:p14="http://schemas.microsoft.com/office/powerpoint/2010/main" val="2424492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B9CDE5"/>
            </a:gs>
            <a:gs pos="50000">
              <a:schemeClr val="bg1"/>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115E4-0931-45DC-B4D0-19EA05D09F04}" type="datetime1">
              <a:rPr lang="it-IT" smtClean="0"/>
              <a:t>24/06/2020</a:t>
            </a:fld>
            <a:endParaRPr lang="it-IT"/>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63E841-6E24-4B5A-ACBC-FAB29117404D}" type="slidenum">
              <a:rPr lang="it-IT" smtClean="0"/>
              <a:t>‹#›</a:t>
            </a:fld>
            <a:endParaRPr lang="it-IT"/>
          </a:p>
        </p:txBody>
      </p:sp>
    </p:spTree>
    <p:extLst>
      <p:ext uri="{BB962C8B-B14F-4D97-AF65-F5344CB8AC3E}">
        <p14:creationId xmlns:p14="http://schemas.microsoft.com/office/powerpoint/2010/main" val="28446347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7.xml"/><Relationship Id="rId6" Type="http://schemas.openxmlformats.org/officeDocument/2006/relationships/hyperlink" Target="http://www.swan.tudelft.nl/" TargetMode="External"/><Relationship Id="rId5" Type="http://schemas.openxmlformats.org/officeDocument/2006/relationships/hyperlink" Target="http://www.meteoam.it/?q=cnmca" TargetMode="External"/><Relationship Id="rId4" Type="http://schemas.openxmlformats.org/officeDocument/2006/relationships/hyperlink" Target="http://www.ecmwf.int/"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a:xfrm>
            <a:off x="1600200" y="2057400"/>
            <a:ext cx="6172200" cy="857250"/>
          </a:xfrm>
        </p:spPr>
        <p:txBody>
          <a:bodyPr/>
          <a:lstStyle/>
          <a:p>
            <a:pPr algn="just"/>
            <a:br>
              <a:rPr lang="it-IT" sz="825"/>
            </a:br>
            <a:br>
              <a:rPr lang="en-GB" sz="1050">
                <a:latin typeface="Times New Roman" pitchFamily="18" charset="0"/>
                <a:cs typeface="Times New Roman" pitchFamily="18" charset="0"/>
              </a:rPr>
            </a:br>
            <a:endParaRPr lang="it-IT" sz="1050"/>
          </a:p>
        </p:txBody>
      </p:sp>
      <p:sp>
        <p:nvSpPr>
          <p:cNvPr id="5" name="Rettangolo 4"/>
          <p:cNvSpPr/>
          <p:nvPr/>
        </p:nvSpPr>
        <p:spPr>
          <a:xfrm>
            <a:off x="466396" y="502913"/>
            <a:ext cx="8439807" cy="4962897"/>
          </a:xfrm>
          <a:prstGeom prst="rect">
            <a:avLst/>
          </a:prstGeom>
        </p:spPr>
        <p:txBody>
          <a:bodyPr wrap="square">
            <a:spAutoFit/>
          </a:bodyPr>
          <a:lstStyle/>
          <a:p>
            <a:endParaRPr lang="it-IT" sz="1050" dirty="0">
              <a:cs typeface="Times New Roman" pitchFamily="18" charset="0"/>
            </a:endParaRPr>
          </a:p>
          <a:p>
            <a:r>
              <a:rPr lang="it-IT" sz="1200" dirty="0">
                <a:cs typeface="Times New Roman" pitchFamily="18" charset="0"/>
              </a:rPr>
              <a:t> </a:t>
            </a:r>
            <a:r>
              <a:rPr lang="en-GB" dirty="0">
                <a:cs typeface="Arial" pitchFamily="34" charset="0"/>
              </a:rPr>
              <a:t>On sites with  a long historical record of </a:t>
            </a:r>
            <a:r>
              <a:rPr lang="en-GB" dirty="0" err="1">
                <a:cs typeface="Arial" pitchFamily="34" charset="0"/>
              </a:rPr>
              <a:t>wavemeter</a:t>
            </a:r>
            <a:r>
              <a:rPr lang="en-GB" dirty="0">
                <a:cs typeface="Arial" pitchFamily="34" charset="0"/>
              </a:rPr>
              <a:t> data, </a:t>
            </a:r>
            <a:r>
              <a:rPr lang="en-GB" b="1" dirty="0">
                <a:cs typeface="Arial" pitchFamily="34" charset="0"/>
              </a:rPr>
              <a:t>the use of measured data is </a:t>
            </a:r>
            <a:r>
              <a:rPr lang="en-US" dirty="0">
                <a:cs typeface="Arial" pitchFamily="34" charset="0"/>
              </a:rPr>
              <a:t>the obvious choice. </a:t>
            </a:r>
            <a:r>
              <a:rPr lang="en-US" dirty="0">
                <a:cs typeface="Times New Roman" pitchFamily="18" charset="0"/>
              </a:rPr>
              <a:t>However, on most locations there is no adequate history of recorded data. </a:t>
            </a:r>
          </a:p>
          <a:p>
            <a:pPr algn="just"/>
            <a:endParaRPr lang="en-GB" dirty="0">
              <a:cs typeface="Arial" pitchFamily="34" charset="0"/>
            </a:endParaRPr>
          </a:p>
          <a:p>
            <a:pPr algn="just"/>
            <a:r>
              <a:rPr lang="en-GB" kern="50" dirty="0">
                <a:ea typeface="Times New Roman" panose="02020603050405020304" pitchFamily="18" charset="0"/>
              </a:rPr>
              <a:t>The availability of  data generated by global and regional wind and wave model chains have brought radical changes to the estimation procedures of extreme SWH. Models are routinely run all over the world and SWH time series for each grid point are computed and published after assimilation (analysis) of sea truth (measured)  data, generally produced by satellite altimetry</a:t>
            </a:r>
            <a:r>
              <a:rPr lang="en-US" dirty="0">
                <a:cs typeface="Times New Roman" pitchFamily="18" charset="0"/>
              </a:rPr>
              <a:t> </a:t>
            </a:r>
            <a:r>
              <a:rPr lang="it-IT" dirty="0">
                <a:cs typeface="Times New Roman" pitchFamily="18" charset="0"/>
              </a:rPr>
              <a:t> </a:t>
            </a:r>
            <a:endParaRPr lang="en-GB" dirty="0"/>
          </a:p>
          <a:p>
            <a:endParaRPr lang="en-US" dirty="0">
              <a:cs typeface="Times New Roman" pitchFamily="18" charset="0"/>
            </a:endParaRPr>
          </a:p>
          <a:p>
            <a:r>
              <a:rPr lang="it-IT" dirty="0"/>
              <a:t> 1 </a:t>
            </a:r>
            <a:r>
              <a:rPr lang="en-GB" b="1" dirty="0">
                <a:ea typeface="Times New Roman" pitchFamily="18" charset="0"/>
                <a:cs typeface="Times New Roman" pitchFamily="18" charset="0"/>
              </a:rPr>
              <a:t>Global/Local Weather Model.</a:t>
            </a:r>
            <a:br>
              <a:rPr lang="it-IT" b="1" dirty="0"/>
            </a:br>
            <a:br>
              <a:rPr lang="it-IT" b="1" dirty="0"/>
            </a:br>
            <a:r>
              <a:rPr lang="en-GB" b="1" dirty="0">
                <a:ea typeface="Times New Roman" pitchFamily="18" charset="0"/>
                <a:cs typeface="Times New Roman" pitchFamily="18" charset="0"/>
              </a:rPr>
              <a:t>  2 Wave Generation and Propagation Model.</a:t>
            </a:r>
            <a:br>
              <a:rPr lang="it-IT" b="1" dirty="0"/>
            </a:br>
            <a:r>
              <a:rPr lang="en-GB" b="1" dirty="0">
                <a:ea typeface="Times New Roman" pitchFamily="18" charset="0"/>
                <a:cs typeface="Times New Roman" pitchFamily="18" charset="0"/>
              </a:rPr>
              <a:t> </a:t>
            </a:r>
            <a:br>
              <a:rPr lang="en-GB" dirty="0">
                <a:ea typeface="Times New Roman" pitchFamily="18" charset="0"/>
              </a:rPr>
            </a:br>
            <a:r>
              <a:rPr lang="en-GB" dirty="0">
                <a:ea typeface="Times New Roman" pitchFamily="18" charset="0"/>
              </a:rPr>
              <a:t>(Wave</a:t>
            </a:r>
            <a:r>
              <a:rPr lang="en-GB" u="sng" dirty="0">
                <a:ea typeface="Times New Roman" pitchFamily="18" charset="0"/>
              </a:rPr>
              <a:t> transformation </a:t>
            </a:r>
            <a:r>
              <a:rPr lang="en-GB" dirty="0">
                <a:ea typeface="Times New Roman" pitchFamily="18" charset="0"/>
              </a:rPr>
              <a:t>on shallow water if necessary can be added to </a:t>
            </a:r>
            <a:r>
              <a:rPr lang="en-GB" dirty="0" err="1">
                <a:ea typeface="Times New Roman" pitchFamily="18" charset="0"/>
              </a:rPr>
              <a:t>setp</a:t>
            </a:r>
            <a:r>
              <a:rPr lang="en-GB" dirty="0">
                <a:ea typeface="Times New Roman" pitchFamily="18" charset="0"/>
              </a:rPr>
              <a:t> 2)</a:t>
            </a:r>
            <a:br>
              <a:rPr lang="en-GB" dirty="0">
                <a:ea typeface="Times New Roman" pitchFamily="18" charset="0"/>
              </a:rPr>
            </a:br>
            <a:br>
              <a:rPr lang="en-GB" dirty="0">
                <a:ea typeface="Times New Roman" pitchFamily="18" charset="0"/>
              </a:rPr>
            </a:br>
            <a:endParaRPr lang="en-US" dirty="0">
              <a:cs typeface="Times New Roman" pitchFamily="18" charset="0"/>
            </a:endParaRPr>
          </a:p>
        </p:txBody>
      </p:sp>
      <p:sp>
        <p:nvSpPr>
          <p:cNvPr id="6" name="CasellaDiTesto 5"/>
          <p:cNvSpPr txBox="1"/>
          <p:nvPr/>
        </p:nvSpPr>
        <p:spPr>
          <a:xfrm>
            <a:off x="2898261" y="102144"/>
            <a:ext cx="2976136" cy="369332"/>
          </a:xfrm>
          <a:prstGeom prst="rect">
            <a:avLst/>
          </a:prstGeom>
          <a:noFill/>
        </p:spPr>
        <p:txBody>
          <a:bodyPr wrap="none" rtlCol="0">
            <a:spAutoFit/>
          </a:bodyPr>
          <a:lstStyle/>
          <a:p>
            <a:r>
              <a:rPr lang="en-GB" dirty="0">
                <a:latin typeface="Arial" pitchFamily="34" charset="0"/>
                <a:cs typeface="Arial" pitchFamily="34" charset="0"/>
              </a:rPr>
              <a:t>Weather and wave models </a:t>
            </a:r>
            <a:endParaRPr lang="it-IT" dirty="0"/>
          </a:p>
        </p:txBody>
      </p:sp>
      <p:sp>
        <p:nvSpPr>
          <p:cNvPr id="9" name="Rettangolo 8"/>
          <p:cNvSpPr/>
          <p:nvPr/>
        </p:nvSpPr>
        <p:spPr>
          <a:xfrm>
            <a:off x="4911281" y="5656744"/>
            <a:ext cx="1041463" cy="461665"/>
          </a:xfrm>
          <a:prstGeom prst="rect">
            <a:avLst/>
          </a:prstGeom>
        </p:spPr>
        <p:txBody>
          <a:bodyPr wrap="square">
            <a:spAutoFit/>
          </a:bodyPr>
          <a:lstStyle/>
          <a:p>
            <a:r>
              <a:rPr lang="en-GB" sz="1200" dirty="0"/>
              <a:t>Often at price!</a:t>
            </a:r>
          </a:p>
        </p:txBody>
      </p:sp>
      <p:sp>
        <p:nvSpPr>
          <p:cNvPr id="2" name="Parentesi graffa chiusa 1"/>
          <p:cNvSpPr/>
          <p:nvPr/>
        </p:nvSpPr>
        <p:spPr>
          <a:xfrm>
            <a:off x="4867119" y="3573518"/>
            <a:ext cx="429196" cy="638812"/>
          </a:xfrm>
          <a:prstGeom prst="rightBrace">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350"/>
          </a:p>
        </p:txBody>
      </p:sp>
      <p:sp>
        <p:nvSpPr>
          <p:cNvPr id="7" name="Rettangolo 6"/>
          <p:cNvSpPr/>
          <p:nvPr/>
        </p:nvSpPr>
        <p:spPr>
          <a:xfrm>
            <a:off x="466396" y="5266414"/>
            <a:ext cx="3429000" cy="1015663"/>
          </a:xfrm>
          <a:prstGeom prst="rect">
            <a:avLst/>
          </a:prstGeom>
        </p:spPr>
        <p:txBody>
          <a:bodyPr wrap="square">
            <a:spAutoFit/>
          </a:bodyPr>
          <a:lstStyle/>
          <a:p>
            <a:r>
              <a:rPr lang="en-GB" sz="1200" dirty="0"/>
              <a:t>numerical weather forecast models are now widely available,</a:t>
            </a:r>
          </a:p>
          <a:p>
            <a:r>
              <a:rPr lang="en-GB" sz="1200" dirty="0"/>
              <a:t>together with long records of past analyses and forecasts:</a:t>
            </a:r>
          </a:p>
          <a:p>
            <a:r>
              <a:rPr lang="en-GB" sz="1200" b="1" dirty="0"/>
              <a:t>ECMWF,  NECP, State Agencies...</a:t>
            </a:r>
          </a:p>
        </p:txBody>
      </p:sp>
      <p:pic>
        <p:nvPicPr>
          <p:cNvPr id="8" name="Picture 3"/>
          <p:cNvPicPr>
            <a:picLocks noChangeAspect="1" noChangeArrowheads="1"/>
          </p:cNvPicPr>
          <p:nvPr/>
        </p:nvPicPr>
        <p:blipFill>
          <a:blip r:embed="rId2" cstate="print"/>
          <a:srcRect/>
          <a:stretch>
            <a:fillRect/>
          </a:stretch>
        </p:blipFill>
        <p:spPr bwMode="auto">
          <a:xfrm>
            <a:off x="6121059" y="5653089"/>
            <a:ext cx="857256" cy="857256"/>
          </a:xfrm>
          <a:prstGeom prst="rect">
            <a:avLst/>
          </a:prstGeom>
          <a:noFill/>
          <a:ln w="9525">
            <a:noFill/>
            <a:miter lim="800000"/>
            <a:headEnd/>
            <a:tailEnd/>
          </a:ln>
        </p:spPr>
      </p:pic>
      <p:pic>
        <p:nvPicPr>
          <p:cNvPr id="10" name="Picture 13" descr="tuffatorestilizzato"/>
          <p:cNvPicPr>
            <a:picLocks noChangeAspect="1" noChangeArrowheads="1"/>
          </p:cNvPicPr>
          <p:nvPr/>
        </p:nvPicPr>
        <p:blipFill>
          <a:blip r:embed="rId3" cstate="print"/>
          <a:srcRect/>
          <a:stretch>
            <a:fillRect/>
          </a:stretch>
        </p:blipFill>
        <p:spPr bwMode="auto">
          <a:xfrm>
            <a:off x="6978315" y="5887576"/>
            <a:ext cx="535785" cy="759840"/>
          </a:xfrm>
          <a:prstGeom prst="rect">
            <a:avLst/>
          </a:prstGeom>
          <a:noFill/>
          <a:ln w="9525">
            <a:noFill/>
            <a:miter lim="800000"/>
            <a:headEnd/>
            <a:tailEnd/>
          </a:ln>
        </p:spPr>
      </p:pic>
    </p:spTree>
    <p:extLst>
      <p:ext uri="{BB962C8B-B14F-4D97-AF65-F5344CB8AC3E}">
        <p14:creationId xmlns:p14="http://schemas.microsoft.com/office/powerpoint/2010/main" val="930484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738911-481D-46E6-B072-EFEAA6F1E2A1}"/>
              </a:ext>
            </a:extLst>
          </p:cNvPr>
          <p:cNvSpPr>
            <a:spLocks noGrp="1"/>
          </p:cNvSpPr>
          <p:nvPr>
            <p:ph type="sldNum" sz="quarter" idx="12"/>
          </p:nvPr>
        </p:nvSpPr>
        <p:spPr/>
        <p:txBody>
          <a:bodyPr/>
          <a:lstStyle/>
          <a:p>
            <a:fld id="{7463E841-6E24-4B5A-ACBC-FAB29117404D}" type="slidenum">
              <a:rPr lang="it-IT" smtClean="0"/>
              <a:t>10</a:t>
            </a:fld>
            <a:endParaRPr lang="it-IT"/>
          </a:p>
        </p:txBody>
      </p:sp>
      <p:pic>
        <p:nvPicPr>
          <p:cNvPr id="6" name="Immagine 67">
            <a:extLst>
              <a:ext uri="{FF2B5EF4-FFF2-40B4-BE49-F238E27FC236}">
                <a16:creationId xmlns:a16="http://schemas.microsoft.com/office/drawing/2014/main" id="{CCF7815F-479A-40CA-B49E-608A80917B6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8656" y="574675"/>
            <a:ext cx="3978910" cy="2854325"/>
          </a:xfrm>
          <a:prstGeom prst="rect">
            <a:avLst/>
          </a:prstGeom>
          <a:noFill/>
          <a:ln>
            <a:noFill/>
          </a:ln>
        </p:spPr>
      </p:pic>
      <p:sp>
        <p:nvSpPr>
          <p:cNvPr id="8" name="Rectangle 7">
            <a:extLst>
              <a:ext uri="{FF2B5EF4-FFF2-40B4-BE49-F238E27FC236}">
                <a16:creationId xmlns:a16="http://schemas.microsoft.com/office/drawing/2014/main" id="{D554DA2B-B2E8-4C10-B07C-AA230FDA2914}"/>
              </a:ext>
            </a:extLst>
          </p:cNvPr>
          <p:cNvSpPr/>
          <p:nvPr/>
        </p:nvSpPr>
        <p:spPr>
          <a:xfrm>
            <a:off x="1988655" y="3593825"/>
            <a:ext cx="5599921" cy="1264642"/>
          </a:xfrm>
          <a:prstGeom prst="rect">
            <a:avLst/>
          </a:prstGeom>
        </p:spPr>
        <p:txBody>
          <a:bodyPr wrap="squar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Long wave records are usually kept and distributed as files which report the important parameters of each sea state:  Hs, Tm, </a:t>
            </a:r>
            <a:r>
              <a:rPr lang="en-GB" dirty="0" err="1">
                <a:latin typeface="Calibri" panose="020F0502020204030204" pitchFamily="34" charset="0"/>
                <a:ea typeface="Calibri" panose="020F0502020204030204" pitchFamily="34" charset="0"/>
                <a:cs typeface="Times New Roman" panose="02020603050405020304" pitchFamily="18" charset="0"/>
              </a:rPr>
              <a:t>DIRection</a:t>
            </a:r>
            <a:r>
              <a:rPr lang="en-GB" dirty="0">
                <a:latin typeface="Calibri" panose="020F0502020204030204" pitchFamily="34" charset="0"/>
                <a:ea typeface="Calibri" panose="020F0502020204030204" pitchFamily="34" charset="0"/>
                <a:cs typeface="Times New Roman" panose="02020603050405020304" pitchFamily="18" charset="0"/>
              </a:rPr>
              <a:t>.  There is of course much more information which we cannot discuss in this course </a:t>
            </a:r>
          </a:p>
        </p:txBody>
      </p:sp>
    </p:spTree>
    <p:extLst>
      <p:ext uri="{BB962C8B-B14F-4D97-AF65-F5344CB8AC3E}">
        <p14:creationId xmlns:p14="http://schemas.microsoft.com/office/powerpoint/2010/main" val="448117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EA5C2B-D037-433B-BA7D-9BE5804B27D7}"/>
              </a:ext>
            </a:extLst>
          </p:cNvPr>
          <p:cNvSpPr>
            <a:spLocks noGrp="1"/>
          </p:cNvSpPr>
          <p:nvPr>
            <p:ph type="sldNum" sz="quarter" idx="12"/>
          </p:nvPr>
        </p:nvSpPr>
        <p:spPr/>
        <p:txBody>
          <a:bodyPr/>
          <a:lstStyle/>
          <a:p>
            <a:fld id="{7463E841-6E24-4B5A-ACBC-FAB29117404D}" type="slidenum">
              <a:rPr lang="it-IT" smtClean="0"/>
              <a:t>11</a:t>
            </a:fld>
            <a:endParaRPr lang="it-IT"/>
          </a:p>
        </p:txBody>
      </p:sp>
      <p:pic>
        <p:nvPicPr>
          <p:cNvPr id="7" name="Picture 6">
            <a:extLst>
              <a:ext uri="{FF2B5EF4-FFF2-40B4-BE49-F238E27FC236}">
                <a16:creationId xmlns:a16="http://schemas.microsoft.com/office/drawing/2014/main" id="{EBE51518-008E-4F04-84F6-D66F52A97297}"/>
              </a:ext>
            </a:extLst>
          </p:cNvPr>
          <p:cNvPicPr>
            <a:picLocks noChangeAspect="1"/>
          </p:cNvPicPr>
          <p:nvPr/>
        </p:nvPicPr>
        <p:blipFill>
          <a:blip r:embed="rId2"/>
          <a:stretch>
            <a:fillRect/>
          </a:stretch>
        </p:blipFill>
        <p:spPr>
          <a:xfrm>
            <a:off x="179109" y="358219"/>
            <a:ext cx="8685131" cy="6425239"/>
          </a:xfrm>
          <a:prstGeom prst="rect">
            <a:avLst/>
          </a:prstGeom>
        </p:spPr>
      </p:pic>
    </p:spTree>
    <p:extLst>
      <p:ext uri="{BB962C8B-B14F-4D97-AF65-F5344CB8AC3E}">
        <p14:creationId xmlns:p14="http://schemas.microsoft.com/office/powerpoint/2010/main" val="12259456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D12640-BA11-4A0E-9099-517ED3AC2BDF}"/>
              </a:ext>
            </a:extLst>
          </p:cNvPr>
          <p:cNvSpPr>
            <a:spLocks noGrp="1"/>
          </p:cNvSpPr>
          <p:nvPr>
            <p:ph type="sldNum" sz="quarter" idx="12"/>
          </p:nvPr>
        </p:nvSpPr>
        <p:spPr/>
        <p:txBody>
          <a:bodyPr/>
          <a:lstStyle/>
          <a:p>
            <a:fld id="{7463E841-6E24-4B5A-ACBC-FAB29117404D}" type="slidenum">
              <a:rPr lang="it-IT" smtClean="0"/>
              <a:t>12</a:t>
            </a:fld>
            <a:endParaRPr lang="it-IT"/>
          </a:p>
        </p:txBody>
      </p:sp>
      <p:sp>
        <p:nvSpPr>
          <p:cNvPr id="3" name="Rectangle 2">
            <a:extLst>
              <a:ext uri="{FF2B5EF4-FFF2-40B4-BE49-F238E27FC236}">
                <a16:creationId xmlns:a16="http://schemas.microsoft.com/office/drawing/2014/main" id="{2008B728-D81C-4047-88DB-E1CA9EFF6625}"/>
              </a:ext>
            </a:extLst>
          </p:cNvPr>
          <p:cNvSpPr/>
          <p:nvPr/>
        </p:nvSpPr>
        <p:spPr>
          <a:xfrm>
            <a:off x="565608" y="289679"/>
            <a:ext cx="8220174" cy="3139321"/>
          </a:xfrm>
          <a:prstGeom prst="rect">
            <a:avLst/>
          </a:prstGeom>
        </p:spPr>
        <p:txBody>
          <a:bodyPr wrap="square">
            <a:spAutoFit/>
          </a:bodyPr>
          <a:lstStyle/>
          <a:p>
            <a:pPr indent="180340" algn="just">
              <a:spcAft>
                <a:spcPts val="0"/>
              </a:spcAft>
            </a:pPr>
            <a:r>
              <a:rPr lang="en-GB" dirty="0">
                <a:latin typeface="Times New Roman" panose="02020603050405020304" pitchFamily="18" charset="0"/>
                <a:ea typeface="Times New Roman" panose="02020603050405020304" pitchFamily="18" charset="0"/>
              </a:rPr>
              <a:t>FOR INSTANCE :</a:t>
            </a:r>
          </a:p>
          <a:p>
            <a:pPr indent="180340" algn="just">
              <a:spcAft>
                <a:spcPts val="0"/>
              </a:spcAft>
            </a:pPr>
            <a:endParaRPr lang="en-GB" dirty="0">
              <a:latin typeface="Times New Roman" panose="02020603050405020304" pitchFamily="18" charset="0"/>
              <a:ea typeface="Times New Roman" panose="02020603050405020304" pitchFamily="18" charset="0"/>
            </a:endParaRPr>
          </a:p>
          <a:p>
            <a:pPr indent="180340" algn="just">
              <a:spcAft>
                <a:spcPts val="0"/>
              </a:spcAft>
            </a:pPr>
            <a:r>
              <a:rPr lang="en-GB" dirty="0">
                <a:latin typeface="Times New Roman" panose="02020603050405020304" pitchFamily="18" charset="0"/>
                <a:ea typeface="Times New Roman" panose="02020603050405020304" pitchFamily="18" charset="0"/>
              </a:rPr>
              <a:t>The NOAA National </a:t>
            </a:r>
            <a:r>
              <a:rPr lang="en-GB" dirty="0" err="1">
                <a:latin typeface="Times New Roman" panose="02020603050405020304" pitchFamily="18" charset="0"/>
                <a:ea typeface="Times New Roman" panose="02020603050405020304" pitchFamily="18" charset="0"/>
              </a:rPr>
              <a:t>Centers</a:t>
            </a:r>
            <a:r>
              <a:rPr lang="en-GB" dirty="0">
                <a:latin typeface="Times New Roman" panose="02020603050405020304" pitchFamily="18" charset="0"/>
                <a:ea typeface="Times New Roman" panose="02020603050405020304" pitchFamily="18" charset="0"/>
              </a:rPr>
              <a:t> for Environmental Prediction (NCEP) developed the Climate Forecast System (CFS), a fully coupled model representing the interaction between the Earth's atmosphere, oceans, land and sea ice. A reanalysis of the sea and atmosphere state for the period of 1979-2009 has been conducted, resulting in the CFS Reanalysis (CFSR) dataset (</a:t>
            </a:r>
            <a:r>
              <a:rPr lang="en-GB" dirty="0" err="1">
                <a:latin typeface="Times New Roman" panose="02020603050405020304" pitchFamily="18" charset="0"/>
                <a:ea typeface="Times New Roman" panose="02020603050405020304" pitchFamily="18" charset="0"/>
              </a:rPr>
              <a:t>Saha</a:t>
            </a:r>
            <a:r>
              <a:rPr lang="en-GB" dirty="0">
                <a:latin typeface="Times New Roman" panose="02020603050405020304" pitchFamily="18" charset="0"/>
                <a:ea typeface="Times New Roman" panose="02020603050405020304" pitchFamily="18" charset="0"/>
              </a:rPr>
              <a:t>, 2010). Using the CFSR dataset, the NOAA Marine Modelling and Analysis Branch (MMAB) has produced a wave hindcast for the same period by making use of  the WAVEWATCH III (WW3) model (v3.14)</a:t>
            </a:r>
          </a:p>
          <a:p>
            <a:pPr indent="180340" algn="just">
              <a:spcAft>
                <a:spcPts val="0"/>
              </a:spcAft>
            </a:pPr>
            <a:r>
              <a:rPr lang="en-GB" dirty="0">
                <a:latin typeface="Times New Roman" panose="02020603050405020304" pitchFamily="18" charset="0"/>
                <a:ea typeface="Times New Roman" panose="02020603050405020304" pitchFamily="18" charset="0"/>
              </a:rPr>
              <a:t>.</a:t>
            </a:r>
            <a:endParaRPr lang="en-GB" sz="1200" dirty="0">
              <a:latin typeface="Times New Roman" panose="02020603050405020304" pitchFamily="18" charset="0"/>
              <a:ea typeface="Times New Roman" panose="02020603050405020304" pitchFamily="18" charset="0"/>
            </a:endParaRPr>
          </a:p>
          <a:p>
            <a:r>
              <a:rPr lang="en-GB" dirty="0">
                <a:latin typeface="Calibri" panose="020F0502020204030204" pitchFamily="34" charset="0"/>
                <a:ea typeface="Calibri" panose="020F0502020204030204" pitchFamily="34" charset="0"/>
                <a:cs typeface="Times New Roman" panose="02020603050405020304" pitchFamily="18" charset="0"/>
              </a:rPr>
              <a:t>The ECMWF produced the ERA-Interim, another global atmospheric reanalysis dataset</a:t>
            </a:r>
            <a:endParaRPr lang="en-GB" dirty="0"/>
          </a:p>
        </p:txBody>
      </p:sp>
      <p:pic>
        <p:nvPicPr>
          <p:cNvPr id="4" name="Picture 3">
            <a:extLst>
              <a:ext uri="{FF2B5EF4-FFF2-40B4-BE49-F238E27FC236}">
                <a16:creationId xmlns:a16="http://schemas.microsoft.com/office/drawing/2014/main" id="{E2245C2C-6F0C-418A-8CFF-2795D73897BD}"/>
              </a:ext>
            </a:extLst>
          </p:cNvPr>
          <p:cNvPicPr>
            <a:picLocks noChangeAspect="1"/>
          </p:cNvPicPr>
          <p:nvPr/>
        </p:nvPicPr>
        <p:blipFill>
          <a:blip r:embed="rId2"/>
          <a:stretch>
            <a:fillRect/>
          </a:stretch>
        </p:blipFill>
        <p:spPr>
          <a:xfrm>
            <a:off x="1144386" y="3503699"/>
            <a:ext cx="6647836" cy="2571770"/>
          </a:xfrm>
          <a:prstGeom prst="rect">
            <a:avLst/>
          </a:prstGeom>
        </p:spPr>
      </p:pic>
    </p:spTree>
    <p:extLst>
      <p:ext uri="{BB962C8B-B14F-4D97-AF65-F5344CB8AC3E}">
        <p14:creationId xmlns:p14="http://schemas.microsoft.com/office/powerpoint/2010/main" val="541139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443291" y="116632"/>
            <a:ext cx="4486869" cy="400110"/>
          </a:xfrm>
          <a:prstGeom prst="rect">
            <a:avLst/>
          </a:prstGeom>
          <a:noFill/>
        </p:spPr>
        <p:txBody>
          <a:bodyPr wrap="none" rtlCol="0">
            <a:spAutoFit/>
          </a:bodyPr>
          <a:lstStyle/>
          <a:p>
            <a:r>
              <a:rPr lang="it-IT" sz="2000" b="1" dirty="0"/>
              <a:t>Data sources for </a:t>
            </a:r>
            <a:r>
              <a:rPr lang="it-IT" sz="2000" b="1" dirty="0" err="1"/>
              <a:t>numerical</a:t>
            </a:r>
            <a:r>
              <a:rPr lang="it-IT" sz="2000" b="1" dirty="0"/>
              <a:t> </a:t>
            </a:r>
            <a:r>
              <a:rPr lang="it-IT" sz="2000" b="1" dirty="0" err="1"/>
              <a:t>wave</a:t>
            </a:r>
            <a:r>
              <a:rPr lang="it-IT" sz="2000" b="1" dirty="0"/>
              <a:t> models</a:t>
            </a:r>
          </a:p>
        </p:txBody>
      </p:sp>
      <p:pic>
        <p:nvPicPr>
          <p:cNvPr id="88066" name="Picture 2" descr="http://www.meteoam.it/sites/all/files/images/crest-1.gif"/>
          <p:cNvPicPr>
            <a:picLocks noChangeAspect="1" noChangeArrowheads="1"/>
          </p:cNvPicPr>
          <p:nvPr/>
        </p:nvPicPr>
        <p:blipFill>
          <a:blip r:embed="rId2" cstate="print"/>
          <a:srcRect r="4724" b="5154"/>
          <a:stretch>
            <a:fillRect/>
          </a:stretch>
        </p:blipFill>
        <p:spPr bwMode="auto">
          <a:xfrm>
            <a:off x="5511112" y="1974772"/>
            <a:ext cx="1509160" cy="2065752"/>
          </a:xfrm>
          <a:prstGeom prst="rect">
            <a:avLst/>
          </a:prstGeom>
          <a:noFill/>
        </p:spPr>
      </p:pic>
      <p:pic>
        <p:nvPicPr>
          <p:cNvPr id="88068" name="Picture 4" descr="http://www.designdata.de/thumblib/406/media/img/videoscreens/396x246/ecmwf-01.jpg"/>
          <p:cNvPicPr>
            <a:picLocks noChangeAspect="1" noChangeArrowheads="1"/>
          </p:cNvPicPr>
          <p:nvPr/>
        </p:nvPicPr>
        <p:blipFill>
          <a:blip r:embed="rId3" cstate="print"/>
          <a:srcRect/>
          <a:stretch>
            <a:fillRect/>
          </a:stretch>
        </p:blipFill>
        <p:spPr bwMode="auto">
          <a:xfrm>
            <a:off x="467544" y="2060848"/>
            <a:ext cx="3204000" cy="1982270"/>
          </a:xfrm>
          <a:prstGeom prst="rect">
            <a:avLst/>
          </a:prstGeom>
          <a:noFill/>
        </p:spPr>
      </p:pic>
      <p:sp>
        <p:nvSpPr>
          <p:cNvPr id="6" name="CasellaDiTesto 5"/>
          <p:cNvSpPr txBox="1"/>
          <p:nvPr/>
        </p:nvSpPr>
        <p:spPr>
          <a:xfrm>
            <a:off x="899592" y="4005064"/>
            <a:ext cx="2478755" cy="369332"/>
          </a:xfrm>
          <a:prstGeom prst="rect">
            <a:avLst/>
          </a:prstGeom>
          <a:noFill/>
        </p:spPr>
        <p:txBody>
          <a:bodyPr wrap="none" rtlCol="0">
            <a:spAutoFit/>
          </a:bodyPr>
          <a:lstStyle/>
          <a:p>
            <a:r>
              <a:rPr lang="it-IT" dirty="0">
                <a:hlinkClick r:id="rId4"/>
              </a:rPr>
              <a:t>http://www.ecmwf.int/</a:t>
            </a:r>
            <a:r>
              <a:rPr lang="it-IT" dirty="0"/>
              <a:t>  </a:t>
            </a:r>
          </a:p>
        </p:txBody>
      </p:sp>
      <p:sp>
        <p:nvSpPr>
          <p:cNvPr id="7" name="CasellaDiTesto 6"/>
          <p:cNvSpPr txBox="1"/>
          <p:nvPr/>
        </p:nvSpPr>
        <p:spPr>
          <a:xfrm>
            <a:off x="5076056" y="3976928"/>
            <a:ext cx="3549433" cy="369332"/>
          </a:xfrm>
          <a:prstGeom prst="rect">
            <a:avLst/>
          </a:prstGeom>
          <a:noFill/>
        </p:spPr>
        <p:txBody>
          <a:bodyPr wrap="none" rtlCol="0">
            <a:spAutoFit/>
          </a:bodyPr>
          <a:lstStyle/>
          <a:p>
            <a:r>
              <a:rPr lang="it-IT" dirty="0">
                <a:hlinkClick r:id="rId5"/>
              </a:rPr>
              <a:t>http://www.meteoam.it/?</a:t>
            </a:r>
            <a:r>
              <a:rPr lang="it-IT" dirty="0" err="1">
                <a:hlinkClick r:id="rId5"/>
              </a:rPr>
              <a:t>q=cnmca</a:t>
            </a:r>
            <a:r>
              <a:rPr lang="it-IT" dirty="0"/>
              <a:t> </a:t>
            </a:r>
          </a:p>
        </p:txBody>
      </p:sp>
      <p:sp>
        <p:nvSpPr>
          <p:cNvPr id="10" name="CasellaDiTesto 9"/>
          <p:cNvSpPr txBox="1"/>
          <p:nvPr/>
        </p:nvSpPr>
        <p:spPr>
          <a:xfrm>
            <a:off x="7180024" y="2160992"/>
            <a:ext cx="1621534" cy="1477328"/>
          </a:xfrm>
          <a:prstGeom prst="rect">
            <a:avLst/>
          </a:prstGeom>
          <a:noFill/>
        </p:spPr>
        <p:txBody>
          <a:bodyPr wrap="none" rtlCol="0">
            <a:spAutoFit/>
          </a:bodyPr>
          <a:lstStyle/>
          <a:p>
            <a:r>
              <a:rPr lang="it-IT" b="1" dirty="0"/>
              <a:t>C</a:t>
            </a:r>
            <a:r>
              <a:rPr lang="it-IT" dirty="0"/>
              <a:t>entro </a:t>
            </a:r>
          </a:p>
          <a:p>
            <a:r>
              <a:rPr lang="it-IT" b="1" dirty="0"/>
              <a:t>N</a:t>
            </a:r>
            <a:r>
              <a:rPr lang="it-IT" dirty="0"/>
              <a:t>azionale di</a:t>
            </a:r>
          </a:p>
          <a:p>
            <a:r>
              <a:rPr lang="it-IT" b="1" dirty="0"/>
              <a:t>M</a:t>
            </a:r>
            <a:r>
              <a:rPr lang="it-IT" dirty="0"/>
              <a:t>eteorologia e</a:t>
            </a:r>
          </a:p>
          <a:p>
            <a:r>
              <a:rPr lang="it-IT" b="1" dirty="0"/>
              <a:t>C</a:t>
            </a:r>
            <a:r>
              <a:rPr lang="it-IT" dirty="0"/>
              <a:t>limatologia</a:t>
            </a:r>
          </a:p>
          <a:p>
            <a:r>
              <a:rPr lang="it-IT" b="1" dirty="0"/>
              <a:t>A</a:t>
            </a:r>
            <a:r>
              <a:rPr lang="it-IT" dirty="0"/>
              <a:t>eronautica</a:t>
            </a:r>
          </a:p>
        </p:txBody>
      </p:sp>
      <p:sp>
        <p:nvSpPr>
          <p:cNvPr id="11" name="CasellaDiTesto 10"/>
          <p:cNvSpPr txBox="1"/>
          <p:nvPr/>
        </p:nvSpPr>
        <p:spPr>
          <a:xfrm>
            <a:off x="1044000" y="4521894"/>
            <a:ext cx="6149440" cy="923330"/>
          </a:xfrm>
          <a:prstGeom prst="rect">
            <a:avLst/>
          </a:prstGeom>
          <a:noFill/>
        </p:spPr>
        <p:txBody>
          <a:bodyPr wrap="none" rtlCol="0">
            <a:spAutoFit/>
          </a:bodyPr>
          <a:lstStyle/>
          <a:p>
            <a:r>
              <a:rPr lang="it-IT" dirty="0"/>
              <a:t>Similitudini tra i due modelli:</a:t>
            </a:r>
          </a:p>
          <a:p>
            <a:r>
              <a:rPr lang="it-IT" dirty="0"/>
              <a:t>1) Entrambi i Centri usano per le onde un </a:t>
            </a:r>
            <a:r>
              <a:rPr lang="it-IT" b="1" dirty="0"/>
              <a:t>WAM</a:t>
            </a:r>
            <a:r>
              <a:rPr lang="it-IT" dirty="0"/>
              <a:t>;</a:t>
            </a:r>
          </a:p>
          <a:p>
            <a:r>
              <a:rPr lang="it-IT" dirty="0"/>
              <a:t>2) Identica struttura spettrale in termini di frequenza e direzioni</a:t>
            </a:r>
          </a:p>
        </p:txBody>
      </p:sp>
      <p:sp>
        <p:nvSpPr>
          <p:cNvPr id="12" name="CasellaDiTesto 11"/>
          <p:cNvSpPr txBox="1"/>
          <p:nvPr/>
        </p:nvSpPr>
        <p:spPr>
          <a:xfrm>
            <a:off x="1043608" y="5530006"/>
            <a:ext cx="6281913" cy="923330"/>
          </a:xfrm>
          <a:prstGeom prst="rect">
            <a:avLst/>
          </a:prstGeom>
          <a:noFill/>
        </p:spPr>
        <p:txBody>
          <a:bodyPr wrap="none" rtlCol="0">
            <a:spAutoFit/>
          </a:bodyPr>
          <a:lstStyle/>
          <a:p>
            <a:r>
              <a:rPr lang="it-IT" dirty="0"/>
              <a:t>Differenze sostanziali:</a:t>
            </a:r>
          </a:p>
          <a:p>
            <a:r>
              <a:rPr lang="it-IT" dirty="0"/>
              <a:t>1) I venti utilizzati sono generati da modelli atmosferici differenti;</a:t>
            </a:r>
          </a:p>
          <a:p>
            <a:r>
              <a:rPr lang="it-IT" dirty="0"/>
              <a:t>2) Diversa risoluzione spaziale</a:t>
            </a:r>
          </a:p>
        </p:txBody>
      </p:sp>
      <p:sp>
        <p:nvSpPr>
          <p:cNvPr id="13" name="CasellaDiTesto 12"/>
          <p:cNvSpPr txBox="1"/>
          <p:nvPr/>
        </p:nvSpPr>
        <p:spPr>
          <a:xfrm>
            <a:off x="49564" y="612000"/>
            <a:ext cx="5868000" cy="1077218"/>
          </a:xfrm>
          <a:prstGeom prst="rect">
            <a:avLst/>
          </a:prstGeom>
          <a:noFill/>
          <a:ln>
            <a:solidFill>
              <a:srgbClr val="000099"/>
            </a:solidFill>
          </a:ln>
        </p:spPr>
        <p:txBody>
          <a:bodyPr wrap="square" rtlCol="0">
            <a:spAutoFit/>
          </a:bodyPr>
          <a:lstStyle/>
          <a:p>
            <a:r>
              <a:rPr lang="it-IT" sz="1600" dirty="0"/>
              <a:t>Modelli spettrali di </a:t>
            </a:r>
            <a:r>
              <a:rPr lang="it-IT" sz="1600" b="1" dirty="0">
                <a:latin typeface="Times New Roman" pitchFamily="18" charset="0"/>
                <a:cs typeface="Times New Roman" pitchFamily="18" charset="0"/>
              </a:rPr>
              <a:t>III</a:t>
            </a:r>
            <a:r>
              <a:rPr lang="it-IT" sz="1600" dirty="0"/>
              <a:t> generazione:</a:t>
            </a:r>
          </a:p>
          <a:p>
            <a:r>
              <a:rPr lang="it-IT" sz="1600" b="1" dirty="0"/>
              <a:t>WAM</a:t>
            </a:r>
            <a:r>
              <a:rPr lang="it-IT" sz="1600" dirty="0"/>
              <a:t> (</a:t>
            </a:r>
            <a:r>
              <a:rPr lang="nl-NL" sz="1600" dirty="0"/>
              <a:t>WAMDI Group 1988, Komen </a:t>
            </a:r>
            <a:r>
              <a:rPr lang="nl-NL" sz="1600" i="1" dirty="0"/>
              <a:t>et al</a:t>
            </a:r>
            <a:r>
              <a:rPr lang="nl-NL" sz="1600" dirty="0"/>
              <a:t>. 1994)</a:t>
            </a:r>
          </a:p>
          <a:p>
            <a:r>
              <a:rPr lang="en-US" sz="1600" b="1" dirty="0"/>
              <a:t>WAVEWATCH </a:t>
            </a:r>
            <a:r>
              <a:rPr lang="en-US" sz="1600" b="1" dirty="0">
                <a:latin typeface="Times New Roman" pitchFamily="18" charset="0"/>
                <a:cs typeface="Times New Roman" pitchFamily="18" charset="0"/>
              </a:rPr>
              <a:t>III</a:t>
            </a:r>
            <a:r>
              <a:rPr lang="en-US" sz="1600" dirty="0"/>
              <a:t> (</a:t>
            </a:r>
            <a:r>
              <a:rPr lang="en-US" sz="1600" dirty="0" err="1"/>
              <a:t>Tolman</a:t>
            </a:r>
            <a:r>
              <a:rPr lang="en-US" sz="1600" dirty="0"/>
              <a:t> 1997, 1999, 2009) by </a:t>
            </a:r>
            <a:r>
              <a:rPr lang="en-US" sz="1600" b="1" dirty="0"/>
              <a:t>NOAA</a:t>
            </a:r>
            <a:r>
              <a:rPr lang="en-US" sz="1600" dirty="0"/>
              <a:t>/</a:t>
            </a:r>
            <a:r>
              <a:rPr lang="en-US" sz="1600" b="1" dirty="0"/>
              <a:t>NCEP</a:t>
            </a:r>
          </a:p>
          <a:p>
            <a:r>
              <a:rPr lang="en-US" sz="1600" b="1" dirty="0"/>
              <a:t>SWAN </a:t>
            </a:r>
            <a:r>
              <a:rPr lang="en-US" sz="1600" dirty="0"/>
              <a:t>by</a:t>
            </a:r>
            <a:r>
              <a:rPr lang="en-US" sz="1600" b="1" dirty="0"/>
              <a:t> </a:t>
            </a:r>
            <a:r>
              <a:rPr lang="en-US" sz="1600" dirty="0"/>
              <a:t>Delft University of Technology </a:t>
            </a:r>
            <a:r>
              <a:rPr lang="en-US" sz="1600" dirty="0">
                <a:hlinkClick r:id="rId6"/>
              </a:rPr>
              <a:t>http://www.swan.tudelft.nl/</a:t>
            </a:r>
            <a:r>
              <a:rPr lang="en-US" sz="1600" dirty="0"/>
              <a:t> </a:t>
            </a:r>
            <a:endParaRPr lang="it-IT" sz="1600" dirty="0"/>
          </a:p>
        </p:txBody>
      </p:sp>
      <p:sp>
        <p:nvSpPr>
          <p:cNvPr id="14" name="CasellaDiTesto 13"/>
          <p:cNvSpPr txBox="1"/>
          <p:nvPr/>
        </p:nvSpPr>
        <p:spPr>
          <a:xfrm>
            <a:off x="6012160" y="576000"/>
            <a:ext cx="2988000" cy="646331"/>
          </a:xfrm>
          <a:prstGeom prst="rect">
            <a:avLst/>
          </a:prstGeom>
          <a:solidFill>
            <a:srgbClr val="000099"/>
          </a:solidFill>
        </p:spPr>
        <p:txBody>
          <a:bodyPr wrap="square" rtlCol="0">
            <a:spAutoFit/>
          </a:bodyPr>
          <a:lstStyle/>
          <a:p>
            <a:r>
              <a:rPr lang="it-IT" dirty="0">
                <a:solidFill>
                  <a:schemeClr val="bg1"/>
                </a:solidFill>
              </a:rPr>
              <a:t>Wind data derive </a:t>
            </a:r>
            <a:r>
              <a:rPr lang="it-IT" dirty="0" err="1">
                <a:solidFill>
                  <a:schemeClr val="bg1"/>
                </a:solidFill>
              </a:rPr>
              <a:t>frmo</a:t>
            </a:r>
            <a:r>
              <a:rPr lang="it-IT" dirty="0">
                <a:solidFill>
                  <a:schemeClr val="bg1"/>
                </a:solidFill>
              </a:rPr>
              <a:t> </a:t>
            </a:r>
            <a:r>
              <a:rPr lang="it-IT" dirty="0" err="1">
                <a:solidFill>
                  <a:schemeClr val="bg1"/>
                </a:solidFill>
              </a:rPr>
              <a:t>meteorological</a:t>
            </a:r>
            <a:r>
              <a:rPr lang="it-IT" dirty="0">
                <a:solidFill>
                  <a:schemeClr val="bg1"/>
                </a:solidFill>
              </a:rPr>
              <a:t> models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2"/>
          <p:cNvPicPr>
            <a:picLocks noChangeAspect="1" noChangeArrowheads="1"/>
          </p:cNvPicPr>
          <p:nvPr/>
        </p:nvPicPr>
        <p:blipFill>
          <a:blip r:embed="rId2" cstate="print"/>
          <a:srcRect l="13004" t="13287" r="13834" b="5413"/>
          <a:stretch>
            <a:fillRect/>
          </a:stretch>
        </p:blipFill>
        <p:spPr bwMode="auto">
          <a:xfrm>
            <a:off x="72000" y="1000285"/>
            <a:ext cx="9000000" cy="5623150"/>
          </a:xfrm>
          <a:prstGeom prst="rect">
            <a:avLst/>
          </a:prstGeom>
          <a:noFill/>
          <a:ln w="9525">
            <a:noFill/>
            <a:miter lim="800000"/>
            <a:headEnd/>
            <a:tailEnd/>
          </a:ln>
        </p:spPr>
      </p:pic>
      <p:sp>
        <p:nvSpPr>
          <p:cNvPr id="4" name="CasellaDiTesto 3"/>
          <p:cNvSpPr txBox="1"/>
          <p:nvPr/>
        </p:nvSpPr>
        <p:spPr>
          <a:xfrm>
            <a:off x="1187624" y="332656"/>
            <a:ext cx="6242030" cy="369332"/>
          </a:xfrm>
          <a:prstGeom prst="rect">
            <a:avLst/>
          </a:prstGeom>
          <a:noFill/>
        </p:spPr>
        <p:txBody>
          <a:bodyPr wrap="none" rtlCol="0">
            <a:spAutoFit/>
          </a:bodyPr>
          <a:lstStyle/>
          <a:p>
            <a:r>
              <a:rPr lang="it-IT" dirty="0"/>
              <a:t> </a:t>
            </a:r>
            <a:r>
              <a:rPr lang="it-IT" b="1" dirty="0"/>
              <a:t>MARS</a:t>
            </a:r>
            <a:r>
              <a:rPr lang="it-IT" dirty="0"/>
              <a:t> (</a:t>
            </a:r>
            <a:r>
              <a:rPr lang="it-IT" b="1" dirty="0" err="1"/>
              <a:t>M</a:t>
            </a:r>
            <a:r>
              <a:rPr lang="it-IT" dirty="0" err="1"/>
              <a:t>eteorological</a:t>
            </a:r>
            <a:r>
              <a:rPr lang="it-IT" dirty="0"/>
              <a:t> </a:t>
            </a:r>
            <a:r>
              <a:rPr lang="it-IT" b="1" dirty="0" err="1"/>
              <a:t>A</a:t>
            </a:r>
            <a:r>
              <a:rPr lang="it-IT" dirty="0" err="1"/>
              <a:t>rchival</a:t>
            </a:r>
            <a:r>
              <a:rPr lang="it-IT" dirty="0"/>
              <a:t> and </a:t>
            </a:r>
            <a:r>
              <a:rPr lang="it-IT" b="1" dirty="0" err="1"/>
              <a:t>R</a:t>
            </a:r>
            <a:r>
              <a:rPr lang="it-IT" dirty="0" err="1"/>
              <a:t>etrieval</a:t>
            </a:r>
            <a:r>
              <a:rPr lang="it-IT" dirty="0"/>
              <a:t> </a:t>
            </a:r>
            <a:r>
              <a:rPr lang="it-IT" b="1" dirty="0"/>
              <a:t>S</a:t>
            </a:r>
            <a:r>
              <a:rPr lang="it-IT" dirty="0"/>
              <a:t>ystem) of ECMWF</a:t>
            </a:r>
          </a:p>
        </p:txBody>
      </p:sp>
      <p:grpSp>
        <p:nvGrpSpPr>
          <p:cNvPr id="18" name="Gruppo 17"/>
          <p:cNvGrpSpPr/>
          <p:nvPr/>
        </p:nvGrpSpPr>
        <p:grpSpPr>
          <a:xfrm>
            <a:off x="1835696" y="2924944"/>
            <a:ext cx="5929694" cy="3384376"/>
            <a:chOff x="1835696" y="2924944"/>
            <a:chExt cx="5929694" cy="3384376"/>
          </a:xfrm>
        </p:grpSpPr>
        <p:sp>
          <p:nvSpPr>
            <p:cNvPr id="3" name="Rettangolo 2"/>
            <p:cNvSpPr/>
            <p:nvPr/>
          </p:nvSpPr>
          <p:spPr>
            <a:xfrm>
              <a:off x="1835696" y="2924944"/>
              <a:ext cx="1764000" cy="3384376"/>
            </a:xfrm>
            <a:prstGeom prst="rect">
              <a:avLst/>
            </a:prstGeom>
            <a:noFill/>
            <a:ln>
              <a:solidFill>
                <a:srgbClr val="2F04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5580112" y="3009726"/>
              <a:ext cx="2185278" cy="369332"/>
            </a:xfrm>
            <a:prstGeom prst="rect">
              <a:avLst/>
            </a:prstGeom>
            <a:solidFill>
              <a:srgbClr val="2F04CC"/>
            </a:solidFill>
          </p:spPr>
          <p:txBody>
            <a:bodyPr wrap="none" rtlCol="0">
              <a:spAutoFit/>
            </a:bodyPr>
            <a:lstStyle/>
            <a:p>
              <a:r>
                <a:rPr lang="it-IT" dirty="0">
                  <a:solidFill>
                    <a:schemeClr val="bg1"/>
                  </a:solidFill>
                </a:rPr>
                <a:t>Forecast and Analysis</a:t>
              </a:r>
            </a:p>
          </p:txBody>
        </p:sp>
        <p:cxnSp>
          <p:nvCxnSpPr>
            <p:cNvPr id="13" name="Connettore 2 12"/>
            <p:cNvCxnSpPr>
              <a:stCxn id="11" idx="1"/>
            </p:cNvCxnSpPr>
            <p:nvPr/>
          </p:nvCxnSpPr>
          <p:spPr>
            <a:xfrm flipH="1" flipV="1">
              <a:off x="2771800" y="3068962"/>
              <a:ext cx="2808312" cy="12543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o 20"/>
          <p:cNvGrpSpPr/>
          <p:nvPr/>
        </p:nvGrpSpPr>
        <p:grpSpPr>
          <a:xfrm>
            <a:off x="3672096" y="2924944"/>
            <a:ext cx="3225665" cy="3384376"/>
            <a:chOff x="3672096" y="2924944"/>
            <a:chExt cx="3225665" cy="3384376"/>
          </a:xfrm>
        </p:grpSpPr>
        <p:sp>
          <p:nvSpPr>
            <p:cNvPr id="9" name="Rettangolo 8"/>
            <p:cNvSpPr/>
            <p:nvPr/>
          </p:nvSpPr>
          <p:spPr>
            <a:xfrm>
              <a:off x="3672096" y="2924944"/>
              <a:ext cx="1764000" cy="3384376"/>
            </a:xfrm>
            <a:prstGeom prst="rec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p:cNvSpPr txBox="1"/>
            <p:nvPr/>
          </p:nvSpPr>
          <p:spPr>
            <a:xfrm>
              <a:off x="5588620" y="4437112"/>
              <a:ext cx="1309141" cy="369332"/>
            </a:xfrm>
            <a:prstGeom prst="rect">
              <a:avLst/>
            </a:prstGeom>
            <a:solidFill>
              <a:srgbClr val="CC00FF"/>
            </a:solidFill>
          </p:spPr>
          <p:txBody>
            <a:bodyPr wrap="none" rtlCol="0">
              <a:spAutoFit/>
            </a:bodyPr>
            <a:lstStyle/>
            <a:p>
              <a:r>
                <a:rPr lang="it-IT" dirty="0">
                  <a:solidFill>
                    <a:schemeClr val="bg1"/>
                  </a:solidFill>
                </a:rPr>
                <a:t>Re-analisi:  .</a:t>
              </a:r>
            </a:p>
          </p:txBody>
        </p:sp>
        <p:cxnSp>
          <p:nvCxnSpPr>
            <p:cNvPr id="20" name="Connettore 2 19"/>
            <p:cNvCxnSpPr>
              <a:stCxn id="14" idx="1"/>
            </p:cNvCxnSpPr>
            <p:nvPr/>
          </p:nvCxnSpPr>
          <p:spPr>
            <a:xfrm flipH="1" flipV="1">
              <a:off x="4860032" y="3140970"/>
              <a:ext cx="728588" cy="1480808"/>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pic>
        <p:nvPicPr>
          <p:cNvPr id="22" name="Picture 12" descr="http://www.clker.com/cliparts/4/O/o/4/L/h/cursor-edit-th.png"/>
          <p:cNvPicPr>
            <a:picLocks noChangeAspect="1" noChangeArrowheads="1"/>
          </p:cNvPicPr>
          <p:nvPr/>
        </p:nvPicPr>
        <p:blipFill>
          <a:blip r:embed="rId3" cstate="print"/>
          <a:srcRect/>
          <a:stretch>
            <a:fillRect/>
          </a:stretch>
        </p:blipFill>
        <p:spPr bwMode="auto">
          <a:xfrm>
            <a:off x="2483768" y="4941168"/>
            <a:ext cx="720080" cy="7425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2" cstate="print"/>
          <a:srcRect l="8577" t="13287" r="9961" b="7874"/>
          <a:stretch>
            <a:fillRect/>
          </a:stretch>
        </p:blipFill>
        <p:spPr bwMode="auto">
          <a:xfrm>
            <a:off x="252000" y="1404000"/>
            <a:ext cx="8640000" cy="4701283"/>
          </a:xfrm>
          <a:prstGeom prst="rect">
            <a:avLst/>
          </a:prstGeom>
          <a:noFill/>
          <a:ln w="9525">
            <a:noFill/>
            <a:miter lim="800000"/>
            <a:headEnd/>
            <a:tailEnd/>
          </a:ln>
        </p:spPr>
      </p:pic>
      <p:pic>
        <p:nvPicPr>
          <p:cNvPr id="4" name="Picture 12" descr="http://www.clker.com/cliparts/4/O/o/4/L/h/cursor-edit-th.png"/>
          <p:cNvPicPr>
            <a:picLocks noChangeAspect="1" noChangeArrowheads="1"/>
          </p:cNvPicPr>
          <p:nvPr/>
        </p:nvPicPr>
        <p:blipFill>
          <a:blip r:embed="rId3" cstate="print"/>
          <a:srcRect/>
          <a:stretch>
            <a:fillRect/>
          </a:stretch>
        </p:blipFill>
        <p:spPr bwMode="auto">
          <a:xfrm>
            <a:off x="5279380" y="1650008"/>
            <a:ext cx="720080" cy="742584"/>
          </a:xfrm>
          <a:prstGeom prst="rect">
            <a:avLst/>
          </a:prstGeom>
          <a:noFill/>
        </p:spPr>
      </p:pic>
      <p:grpSp>
        <p:nvGrpSpPr>
          <p:cNvPr id="7" name="Gruppo 6"/>
          <p:cNvGrpSpPr/>
          <p:nvPr/>
        </p:nvGrpSpPr>
        <p:grpSpPr>
          <a:xfrm>
            <a:off x="252000" y="1404000"/>
            <a:ext cx="8640000" cy="4701334"/>
            <a:chOff x="252000" y="263910"/>
            <a:chExt cx="8640000" cy="4701334"/>
          </a:xfrm>
        </p:grpSpPr>
        <p:pic>
          <p:nvPicPr>
            <p:cNvPr id="5" name="Picture 2"/>
            <p:cNvPicPr>
              <a:picLocks noChangeAspect="1" noChangeArrowheads="1"/>
            </p:cNvPicPr>
            <p:nvPr/>
          </p:nvPicPr>
          <p:blipFill>
            <a:blip r:embed="rId4" cstate="print"/>
            <a:srcRect l="8577" t="13287" r="9961" b="7874"/>
            <a:stretch>
              <a:fillRect/>
            </a:stretch>
          </p:blipFill>
          <p:spPr bwMode="auto">
            <a:xfrm>
              <a:off x="252000" y="263910"/>
              <a:ext cx="8640000" cy="4701334"/>
            </a:xfrm>
            <a:prstGeom prst="rect">
              <a:avLst/>
            </a:prstGeom>
            <a:noFill/>
            <a:ln w="9525">
              <a:noFill/>
              <a:miter lim="800000"/>
              <a:headEnd/>
              <a:tailEnd/>
            </a:ln>
          </p:spPr>
        </p:pic>
        <p:pic>
          <p:nvPicPr>
            <p:cNvPr id="6" name="Picture 12" descr="http://www.clker.com/cliparts/4/O/o/4/L/h/cursor-edit-th.png"/>
            <p:cNvPicPr>
              <a:picLocks noChangeAspect="1" noChangeArrowheads="1"/>
            </p:cNvPicPr>
            <p:nvPr/>
          </p:nvPicPr>
          <p:blipFill>
            <a:blip r:embed="rId3" cstate="print"/>
            <a:srcRect/>
            <a:stretch>
              <a:fillRect/>
            </a:stretch>
          </p:blipFill>
          <p:spPr bwMode="auto">
            <a:xfrm>
              <a:off x="6012160" y="1136782"/>
              <a:ext cx="720080" cy="742584"/>
            </a:xfrm>
            <a:prstGeom prst="rect">
              <a:avLst/>
            </a:prstGeom>
            <a:noFill/>
          </p:spPr>
        </p:pic>
      </p:grpSp>
      <p:sp>
        <p:nvSpPr>
          <p:cNvPr id="8" name="CasellaDiTesto 7"/>
          <p:cNvSpPr txBox="1"/>
          <p:nvPr/>
        </p:nvSpPr>
        <p:spPr>
          <a:xfrm>
            <a:off x="3630941" y="188640"/>
            <a:ext cx="1915076" cy="369332"/>
          </a:xfrm>
          <a:prstGeom prst="rect">
            <a:avLst/>
          </a:prstGeom>
          <a:noFill/>
        </p:spPr>
        <p:txBody>
          <a:bodyPr wrap="none" rtlCol="0">
            <a:spAutoFit/>
          </a:bodyPr>
          <a:lstStyle/>
          <a:p>
            <a:r>
              <a:rPr lang="it-IT" b="1" dirty="0"/>
              <a:t>Il sito dell’ECMWF</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CA47AB-4B31-4742-A0E9-BD32A72E0685}"/>
              </a:ext>
            </a:extLst>
          </p:cNvPr>
          <p:cNvSpPr>
            <a:spLocks noGrp="1"/>
          </p:cNvSpPr>
          <p:nvPr>
            <p:ph type="sldNum" sz="quarter" idx="12"/>
          </p:nvPr>
        </p:nvSpPr>
        <p:spPr/>
        <p:txBody>
          <a:bodyPr/>
          <a:lstStyle/>
          <a:p>
            <a:fld id="{7463E841-6E24-4B5A-ACBC-FAB29117404D}" type="slidenum">
              <a:rPr lang="it-IT" smtClean="0"/>
              <a:t>2</a:t>
            </a:fld>
            <a:endParaRPr lang="it-IT"/>
          </a:p>
        </p:txBody>
      </p:sp>
      <p:sp>
        <p:nvSpPr>
          <p:cNvPr id="4" name="Rectangle 3">
            <a:extLst>
              <a:ext uri="{FF2B5EF4-FFF2-40B4-BE49-F238E27FC236}">
                <a16:creationId xmlns:a16="http://schemas.microsoft.com/office/drawing/2014/main" id="{9936B0F8-DABE-4310-8B3E-36BD2E5CD6BB}"/>
              </a:ext>
            </a:extLst>
          </p:cNvPr>
          <p:cNvSpPr/>
          <p:nvPr/>
        </p:nvSpPr>
        <p:spPr>
          <a:xfrm>
            <a:off x="678730" y="169807"/>
            <a:ext cx="7946796" cy="5031827"/>
          </a:xfrm>
          <a:prstGeom prst="rect">
            <a:avLst/>
          </a:prstGeom>
        </p:spPr>
        <p:txBody>
          <a:bodyPr wrap="square">
            <a:spAutoFit/>
          </a:bodyPr>
          <a:lstStyle/>
          <a:p>
            <a:pPr>
              <a:lnSpc>
                <a:spcPct val="115000"/>
              </a:lnSpc>
              <a:spcAft>
                <a:spcPts val="0"/>
              </a:spcAft>
            </a:pPr>
            <a:r>
              <a:rPr lang="en-GB" sz="12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r>
              <a:rPr lang="en-GB" sz="1400" b="1"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Wave and wind Modelling</a:t>
            </a:r>
          </a:p>
          <a:p>
            <a:pPr>
              <a:lnSpc>
                <a:spcPct val="115000"/>
              </a:lnSpc>
              <a:spcAft>
                <a:spcPts val="0"/>
              </a:spcAft>
            </a:pPr>
            <a:endParaRPr lang="en-GB"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GB" sz="14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The physical processes leading to action of waves on the coast can be divided – somewhat arbitrarily, but conveniently for our purposes – into three blocks:</a:t>
            </a:r>
          </a:p>
          <a:p>
            <a:pPr>
              <a:lnSpc>
                <a:spcPct val="115000"/>
              </a:lnSpc>
              <a:spcAft>
                <a:spcPts val="0"/>
              </a:spcAft>
            </a:pPr>
            <a:endParaRPr lang="en-GB" sz="1400" dirty="0">
              <a:solidFill>
                <a:srgbClr val="000000"/>
              </a:solidFill>
              <a:latin typeface="Times New Roman" panose="02020603050405020304" pitchFamily="18" charset="0"/>
              <a:ea typeface="Calibri" panose="020F0502020204030204" pitchFamily="34" charset="0"/>
              <a:cs typeface="Arial" panose="020B0604020202020204" pitchFamily="34" charset="0"/>
            </a:endParaRPr>
          </a:p>
          <a:p>
            <a:pPr>
              <a:lnSpc>
                <a:spcPct val="115000"/>
              </a:lnSpc>
              <a:spcAft>
                <a:spcPts val="0"/>
              </a:spcAft>
            </a:pPr>
            <a:r>
              <a:rPr lang="it-IT" sz="1400" dirty="0"/>
              <a:t>1 </a:t>
            </a:r>
            <a:r>
              <a:rPr lang="en-GB" sz="1400" b="1" dirty="0">
                <a:ea typeface="Times New Roman" pitchFamily="18" charset="0"/>
                <a:cs typeface="Times New Roman" pitchFamily="18" charset="0"/>
              </a:rPr>
              <a:t>Global Weather Model  Archive Data.</a:t>
            </a:r>
            <a:br>
              <a:rPr lang="it-IT" sz="1400" b="1" dirty="0"/>
            </a:br>
            <a:r>
              <a:rPr lang="en-GB" sz="1400" b="1" dirty="0">
                <a:ea typeface="Times New Roman" pitchFamily="18" charset="0"/>
                <a:cs typeface="Times New Roman" pitchFamily="18" charset="0"/>
              </a:rPr>
              <a:t>  2 Local Area Weather Model(s).</a:t>
            </a:r>
            <a:r>
              <a:rPr lang="en-GB" sz="1400" kern="50" dirty="0">
                <a:ea typeface="Times New Roman" panose="02020603050405020304" pitchFamily="18" charset="0"/>
              </a:rPr>
              <a:t>                                                    </a:t>
            </a:r>
            <a:br>
              <a:rPr lang="it-IT" sz="1400" b="1" dirty="0"/>
            </a:br>
            <a:r>
              <a:rPr lang="en-GB" sz="1400" b="1" dirty="0">
                <a:ea typeface="Times New Roman" pitchFamily="18" charset="0"/>
                <a:cs typeface="Times New Roman" pitchFamily="18" charset="0"/>
              </a:rPr>
              <a:t>  3 Wave Generation and Propagation Model.</a:t>
            </a:r>
            <a:br>
              <a:rPr lang="it-IT" sz="1400" b="1" dirty="0"/>
            </a:br>
            <a:r>
              <a:rPr lang="en-GB" sz="1400" dirty="0">
                <a:latin typeface="Calibri" panose="020F0502020204030204" pitchFamily="34" charset="0"/>
                <a:ea typeface="Calibri" panose="020F0502020204030204" pitchFamily="34" charset="0"/>
                <a:cs typeface="Arial" panose="020B0604020202020204" pitchFamily="34" charset="0"/>
              </a:rPr>
              <a:t> </a:t>
            </a:r>
            <a:endParaRPr lang="en-GB" sz="1400" dirty="0">
              <a:solidFill>
                <a:srgbClr val="00B050"/>
              </a:solidFill>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GB" sz="1400" dirty="0">
                <a:solidFill>
                  <a:srgbClr val="1F497D"/>
                </a:solidFill>
                <a:latin typeface="Times New Roman" panose="02020603050405020304" pitchFamily="18" charset="0"/>
                <a:ea typeface="Times New Roman" panose="02020603050405020304" pitchFamily="18" charset="0"/>
                <a:cs typeface="Arial" panose="020B0604020202020204" pitchFamily="34" charset="0"/>
              </a:rPr>
              <a:t> .</a:t>
            </a:r>
            <a:endParaRPr lang="en-GB"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GB" sz="1400" dirty="0">
                <a:solidFill>
                  <a:srgbClr val="0070C0"/>
                </a:solidFill>
                <a:latin typeface="Times New Roman" panose="02020603050405020304" pitchFamily="18" charset="0"/>
                <a:ea typeface="Times New Roman" panose="02020603050405020304" pitchFamily="18" charset="0"/>
                <a:cs typeface="Arial" panose="020B0604020202020204" pitchFamily="34" charset="0"/>
              </a:rPr>
              <a:t>level (1) </a:t>
            </a:r>
            <a:r>
              <a:rPr lang="en-GB" sz="1400" dirty="0">
                <a:latin typeface="Times New Roman" panose="02020603050405020304" pitchFamily="18" charset="0"/>
                <a:ea typeface="Times New Roman" panose="02020603050405020304" pitchFamily="18" charset="0"/>
                <a:cs typeface="Arial" panose="020B0604020202020204" pitchFamily="34" charset="0"/>
              </a:rPr>
              <a:t>and (2) are normally is the task of national or international Meteorological organization, which provide regular forecast of sea states and store the data for reference and scientific purposes</a:t>
            </a:r>
          </a:p>
          <a:p>
            <a:pPr>
              <a:lnSpc>
                <a:spcPct val="115000"/>
              </a:lnSpc>
              <a:spcAft>
                <a:spcPts val="0"/>
              </a:spcAft>
            </a:pPr>
            <a:endParaRPr lang="en-GB" sz="1400" dirty="0">
              <a:latin typeface="Times New Roman" panose="02020603050405020304" pitchFamily="18" charset="0"/>
              <a:ea typeface="Times New Roman" panose="02020603050405020304" pitchFamily="18" charset="0"/>
              <a:cs typeface="Arial" panose="020B0604020202020204" pitchFamily="34" charset="0"/>
            </a:endParaRPr>
          </a:p>
          <a:p>
            <a:pPr>
              <a:lnSpc>
                <a:spcPct val="115000"/>
              </a:lnSpc>
            </a:pPr>
            <a:r>
              <a:rPr lang="en-GB" sz="1400" dirty="0">
                <a:latin typeface="Times New Roman" panose="02020603050405020304" pitchFamily="18" charset="0"/>
                <a:ea typeface="Times New Roman" panose="02020603050405020304" pitchFamily="18" charset="0"/>
              </a:rPr>
              <a:t>Its is now common practice to use of   data originated from such  wave models. </a:t>
            </a:r>
          </a:p>
          <a:p>
            <a:pPr>
              <a:lnSpc>
                <a:spcPct val="115000"/>
              </a:lnSpc>
            </a:pPr>
            <a:r>
              <a:rPr lang="en-GB" sz="1400" dirty="0">
                <a:latin typeface="Times New Roman" panose="02020603050405020304" pitchFamily="18" charset="0"/>
                <a:ea typeface="Times New Roman" panose="02020603050405020304" pitchFamily="18" charset="0"/>
              </a:rPr>
              <a:t>Global or regional wave datasets are provided by different organizations, </a:t>
            </a:r>
            <a:r>
              <a:rPr lang="en-GB" sz="1400" i="1" dirty="0">
                <a:latin typeface="Times New Roman" panose="02020603050405020304" pitchFamily="18" charset="0"/>
                <a:ea typeface="Times New Roman" panose="02020603050405020304" pitchFamily="18" charset="0"/>
              </a:rPr>
              <a:t>i.e.</a:t>
            </a:r>
            <a:r>
              <a:rPr lang="en-GB" sz="1400" dirty="0">
                <a:latin typeface="Times New Roman" panose="02020603050405020304" pitchFamily="18" charset="0"/>
                <a:ea typeface="Times New Roman" panose="02020603050405020304" pitchFamily="18" charset="0"/>
              </a:rPr>
              <a:t> </a:t>
            </a:r>
          </a:p>
          <a:p>
            <a:pPr>
              <a:lnSpc>
                <a:spcPct val="115000"/>
              </a:lnSpc>
            </a:pPr>
            <a:r>
              <a:rPr lang="en-GB" sz="1400" dirty="0">
                <a:latin typeface="Times New Roman" panose="02020603050405020304" pitchFamily="18" charset="0"/>
                <a:ea typeface="Times New Roman" panose="02020603050405020304" pitchFamily="18" charset="0"/>
              </a:rPr>
              <a:t>ECMWF (</a:t>
            </a:r>
            <a:r>
              <a:rPr lang="en-US" sz="1400" dirty="0">
                <a:latin typeface="Times New Roman" panose="02020603050405020304" pitchFamily="18" charset="0"/>
                <a:ea typeface="Times New Roman" panose="02020603050405020304" pitchFamily="18" charset="0"/>
              </a:rPr>
              <a:t>European Centre for Medium-Range Weather Forecasts)</a:t>
            </a:r>
            <a:endParaRPr lang="en-GB" sz="1400" dirty="0">
              <a:latin typeface="Times New Roman" panose="02020603050405020304" pitchFamily="18" charset="0"/>
              <a:ea typeface="Times New Roman" panose="02020603050405020304" pitchFamily="18" charset="0"/>
            </a:endParaRPr>
          </a:p>
          <a:p>
            <a:pPr>
              <a:lnSpc>
                <a:spcPct val="115000"/>
              </a:lnSpc>
            </a:pPr>
            <a:r>
              <a:rPr lang="en-GB" sz="1400" dirty="0">
                <a:latin typeface="Times New Roman" panose="02020603050405020304" pitchFamily="18" charset="0"/>
                <a:ea typeface="Times New Roman" panose="02020603050405020304" pitchFamily="18" charset="0"/>
              </a:rPr>
              <a:t>NOAA (</a:t>
            </a:r>
            <a:r>
              <a:rPr lang="en-US" sz="1400" dirty="0">
                <a:latin typeface="Times New Roman" panose="02020603050405020304" pitchFamily="18" charset="0"/>
                <a:ea typeface="Times New Roman" panose="02020603050405020304" pitchFamily="18" charset="0"/>
              </a:rPr>
              <a:t>National Oceanic and Atmospheric Administration)</a:t>
            </a:r>
            <a:r>
              <a:rPr lang="en-GB" sz="1400" dirty="0">
                <a:latin typeface="Times New Roman" panose="02020603050405020304" pitchFamily="18" charset="0"/>
                <a:ea typeface="Times New Roman" panose="02020603050405020304" pitchFamily="18" charset="0"/>
              </a:rPr>
              <a:t>.</a:t>
            </a:r>
            <a:endParaRPr lang="en-GB" sz="1050" dirty="0">
              <a:latin typeface="Times New Roman" panose="02020603050405020304" pitchFamily="18" charset="0"/>
              <a:ea typeface="Times New Roman" panose="02020603050405020304" pitchFamily="18" charset="0"/>
            </a:endParaRPr>
          </a:p>
          <a:p>
            <a:pPr>
              <a:lnSpc>
                <a:spcPct val="115000"/>
              </a:lnSpc>
              <a:spcAft>
                <a:spcPts val="0"/>
              </a:spcAft>
            </a:pPr>
            <a:r>
              <a:rPr lang="en-GB" sz="1400" dirty="0">
                <a:latin typeface="Times New Roman" panose="02020603050405020304" pitchFamily="18" charset="0"/>
                <a:ea typeface="Times New Roman" panose="02020603050405020304" pitchFamily="18" charset="0"/>
                <a:cs typeface="Arial" panose="020B0604020202020204" pitchFamily="34" charset="0"/>
              </a:rPr>
              <a:t>  </a:t>
            </a:r>
            <a:endParaRPr lang="en-GB"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GB" sz="14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GB" sz="11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GB" sz="1400" dirty="0">
                <a:solidFill>
                  <a:srgbClr val="000000"/>
                </a:solidFill>
                <a:latin typeface="Times New Roman" panose="02020603050405020304" pitchFamily="18" charset="0"/>
                <a:ea typeface="Times New Roman" panose="02020603050405020304" pitchFamily="18" charset="0"/>
                <a:cs typeface="Arial" panose="020B0604020202020204" pitchFamily="34" charset="0"/>
              </a:rPr>
              <a:t> </a:t>
            </a:r>
            <a:endParaRPr lang="en-GB" sz="11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69444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asellaDiTesto 29"/>
          <p:cNvSpPr txBox="1"/>
          <p:nvPr/>
        </p:nvSpPr>
        <p:spPr>
          <a:xfrm>
            <a:off x="6231713" y="2127738"/>
            <a:ext cx="659155" cy="369332"/>
          </a:xfrm>
          <a:prstGeom prst="rect">
            <a:avLst/>
          </a:prstGeom>
          <a:ln w="28575">
            <a:noFill/>
            <a:tailEnd type="arrow"/>
          </a:ln>
        </p:spPr>
        <p:style>
          <a:lnRef idx="1">
            <a:schemeClr val="accent1"/>
          </a:lnRef>
          <a:fillRef idx="0">
            <a:schemeClr val="accent1"/>
          </a:fillRef>
          <a:effectRef idx="0">
            <a:schemeClr val="accent1"/>
          </a:effectRef>
          <a:fontRef idx="minor">
            <a:schemeClr val="tx1"/>
          </a:fontRef>
        </p:style>
        <p:txBody>
          <a:bodyPr wrap="none" rtlCol="0">
            <a:spAutoFit/>
          </a:bodyPr>
          <a:lstStyle/>
          <a:p>
            <a:r>
              <a:rPr lang="it-IT" b="1" dirty="0" err="1"/>
              <a:t>wind</a:t>
            </a:r>
            <a:endParaRPr lang="it-IT" b="1" dirty="0"/>
          </a:p>
        </p:txBody>
      </p:sp>
      <p:cxnSp>
        <p:nvCxnSpPr>
          <p:cNvPr id="32" name="Connettore 2 31"/>
          <p:cNvCxnSpPr>
            <a:stCxn id="24" idx="3"/>
          </p:cNvCxnSpPr>
          <p:nvPr/>
        </p:nvCxnSpPr>
        <p:spPr>
          <a:xfrm>
            <a:off x="2560105" y="3530453"/>
            <a:ext cx="1175692" cy="156880"/>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34" name="Connettore 2 33"/>
          <p:cNvCxnSpPr>
            <a:cxnSpLocks/>
          </p:cNvCxnSpPr>
          <p:nvPr/>
        </p:nvCxnSpPr>
        <p:spPr>
          <a:xfrm flipV="1">
            <a:off x="5689112" y="3429000"/>
            <a:ext cx="872178" cy="32134"/>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637167" y="531350"/>
            <a:ext cx="2163541" cy="923330"/>
          </a:xfrm>
          <a:prstGeom prst="rect">
            <a:avLst/>
          </a:prstGeom>
          <a:noFill/>
        </p:spPr>
        <p:txBody>
          <a:bodyPr wrap="none" rtlCol="0">
            <a:spAutoFit/>
          </a:bodyPr>
          <a:lstStyle/>
          <a:p>
            <a:r>
              <a:rPr lang="it-IT" b="1" dirty="0" err="1">
                <a:solidFill>
                  <a:srgbClr val="0070C0"/>
                </a:solidFill>
              </a:rPr>
              <a:t>Assimilation</a:t>
            </a:r>
            <a:endParaRPr lang="it-IT" b="1" dirty="0">
              <a:solidFill>
                <a:srgbClr val="0070C0"/>
              </a:solidFill>
            </a:endParaRPr>
          </a:p>
          <a:p>
            <a:r>
              <a:rPr lang="it-IT" b="1" dirty="0">
                <a:solidFill>
                  <a:srgbClr val="0070C0"/>
                </a:solidFill>
              </a:rPr>
              <a:t>(Wind, Temperature,</a:t>
            </a:r>
          </a:p>
          <a:p>
            <a:r>
              <a:rPr lang="it-IT" b="1" dirty="0">
                <a:solidFill>
                  <a:srgbClr val="0070C0"/>
                </a:solidFill>
              </a:rPr>
              <a:t>Pressure </a:t>
            </a:r>
            <a:r>
              <a:rPr lang="it-IT" b="1" dirty="0" err="1">
                <a:solidFill>
                  <a:srgbClr val="0070C0"/>
                </a:solidFill>
              </a:rPr>
              <a:t>etc</a:t>
            </a:r>
            <a:r>
              <a:rPr lang="it-IT" b="1" dirty="0">
                <a:solidFill>
                  <a:srgbClr val="0070C0"/>
                </a:solidFill>
              </a:rPr>
              <a:t>)</a:t>
            </a:r>
          </a:p>
        </p:txBody>
      </p:sp>
      <p:cxnSp>
        <p:nvCxnSpPr>
          <p:cNvPr id="42" name="Connettore 2 41"/>
          <p:cNvCxnSpPr>
            <a:cxnSpLocks/>
            <a:endCxn id="47" idx="1"/>
          </p:cNvCxnSpPr>
          <p:nvPr/>
        </p:nvCxnSpPr>
        <p:spPr>
          <a:xfrm flipV="1">
            <a:off x="2739543" y="1065549"/>
            <a:ext cx="733665" cy="6851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622232" y="2763152"/>
            <a:ext cx="2424186" cy="172789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8" name="Connettore 2 47"/>
          <p:cNvCxnSpPr>
            <a:cxnSpLocks/>
          </p:cNvCxnSpPr>
          <p:nvPr/>
        </p:nvCxnSpPr>
        <p:spPr>
          <a:xfrm flipH="1">
            <a:off x="5779053" y="1280035"/>
            <a:ext cx="1575705" cy="1677907"/>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2787629" y="58247"/>
            <a:ext cx="4103239" cy="369332"/>
          </a:xfrm>
          <a:prstGeom prst="rect">
            <a:avLst/>
          </a:prstGeom>
          <a:noFill/>
        </p:spPr>
        <p:txBody>
          <a:bodyPr wrap="none" rtlCol="0">
            <a:spAutoFit/>
          </a:bodyPr>
          <a:lstStyle/>
          <a:p>
            <a:r>
              <a:rPr lang="it-IT" b="1" dirty="0"/>
              <a:t>HOW IS WAVE FORECAST CARRIED OUT ?</a:t>
            </a:r>
          </a:p>
        </p:txBody>
      </p:sp>
      <p:sp>
        <p:nvSpPr>
          <p:cNvPr id="55" name="CasellaDiTesto 54"/>
          <p:cNvSpPr txBox="1"/>
          <p:nvPr/>
        </p:nvSpPr>
        <p:spPr>
          <a:xfrm>
            <a:off x="7016369" y="699991"/>
            <a:ext cx="1067215" cy="646331"/>
          </a:xfrm>
          <a:prstGeom prst="rect">
            <a:avLst/>
          </a:prstGeom>
          <a:solidFill>
            <a:srgbClr val="0070C0"/>
          </a:solidFill>
        </p:spPr>
        <p:txBody>
          <a:bodyPr wrap="none" rtlCol="0">
            <a:spAutoFit/>
          </a:bodyPr>
          <a:lstStyle/>
          <a:p>
            <a:pPr algn="ctr"/>
            <a:r>
              <a:rPr lang="it-IT" dirty="0" err="1">
                <a:effectLst>
                  <a:outerShdw blurRad="38100" dist="38100" dir="2700000" algn="tl">
                    <a:srgbClr val="000000">
                      <a:alpha val="43137"/>
                    </a:srgbClr>
                  </a:outerShdw>
                </a:effectLst>
              </a:rPr>
              <a:t>We</a:t>
            </a:r>
            <a:r>
              <a:rPr lang="it-IT" b="1" dirty="0" err="1">
                <a:effectLst>
                  <a:outerShdw blurRad="38100" dist="38100" dir="2700000" algn="tl">
                    <a:srgbClr val="000000">
                      <a:alpha val="43137"/>
                    </a:srgbClr>
                  </a:outerShdw>
                </a:effectLst>
              </a:rPr>
              <a:t>ather</a:t>
            </a:r>
            <a:r>
              <a:rPr lang="it-IT" b="1" dirty="0">
                <a:effectLst>
                  <a:outerShdw blurRad="38100" dist="38100" dir="2700000" algn="tl">
                    <a:srgbClr val="000000">
                      <a:alpha val="43137"/>
                    </a:srgbClr>
                  </a:outerShdw>
                </a:effectLst>
              </a:rPr>
              <a:t> </a:t>
            </a:r>
          </a:p>
          <a:p>
            <a:pPr algn="ctr"/>
            <a:r>
              <a:rPr lang="it-IT" b="1" dirty="0">
                <a:effectLst>
                  <a:outerShdw blurRad="38100" dist="38100" dir="2700000" algn="tl">
                    <a:srgbClr val="000000">
                      <a:alpha val="43137"/>
                    </a:srgbClr>
                  </a:outerShdw>
                </a:effectLst>
              </a:rPr>
              <a:t>Forecast</a:t>
            </a:r>
          </a:p>
        </p:txBody>
      </p:sp>
      <p:cxnSp>
        <p:nvCxnSpPr>
          <p:cNvPr id="57" name="Connettore 2 56"/>
          <p:cNvCxnSpPr>
            <a:cxnSpLocks/>
          </p:cNvCxnSpPr>
          <p:nvPr/>
        </p:nvCxnSpPr>
        <p:spPr>
          <a:xfrm>
            <a:off x="5680013" y="1091124"/>
            <a:ext cx="1188420" cy="37602"/>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grpSp>
        <p:nvGrpSpPr>
          <p:cNvPr id="41" name="Gruppo 5">
            <a:extLst>
              <a:ext uri="{FF2B5EF4-FFF2-40B4-BE49-F238E27FC236}">
                <a16:creationId xmlns:a16="http://schemas.microsoft.com/office/drawing/2014/main" id="{2B6BFA36-CA58-4D2F-82E3-E252EBD16F7F}"/>
              </a:ext>
            </a:extLst>
          </p:cNvPr>
          <p:cNvGrpSpPr/>
          <p:nvPr/>
        </p:nvGrpSpPr>
        <p:grpSpPr>
          <a:xfrm>
            <a:off x="3473208" y="526415"/>
            <a:ext cx="2506541" cy="1236677"/>
            <a:chOff x="1400014" y="2348880"/>
            <a:chExt cx="2239524" cy="972688"/>
          </a:xfrm>
        </p:grpSpPr>
        <p:sp>
          <p:nvSpPr>
            <p:cNvPr id="44" name="Elaborazione alternativa 3">
              <a:extLst>
                <a:ext uri="{FF2B5EF4-FFF2-40B4-BE49-F238E27FC236}">
                  <a16:creationId xmlns:a16="http://schemas.microsoft.com/office/drawing/2014/main" id="{7C826D57-C598-47CA-9D51-3B4519546C5E}"/>
                </a:ext>
              </a:extLst>
            </p:cNvPr>
            <p:cNvSpPr/>
            <p:nvPr/>
          </p:nvSpPr>
          <p:spPr>
            <a:xfrm>
              <a:off x="1547664" y="2348880"/>
              <a:ext cx="1944216" cy="972688"/>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CasellaDiTesto 4">
              <a:extLst>
                <a:ext uri="{FF2B5EF4-FFF2-40B4-BE49-F238E27FC236}">
                  <a16:creationId xmlns:a16="http://schemas.microsoft.com/office/drawing/2014/main" id="{CA799BBD-6327-4A18-83FB-9DE6F5A26A5F}"/>
                </a:ext>
              </a:extLst>
            </p:cNvPr>
            <p:cNvSpPr txBox="1"/>
            <p:nvPr/>
          </p:nvSpPr>
          <p:spPr>
            <a:xfrm>
              <a:off x="1400014" y="2512059"/>
              <a:ext cx="2239524" cy="521736"/>
            </a:xfrm>
            <a:prstGeom prst="rect">
              <a:avLst/>
            </a:prstGeom>
            <a:noFill/>
          </p:spPr>
          <p:txBody>
            <a:bodyPr wrap="none" rtlCol="0">
              <a:spAutoFit/>
            </a:bodyPr>
            <a:lstStyle/>
            <a:p>
              <a:pPr algn="ctr"/>
              <a:r>
                <a:rPr lang="it-IT" b="1" dirty="0" err="1">
                  <a:effectLst>
                    <a:outerShdw blurRad="38100" dist="38100" dir="2700000" algn="tl">
                      <a:srgbClr val="000000">
                        <a:alpha val="43137"/>
                      </a:srgbClr>
                    </a:outerShdw>
                  </a:effectLst>
                </a:rPr>
                <a:t>Weather</a:t>
              </a:r>
              <a:r>
                <a:rPr lang="it-IT" b="1" dirty="0">
                  <a:effectLst>
                    <a:outerShdw blurRad="38100" dist="38100" dir="2700000" algn="tl">
                      <a:srgbClr val="000000">
                        <a:alpha val="43137"/>
                      </a:srgbClr>
                    </a:outerShdw>
                  </a:effectLst>
                </a:rPr>
                <a:t> Model(s)</a:t>
              </a:r>
            </a:p>
            <a:p>
              <a:pPr algn="ctr"/>
              <a:r>
                <a:rPr lang="it-IT" b="1" dirty="0">
                  <a:effectLst>
                    <a:outerShdw blurRad="38100" dist="38100" dir="2700000" algn="tl">
                      <a:srgbClr val="000000">
                        <a:alpha val="43137"/>
                      </a:srgbClr>
                    </a:outerShdw>
                  </a:effectLst>
                </a:rPr>
                <a:t>(Global and </a:t>
              </a:r>
              <a:r>
                <a:rPr lang="it-IT" b="1" dirty="0" err="1">
                  <a:effectLst>
                    <a:outerShdw blurRad="38100" dist="38100" dir="2700000" algn="tl">
                      <a:srgbClr val="000000">
                        <a:alpha val="43137"/>
                      </a:srgbClr>
                    </a:outerShdw>
                  </a:effectLst>
                </a:rPr>
                <a:t>Regional</a:t>
              </a:r>
              <a:r>
                <a:rPr lang="it-IT" b="1" dirty="0">
                  <a:effectLst>
                    <a:outerShdw blurRad="38100" dist="38100" dir="2700000" algn="tl">
                      <a:srgbClr val="000000">
                        <a:alpha val="43137"/>
                      </a:srgbClr>
                    </a:outerShdw>
                  </a:effectLst>
                </a:rPr>
                <a:t>)</a:t>
              </a:r>
            </a:p>
          </p:txBody>
        </p:sp>
      </p:grpSp>
      <p:sp>
        <p:nvSpPr>
          <p:cNvPr id="50" name="Flowchart: Sequential Access Storage 49">
            <a:extLst>
              <a:ext uri="{FF2B5EF4-FFF2-40B4-BE49-F238E27FC236}">
                <a16:creationId xmlns:a16="http://schemas.microsoft.com/office/drawing/2014/main" id="{87CA9B75-122C-41F3-B1F1-14B7E0DC9524}"/>
              </a:ext>
            </a:extLst>
          </p:cNvPr>
          <p:cNvSpPr/>
          <p:nvPr/>
        </p:nvSpPr>
        <p:spPr>
          <a:xfrm>
            <a:off x="6713414" y="567467"/>
            <a:ext cx="1789562" cy="1006136"/>
          </a:xfrm>
          <a:prstGeom prst="flowChartMagneticTape">
            <a:avLst/>
          </a:prstGeom>
          <a:solidFill>
            <a:schemeClr val="accent1">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Ovale 45">
            <a:extLst>
              <a:ext uri="{FF2B5EF4-FFF2-40B4-BE49-F238E27FC236}">
                <a16:creationId xmlns:a16="http://schemas.microsoft.com/office/drawing/2014/main" id="{E3CCA974-F8D6-4AEF-B360-3A72A5B090B2}"/>
              </a:ext>
            </a:extLst>
          </p:cNvPr>
          <p:cNvSpPr/>
          <p:nvPr/>
        </p:nvSpPr>
        <p:spPr>
          <a:xfrm>
            <a:off x="460032" y="251550"/>
            <a:ext cx="2448040" cy="158417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3" name="CasellaDiTesto 39">
            <a:extLst>
              <a:ext uri="{FF2B5EF4-FFF2-40B4-BE49-F238E27FC236}">
                <a16:creationId xmlns:a16="http://schemas.microsoft.com/office/drawing/2014/main" id="{D9B51F7D-0B18-4ACA-9882-B64DEDAA0F60}"/>
              </a:ext>
            </a:extLst>
          </p:cNvPr>
          <p:cNvSpPr txBox="1"/>
          <p:nvPr/>
        </p:nvSpPr>
        <p:spPr>
          <a:xfrm>
            <a:off x="815537" y="3003447"/>
            <a:ext cx="2228174" cy="923330"/>
          </a:xfrm>
          <a:prstGeom prst="rect">
            <a:avLst/>
          </a:prstGeom>
          <a:noFill/>
        </p:spPr>
        <p:txBody>
          <a:bodyPr wrap="none" rtlCol="0">
            <a:spAutoFit/>
          </a:bodyPr>
          <a:lstStyle/>
          <a:p>
            <a:r>
              <a:rPr lang="it-IT" b="1" dirty="0" err="1">
                <a:solidFill>
                  <a:srgbClr val="00B050"/>
                </a:solidFill>
              </a:rPr>
              <a:t>Assimilation</a:t>
            </a:r>
            <a:endParaRPr lang="it-IT" b="1" dirty="0">
              <a:solidFill>
                <a:srgbClr val="00B050"/>
              </a:solidFill>
            </a:endParaRPr>
          </a:p>
          <a:p>
            <a:r>
              <a:rPr lang="it-IT" b="1" dirty="0">
                <a:solidFill>
                  <a:srgbClr val="00B050"/>
                </a:solidFill>
              </a:rPr>
              <a:t>(</a:t>
            </a:r>
            <a:r>
              <a:rPr lang="it-IT" b="1" dirty="0" err="1">
                <a:solidFill>
                  <a:srgbClr val="00B050"/>
                </a:solidFill>
              </a:rPr>
              <a:t>Wave</a:t>
            </a:r>
            <a:r>
              <a:rPr lang="it-IT" b="1" dirty="0">
                <a:solidFill>
                  <a:srgbClr val="00B050"/>
                </a:solidFill>
              </a:rPr>
              <a:t> </a:t>
            </a:r>
            <a:r>
              <a:rPr lang="it-IT" b="1" dirty="0" err="1">
                <a:solidFill>
                  <a:srgbClr val="00B050"/>
                </a:solidFill>
              </a:rPr>
              <a:t>height</a:t>
            </a:r>
            <a:r>
              <a:rPr lang="it-IT" b="1" dirty="0">
                <a:solidFill>
                  <a:srgbClr val="00B050"/>
                </a:solidFill>
              </a:rPr>
              <a:t>, </a:t>
            </a:r>
          </a:p>
          <a:p>
            <a:r>
              <a:rPr lang="it-IT" b="1" dirty="0" err="1">
                <a:solidFill>
                  <a:srgbClr val="00B050"/>
                </a:solidFill>
              </a:rPr>
              <a:t>Period</a:t>
            </a:r>
            <a:r>
              <a:rPr lang="it-IT" b="1" dirty="0">
                <a:solidFill>
                  <a:srgbClr val="00B050"/>
                </a:solidFill>
              </a:rPr>
              <a:t>, </a:t>
            </a:r>
            <a:r>
              <a:rPr lang="it-IT" b="1" dirty="0" err="1">
                <a:solidFill>
                  <a:srgbClr val="00B050"/>
                </a:solidFill>
              </a:rPr>
              <a:t>spectrum</a:t>
            </a:r>
            <a:r>
              <a:rPr lang="it-IT" b="1" dirty="0">
                <a:solidFill>
                  <a:srgbClr val="00B050"/>
                </a:solidFill>
              </a:rPr>
              <a:t> </a:t>
            </a:r>
            <a:r>
              <a:rPr lang="it-IT" b="1" dirty="0" err="1">
                <a:solidFill>
                  <a:srgbClr val="00B050"/>
                </a:solidFill>
              </a:rPr>
              <a:t>etc</a:t>
            </a:r>
            <a:r>
              <a:rPr lang="it-IT" b="1" dirty="0">
                <a:solidFill>
                  <a:srgbClr val="00B050"/>
                </a:solidFill>
              </a:rPr>
              <a:t>)</a:t>
            </a:r>
          </a:p>
        </p:txBody>
      </p:sp>
      <p:sp>
        <p:nvSpPr>
          <p:cNvPr id="66" name="Flowchart: Sequential Access Storage 65">
            <a:extLst>
              <a:ext uri="{FF2B5EF4-FFF2-40B4-BE49-F238E27FC236}">
                <a16:creationId xmlns:a16="http://schemas.microsoft.com/office/drawing/2014/main" id="{654FECEB-8A98-4AF2-8815-D7D10F386AE1}"/>
              </a:ext>
            </a:extLst>
          </p:cNvPr>
          <p:cNvSpPr/>
          <p:nvPr/>
        </p:nvSpPr>
        <p:spPr>
          <a:xfrm>
            <a:off x="6538901" y="3048848"/>
            <a:ext cx="1789562" cy="1006136"/>
          </a:xfrm>
          <a:prstGeom prst="flowChartMagneticTape">
            <a:avLst/>
          </a:prstGeom>
          <a:solidFill>
            <a:srgbClr val="00B050">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solidFill>
                  <a:schemeClr val="tx1"/>
                </a:solidFill>
              </a:rPr>
              <a:t>Wave</a:t>
            </a:r>
            <a:r>
              <a:rPr lang="it-IT" dirty="0">
                <a:solidFill>
                  <a:schemeClr val="tx1"/>
                </a:solidFill>
              </a:rPr>
              <a:t> forecast</a:t>
            </a:r>
            <a:endParaRPr lang="en-GB" dirty="0">
              <a:solidFill>
                <a:schemeClr val="tx1"/>
              </a:solidFill>
            </a:endParaRPr>
          </a:p>
        </p:txBody>
      </p:sp>
      <p:cxnSp>
        <p:nvCxnSpPr>
          <p:cNvPr id="70" name="Connettore 2 47">
            <a:extLst>
              <a:ext uri="{FF2B5EF4-FFF2-40B4-BE49-F238E27FC236}">
                <a16:creationId xmlns:a16="http://schemas.microsoft.com/office/drawing/2014/main" id="{88EC6BAD-C4BA-4C14-9E92-C28B6F42AF69}"/>
              </a:ext>
            </a:extLst>
          </p:cNvPr>
          <p:cNvCxnSpPr>
            <a:cxnSpLocks/>
          </p:cNvCxnSpPr>
          <p:nvPr/>
        </p:nvCxnSpPr>
        <p:spPr>
          <a:xfrm flipH="1">
            <a:off x="5473644" y="4054984"/>
            <a:ext cx="1202013" cy="908133"/>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73" name="Connettore 2 47">
            <a:extLst>
              <a:ext uri="{FF2B5EF4-FFF2-40B4-BE49-F238E27FC236}">
                <a16:creationId xmlns:a16="http://schemas.microsoft.com/office/drawing/2014/main" id="{B04D6572-D476-4881-B708-EEBE94A2B13F}"/>
              </a:ext>
            </a:extLst>
          </p:cNvPr>
          <p:cNvCxnSpPr>
            <a:cxnSpLocks/>
          </p:cNvCxnSpPr>
          <p:nvPr/>
        </p:nvCxnSpPr>
        <p:spPr>
          <a:xfrm>
            <a:off x="2908072" y="4159480"/>
            <a:ext cx="975198" cy="887486"/>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79" name="Elaborazione alternativa 7">
            <a:extLst>
              <a:ext uri="{FF2B5EF4-FFF2-40B4-BE49-F238E27FC236}">
                <a16:creationId xmlns:a16="http://schemas.microsoft.com/office/drawing/2014/main" id="{FBCD3302-65EE-4994-A04C-D1C6B39734F0}"/>
              </a:ext>
            </a:extLst>
          </p:cNvPr>
          <p:cNvSpPr/>
          <p:nvPr/>
        </p:nvSpPr>
        <p:spPr>
          <a:xfrm>
            <a:off x="3748684" y="2891548"/>
            <a:ext cx="2014545" cy="1296384"/>
          </a:xfrm>
          <a:prstGeom prst="flowChartAlternateProces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err="1">
                <a:solidFill>
                  <a:schemeClr val="tx1"/>
                </a:solidFill>
                <a:effectLst>
                  <a:outerShdw blurRad="38100" dist="38100" dir="2700000" algn="tl">
                    <a:srgbClr val="000000">
                      <a:alpha val="43137"/>
                    </a:srgbClr>
                  </a:outerShdw>
                </a:effectLst>
              </a:rPr>
              <a:t>Wave</a:t>
            </a:r>
            <a:r>
              <a:rPr lang="it-IT" b="1" dirty="0">
                <a:solidFill>
                  <a:schemeClr val="tx1"/>
                </a:solidFill>
                <a:effectLst>
                  <a:outerShdw blurRad="38100" dist="38100" dir="2700000" algn="tl">
                    <a:srgbClr val="000000">
                      <a:alpha val="43137"/>
                    </a:srgbClr>
                  </a:outerShdw>
                </a:effectLst>
              </a:rPr>
              <a:t> Model(s)</a:t>
            </a:r>
          </a:p>
          <a:p>
            <a:pPr algn="ctr"/>
            <a:r>
              <a:rPr lang="it-IT" b="1" dirty="0">
                <a:solidFill>
                  <a:schemeClr val="tx1"/>
                </a:solidFill>
                <a:effectLst>
                  <a:outerShdw blurRad="38100" dist="38100" dir="2700000" algn="tl">
                    <a:srgbClr val="000000">
                      <a:alpha val="43137"/>
                    </a:srgbClr>
                  </a:outerShdw>
                </a:effectLst>
              </a:rPr>
              <a:t>(Global, Ocean, </a:t>
            </a:r>
            <a:r>
              <a:rPr lang="it-IT" b="1" dirty="0" err="1">
                <a:solidFill>
                  <a:schemeClr val="tx1"/>
                </a:solidFill>
                <a:effectLst>
                  <a:outerShdw blurRad="38100" dist="38100" dir="2700000" algn="tl">
                    <a:srgbClr val="000000">
                      <a:alpha val="43137"/>
                    </a:srgbClr>
                  </a:outerShdw>
                </a:effectLst>
              </a:rPr>
              <a:t>Regional</a:t>
            </a:r>
            <a:r>
              <a:rPr lang="it-IT" b="1" dirty="0">
                <a:effectLst>
                  <a:outerShdw blurRad="38100" dist="38100" dir="2700000" algn="tl">
                    <a:srgbClr val="000000">
                      <a:alpha val="43137"/>
                    </a:srgbClr>
                  </a:outerShdw>
                </a:effectLst>
              </a:rPr>
              <a:t>)</a:t>
            </a:r>
          </a:p>
        </p:txBody>
      </p:sp>
      <p:sp>
        <p:nvSpPr>
          <p:cNvPr id="81" name="Isosceles Triangle 80">
            <a:extLst>
              <a:ext uri="{FF2B5EF4-FFF2-40B4-BE49-F238E27FC236}">
                <a16:creationId xmlns:a16="http://schemas.microsoft.com/office/drawing/2014/main" id="{ED13DAFB-5E83-4505-8D56-C96A9BE97E9F}"/>
              </a:ext>
            </a:extLst>
          </p:cNvPr>
          <p:cNvSpPr/>
          <p:nvPr/>
        </p:nvSpPr>
        <p:spPr>
          <a:xfrm>
            <a:off x="3851298" y="4255666"/>
            <a:ext cx="2020982" cy="1448848"/>
          </a:xfrm>
          <a:prstGeom prst="triangle">
            <a:avLst>
              <a:gd name="adj" fmla="val 4813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Analysis</a:t>
            </a:r>
          </a:p>
          <a:p>
            <a:pPr algn="ctr"/>
            <a:r>
              <a:rPr lang="it-IT" dirty="0">
                <a:solidFill>
                  <a:schemeClr val="tx1"/>
                </a:solidFill>
              </a:rPr>
              <a:t>Re-Analysis</a:t>
            </a:r>
            <a:endParaRPr lang="en-GB" dirty="0">
              <a:solidFill>
                <a:schemeClr val="tx1"/>
              </a:solidFill>
            </a:endParaRPr>
          </a:p>
        </p:txBody>
      </p:sp>
      <p:sp>
        <p:nvSpPr>
          <p:cNvPr id="84" name="Flowchart: Sequential Access Storage 83">
            <a:extLst>
              <a:ext uri="{FF2B5EF4-FFF2-40B4-BE49-F238E27FC236}">
                <a16:creationId xmlns:a16="http://schemas.microsoft.com/office/drawing/2014/main" id="{953BDFE9-1302-424D-8AA3-15250E9B430B}"/>
              </a:ext>
            </a:extLst>
          </p:cNvPr>
          <p:cNvSpPr/>
          <p:nvPr/>
        </p:nvSpPr>
        <p:spPr>
          <a:xfrm>
            <a:off x="3879003" y="5853189"/>
            <a:ext cx="1789562" cy="908134"/>
          </a:xfrm>
          <a:prstGeom prst="flowChartMagneticTape">
            <a:avLst/>
          </a:prstGeom>
          <a:solidFill>
            <a:srgbClr val="00B050">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solidFill>
                  <a:schemeClr val="tx1"/>
                </a:solidFill>
              </a:rPr>
              <a:t>Wave</a:t>
            </a:r>
            <a:r>
              <a:rPr lang="it-IT" dirty="0">
                <a:solidFill>
                  <a:schemeClr val="tx1"/>
                </a:solidFill>
              </a:rPr>
              <a:t> Archives  </a:t>
            </a:r>
            <a:endParaRPr lang="en-GB" dirty="0">
              <a:solidFill>
                <a:schemeClr val="tx1"/>
              </a:solidFill>
            </a:endParaRPr>
          </a:p>
        </p:txBody>
      </p:sp>
      <p:cxnSp>
        <p:nvCxnSpPr>
          <p:cNvPr id="86" name="Straight Connector 85">
            <a:extLst>
              <a:ext uri="{FF2B5EF4-FFF2-40B4-BE49-F238E27FC236}">
                <a16:creationId xmlns:a16="http://schemas.microsoft.com/office/drawing/2014/main" id="{A5B08F58-24D3-4C38-B0A2-D2C4A3B32E7F}"/>
              </a:ext>
            </a:extLst>
          </p:cNvPr>
          <p:cNvCxnSpPr>
            <a:cxnSpLocks/>
          </p:cNvCxnSpPr>
          <p:nvPr/>
        </p:nvCxnSpPr>
        <p:spPr>
          <a:xfrm>
            <a:off x="0" y="2243579"/>
            <a:ext cx="9144000" cy="68825"/>
          </a:xfrm>
          <a:prstGeom prst="line">
            <a:avLst/>
          </a:prstGeom>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F640287C-5C52-4954-BAFB-4F65D4395834}"/>
              </a:ext>
            </a:extLst>
          </p:cNvPr>
          <p:cNvSpPr txBox="1"/>
          <p:nvPr/>
        </p:nvSpPr>
        <p:spPr>
          <a:xfrm>
            <a:off x="3412082" y="1875351"/>
            <a:ext cx="2644698" cy="369332"/>
          </a:xfrm>
          <a:prstGeom prst="rect">
            <a:avLst/>
          </a:prstGeom>
          <a:noFill/>
        </p:spPr>
        <p:txBody>
          <a:bodyPr wrap="none" rtlCol="0">
            <a:spAutoFit/>
          </a:bodyPr>
          <a:lstStyle/>
          <a:p>
            <a:r>
              <a:rPr lang="it-IT" dirty="0"/>
              <a:t>METEO (</a:t>
            </a:r>
            <a:r>
              <a:rPr lang="it-IT" b="1" dirty="0"/>
              <a:t>VERY </a:t>
            </a:r>
            <a:r>
              <a:rPr lang="it-IT" dirty="0"/>
              <a:t>SIMPLIFIED)</a:t>
            </a:r>
            <a:endParaRPr lang="en-GB" dirty="0"/>
          </a:p>
        </p:txBody>
      </p:sp>
      <p:sp>
        <p:nvSpPr>
          <p:cNvPr id="89" name="TextBox 88">
            <a:extLst>
              <a:ext uri="{FF2B5EF4-FFF2-40B4-BE49-F238E27FC236}">
                <a16:creationId xmlns:a16="http://schemas.microsoft.com/office/drawing/2014/main" id="{7755774C-20C6-4E1E-ABF4-EF5655D35DC9}"/>
              </a:ext>
            </a:extLst>
          </p:cNvPr>
          <p:cNvSpPr txBox="1"/>
          <p:nvPr/>
        </p:nvSpPr>
        <p:spPr>
          <a:xfrm>
            <a:off x="776811" y="5968792"/>
            <a:ext cx="1940339" cy="369332"/>
          </a:xfrm>
          <a:prstGeom prst="rect">
            <a:avLst/>
          </a:prstGeom>
          <a:noFill/>
        </p:spPr>
        <p:txBody>
          <a:bodyPr wrap="none" rtlCol="0">
            <a:spAutoFit/>
          </a:bodyPr>
          <a:lstStyle/>
          <a:p>
            <a:r>
              <a:rPr lang="it-IT" dirty="0"/>
              <a:t>WAVE(SIMPLIFIED)</a:t>
            </a:r>
            <a:endParaRPr lang="en-GB" dirty="0"/>
          </a:p>
        </p:txBody>
      </p:sp>
    </p:spTree>
    <p:extLst>
      <p:ext uri="{BB962C8B-B14F-4D97-AF65-F5344CB8AC3E}">
        <p14:creationId xmlns:p14="http://schemas.microsoft.com/office/powerpoint/2010/main" val="2188379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ttore 1 2"/>
          <p:cNvCxnSpPr/>
          <p:nvPr/>
        </p:nvCxnSpPr>
        <p:spPr>
          <a:xfrm flipV="1">
            <a:off x="203597" y="2175273"/>
            <a:ext cx="8261747" cy="53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a:off x="2166765" y="1889184"/>
            <a:ext cx="0" cy="31287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203598" y="2228850"/>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477442" y="2234293"/>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477442" y="2228850"/>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818130" y="2234293"/>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1158818" y="2234293"/>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2507454" y="2239736"/>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a:off x="1485389" y="2234293"/>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a:off x="1826077" y="2228850"/>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2166766" y="2228850"/>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2848142" y="2234293"/>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3188830" y="2217964"/>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3870207" y="2217964"/>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3529519" y="2202061"/>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a:off x="4210895" y="2217964"/>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5183812" y="2239736"/>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4551583" y="2239736"/>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4120751" y="1926859"/>
            <a:ext cx="0" cy="31287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6036637" y="1860840"/>
            <a:ext cx="0" cy="31287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36" name="Freccia in giù 35"/>
          <p:cNvSpPr/>
          <p:nvPr/>
        </p:nvSpPr>
        <p:spPr>
          <a:xfrm flipH="1">
            <a:off x="1183837" y="1320744"/>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8" name="Freccia in giù 37"/>
          <p:cNvSpPr/>
          <p:nvPr/>
        </p:nvSpPr>
        <p:spPr>
          <a:xfrm flipH="1">
            <a:off x="2837256" y="1320743"/>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9" name="Freccia in giù 38"/>
          <p:cNvSpPr/>
          <p:nvPr/>
        </p:nvSpPr>
        <p:spPr>
          <a:xfrm flipH="1">
            <a:off x="2839482" y="1320743"/>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0" name="Freccia in giù 39"/>
          <p:cNvSpPr/>
          <p:nvPr/>
        </p:nvSpPr>
        <p:spPr>
          <a:xfrm flipH="1">
            <a:off x="4641564" y="1326186"/>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1" name="Freccia in giù 40"/>
          <p:cNvSpPr/>
          <p:nvPr/>
        </p:nvSpPr>
        <p:spPr>
          <a:xfrm flipH="1">
            <a:off x="6927579" y="1358418"/>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2" name="Freccia in giù 41"/>
          <p:cNvSpPr/>
          <p:nvPr/>
        </p:nvSpPr>
        <p:spPr>
          <a:xfrm flipH="1">
            <a:off x="7997099" y="1464129"/>
            <a:ext cx="155106" cy="843643"/>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3" name="CasellaDiTesto 42"/>
          <p:cNvSpPr txBox="1"/>
          <p:nvPr/>
        </p:nvSpPr>
        <p:spPr>
          <a:xfrm>
            <a:off x="1485389" y="1464129"/>
            <a:ext cx="1157689" cy="307777"/>
          </a:xfrm>
          <a:prstGeom prst="rect">
            <a:avLst/>
          </a:prstGeom>
          <a:noFill/>
        </p:spPr>
        <p:txBody>
          <a:bodyPr wrap="none" rtlCol="0">
            <a:spAutoFit/>
          </a:bodyPr>
          <a:lstStyle/>
          <a:p>
            <a:r>
              <a:rPr lang="en-GB" sz="1400" dirty="0" err="1">
                <a:solidFill>
                  <a:srgbClr val="92D050"/>
                </a:solidFill>
              </a:rPr>
              <a:t>assimilazione</a:t>
            </a:r>
            <a:endParaRPr lang="en-GB" sz="1400" dirty="0">
              <a:solidFill>
                <a:srgbClr val="92D050"/>
              </a:solidFill>
            </a:endParaRPr>
          </a:p>
        </p:txBody>
      </p:sp>
      <p:sp>
        <p:nvSpPr>
          <p:cNvPr id="44" name="CasellaDiTesto 43"/>
          <p:cNvSpPr txBox="1"/>
          <p:nvPr/>
        </p:nvSpPr>
        <p:spPr>
          <a:xfrm>
            <a:off x="224457" y="1871485"/>
            <a:ext cx="272832" cy="300082"/>
          </a:xfrm>
          <a:prstGeom prst="rect">
            <a:avLst/>
          </a:prstGeom>
          <a:noFill/>
        </p:spPr>
        <p:txBody>
          <a:bodyPr wrap="none" rtlCol="0">
            <a:spAutoFit/>
          </a:bodyPr>
          <a:lstStyle/>
          <a:p>
            <a:r>
              <a:rPr lang="en-GB" sz="1350" dirty="0"/>
              <a:t>1</a:t>
            </a:r>
          </a:p>
        </p:txBody>
      </p:sp>
      <p:sp>
        <p:nvSpPr>
          <p:cNvPr id="45" name="CasellaDiTesto 44"/>
          <p:cNvSpPr txBox="1"/>
          <p:nvPr/>
        </p:nvSpPr>
        <p:spPr>
          <a:xfrm>
            <a:off x="544286" y="1887386"/>
            <a:ext cx="272832" cy="300082"/>
          </a:xfrm>
          <a:prstGeom prst="rect">
            <a:avLst/>
          </a:prstGeom>
          <a:noFill/>
        </p:spPr>
        <p:txBody>
          <a:bodyPr wrap="none" rtlCol="0">
            <a:spAutoFit/>
          </a:bodyPr>
          <a:lstStyle/>
          <a:p>
            <a:r>
              <a:rPr lang="en-GB" sz="1350" dirty="0"/>
              <a:t>2</a:t>
            </a:r>
          </a:p>
        </p:txBody>
      </p:sp>
      <p:sp>
        <p:nvSpPr>
          <p:cNvPr id="46" name="CasellaDiTesto 45"/>
          <p:cNvSpPr txBox="1"/>
          <p:nvPr/>
        </p:nvSpPr>
        <p:spPr>
          <a:xfrm>
            <a:off x="849791" y="1893729"/>
            <a:ext cx="272832" cy="300082"/>
          </a:xfrm>
          <a:prstGeom prst="rect">
            <a:avLst/>
          </a:prstGeom>
          <a:noFill/>
        </p:spPr>
        <p:txBody>
          <a:bodyPr wrap="none" rtlCol="0">
            <a:spAutoFit/>
          </a:bodyPr>
          <a:lstStyle/>
          <a:p>
            <a:r>
              <a:rPr lang="en-GB" sz="1350" dirty="0"/>
              <a:t>3</a:t>
            </a:r>
          </a:p>
        </p:txBody>
      </p:sp>
      <p:sp>
        <p:nvSpPr>
          <p:cNvPr id="47" name="CasellaDiTesto 46"/>
          <p:cNvSpPr txBox="1"/>
          <p:nvPr/>
        </p:nvSpPr>
        <p:spPr>
          <a:xfrm>
            <a:off x="1035125" y="2514938"/>
            <a:ext cx="301686" cy="369332"/>
          </a:xfrm>
          <a:prstGeom prst="rect">
            <a:avLst/>
          </a:prstGeom>
          <a:noFill/>
        </p:spPr>
        <p:txBody>
          <a:bodyPr wrap="none" rtlCol="0">
            <a:spAutoFit/>
          </a:bodyPr>
          <a:lstStyle/>
          <a:p>
            <a:r>
              <a:rPr lang="en-GB" dirty="0"/>
              <a:t>6</a:t>
            </a:r>
          </a:p>
        </p:txBody>
      </p:sp>
      <p:sp>
        <p:nvSpPr>
          <p:cNvPr id="48" name="Rettangolo 47"/>
          <p:cNvSpPr/>
          <p:nvPr/>
        </p:nvSpPr>
        <p:spPr>
          <a:xfrm>
            <a:off x="2985143" y="2455245"/>
            <a:ext cx="360996" cy="300082"/>
          </a:xfrm>
          <a:prstGeom prst="rect">
            <a:avLst/>
          </a:prstGeom>
        </p:spPr>
        <p:txBody>
          <a:bodyPr wrap="none">
            <a:spAutoFit/>
          </a:bodyPr>
          <a:lstStyle/>
          <a:p>
            <a:r>
              <a:rPr lang="en-GB" sz="1350" dirty="0"/>
              <a:t>12</a:t>
            </a:r>
          </a:p>
        </p:txBody>
      </p:sp>
      <p:sp>
        <p:nvSpPr>
          <p:cNvPr id="51" name="Rettangolo 50"/>
          <p:cNvSpPr/>
          <p:nvPr/>
        </p:nvSpPr>
        <p:spPr>
          <a:xfrm>
            <a:off x="4551583" y="2431045"/>
            <a:ext cx="360996" cy="300082"/>
          </a:xfrm>
          <a:prstGeom prst="rect">
            <a:avLst/>
          </a:prstGeom>
        </p:spPr>
        <p:txBody>
          <a:bodyPr wrap="none">
            <a:spAutoFit/>
          </a:bodyPr>
          <a:lstStyle/>
          <a:p>
            <a:r>
              <a:rPr lang="en-GB" sz="1350" dirty="0"/>
              <a:t>24</a:t>
            </a:r>
          </a:p>
        </p:txBody>
      </p:sp>
      <p:cxnSp>
        <p:nvCxnSpPr>
          <p:cNvPr id="52" name="Connettore 2 51"/>
          <p:cNvCxnSpPr/>
          <p:nvPr/>
        </p:nvCxnSpPr>
        <p:spPr>
          <a:xfrm>
            <a:off x="724759" y="3182754"/>
            <a:ext cx="340688" cy="0"/>
          </a:xfrm>
          <a:prstGeom prst="straightConnector1">
            <a:avLst/>
          </a:prstGeom>
          <a:ln w="222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ttore 1 52"/>
          <p:cNvCxnSpPr/>
          <p:nvPr/>
        </p:nvCxnSpPr>
        <p:spPr>
          <a:xfrm>
            <a:off x="2166765" y="2800496"/>
            <a:ext cx="0" cy="312877"/>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373941" y="2760173"/>
            <a:ext cx="1132105" cy="300082"/>
          </a:xfrm>
          <a:prstGeom prst="rect">
            <a:avLst/>
          </a:prstGeom>
          <a:noFill/>
        </p:spPr>
        <p:txBody>
          <a:bodyPr wrap="none" rtlCol="0">
            <a:spAutoFit/>
          </a:bodyPr>
          <a:lstStyle/>
          <a:p>
            <a:r>
              <a:rPr lang="en-GB" sz="1350" dirty="0" err="1"/>
              <a:t>Previsione</a:t>
            </a:r>
            <a:r>
              <a:rPr lang="en-GB" sz="1350" dirty="0"/>
              <a:t> 1h</a:t>
            </a:r>
          </a:p>
        </p:txBody>
      </p:sp>
      <p:sp>
        <p:nvSpPr>
          <p:cNvPr id="56" name="CasellaDiTesto 55"/>
          <p:cNvSpPr txBox="1"/>
          <p:nvPr/>
        </p:nvSpPr>
        <p:spPr>
          <a:xfrm>
            <a:off x="2315249" y="2820139"/>
            <a:ext cx="1048685" cy="300082"/>
          </a:xfrm>
          <a:prstGeom prst="rect">
            <a:avLst/>
          </a:prstGeom>
          <a:noFill/>
        </p:spPr>
        <p:txBody>
          <a:bodyPr wrap="none" rtlCol="0">
            <a:spAutoFit/>
          </a:bodyPr>
          <a:lstStyle/>
          <a:p>
            <a:r>
              <a:rPr lang="en-GB" sz="1350" dirty="0" err="1"/>
              <a:t>Anailisi</a:t>
            </a:r>
            <a:r>
              <a:rPr lang="en-GB" sz="1350" dirty="0"/>
              <a:t> (6 h)</a:t>
            </a:r>
          </a:p>
        </p:txBody>
      </p:sp>
      <p:sp>
        <p:nvSpPr>
          <p:cNvPr id="57" name="Saetta 56"/>
          <p:cNvSpPr/>
          <p:nvPr/>
        </p:nvSpPr>
        <p:spPr>
          <a:xfrm rot="2313163">
            <a:off x="3605686" y="2612206"/>
            <a:ext cx="752793" cy="1761050"/>
          </a:xfrm>
          <a:prstGeom prst="lightningBol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8" name="Saetta 57"/>
          <p:cNvSpPr/>
          <p:nvPr/>
        </p:nvSpPr>
        <p:spPr>
          <a:xfrm rot="2313163">
            <a:off x="1125272" y="2569759"/>
            <a:ext cx="752793" cy="1761050"/>
          </a:xfrm>
          <a:prstGeom prst="lightningBol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59" name="Saetta 58"/>
          <p:cNvSpPr/>
          <p:nvPr/>
        </p:nvSpPr>
        <p:spPr>
          <a:xfrm rot="2313163">
            <a:off x="3608890" y="2612206"/>
            <a:ext cx="752793" cy="1761050"/>
          </a:xfrm>
          <a:prstGeom prst="lightningBol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0" name="Saetta 59"/>
          <p:cNvSpPr/>
          <p:nvPr/>
        </p:nvSpPr>
        <p:spPr>
          <a:xfrm rot="2313163">
            <a:off x="5719789" y="2719771"/>
            <a:ext cx="752793" cy="1761050"/>
          </a:xfrm>
          <a:prstGeom prst="lightningBol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1" name="CasellaDiTesto 60"/>
          <p:cNvSpPr txBox="1"/>
          <p:nvPr/>
        </p:nvSpPr>
        <p:spPr>
          <a:xfrm>
            <a:off x="2559706" y="4770074"/>
            <a:ext cx="1572866" cy="300082"/>
          </a:xfrm>
          <a:prstGeom prst="rect">
            <a:avLst/>
          </a:prstGeom>
          <a:noFill/>
        </p:spPr>
        <p:txBody>
          <a:bodyPr wrap="none" rtlCol="0">
            <a:spAutoFit/>
          </a:bodyPr>
          <a:lstStyle/>
          <a:p>
            <a:r>
              <a:rPr lang="en-GB" sz="1350" b="1" dirty="0"/>
              <a:t>To the wave model </a:t>
            </a:r>
          </a:p>
        </p:txBody>
      </p:sp>
      <p:sp>
        <p:nvSpPr>
          <p:cNvPr id="62" name="CasellaDiTesto 61"/>
          <p:cNvSpPr txBox="1"/>
          <p:nvPr/>
        </p:nvSpPr>
        <p:spPr>
          <a:xfrm>
            <a:off x="2720692" y="78927"/>
            <a:ext cx="2976136" cy="507831"/>
          </a:xfrm>
          <a:prstGeom prst="rect">
            <a:avLst/>
          </a:prstGeom>
          <a:noFill/>
        </p:spPr>
        <p:txBody>
          <a:bodyPr wrap="none" rtlCol="0">
            <a:spAutoFit/>
          </a:bodyPr>
          <a:lstStyle/>
          <a:p>
            <a:r>
              <a:rPr lang="en-GB" sz="1350" dirty="0"/>
              <a:t>WIND – </a:t>
            </a:r>
            <a:r>
              <a:rPr lang="en-GB" sz="1350"/>
              <a:t>WAVE MODELLING DATA FLOW </a:t>
            </a:r>
            <a:endParaRPr lang="en-GB" sz="1350" dirty="0"/>
          </a:p>
          <a:p>
            <a:r>
              <a:rPr lang="en-GB" sz="1350" dirty="0"/>
              <a:t>A TYPICAL PROCEDURE </a:t>
            </a:r>
          </a:p>
        </p:txBody>
      </p:sp>
      <p:sp>
        <p:nvSpPr>
          <p:cNvPr id="2" name="TextBox 1">
            <a:extLst>
              <a:ext uri="{FF2B5EF4-FFF2-40B4-BE49-F238E27FC236}">
                <a16:creationId xmlns:a16="http://schemas.microsoft.com/office/drawing/2014/main" id="{13556CA9-649B-4B84-9D3D-6F9590E78513}"/>
              </a:ext>
            </a:extLst>
          </p:cNvPr>
          <p:cNvSpPr txBox="1"/>
          <p:nvPr/>
        </p:nvSpPr>
        <p:spPr>
          <a:xfrm>
            <a:off x="3018486" y="915126"/>
            <a:ext cx="1641924" cy="369332"/>
          </a:xfrm>
          <a:prstGeom prst="rect">
            <a:avLst/>
          </a:prstGeom>
          <a:noFill/>
        </p:spPr>
        <p:txBody>
          <a:bodyPr wrap="none" rtlCol="0">
            <a:spAutoFit/>
          </a:bodyPr>
          <a:lstStyle/>
          <a:p>
            <a:r>
              <a:rPr lang="en-GB" dirty="0"/>
              <a:t>METEOROLOGY</a:t>
            </a:r>
          </a:p>
        </p:txBody>
      </p:sp>
      <p:cxnSp>
        <p:nvCxnSpPr>
          <p:cNvPr id="49" name="Straight Connector 48">
            <a:extLst>
              <a:ext uri="{FF2B5EF4-FFF2-40B4-BE49-F238E27FC236}">
                <a16:creationId xmlns:a16="http://schemas.microsoft.com/office/drawing/2014/main" id="{C875B6CD-ABC5-4327-85A0-3A84BD99C91C}"/>
              </a:ext>
            </a:extLst>
          </p:cNvPr>
          <p:cNvCxnSpPr>
            <a:cxnSpLocks/>
          </p:cNvCxnSpPr>
          <p:nvPr/>
        </p:nvCxnSpPr>
        <p:spPr>
          <a:xfrm>
            <a:off x="0" y="4057352"/>
            <a:ext cx="9144000" cy="6882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2171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52000" y="764704"/>
            <a:ext cx="8640000" cy="5688632"/>
          </a:xfrm>
          <a:prstGeom prst="rect">
            <a:avLst/>
          </a:prstGeom>
          <a:noFill/>
        </p:spPr>
        <p:txBody>
          <a:bodyPr wrap="square" rtlCol="0">
            <a:noAutofit/>
          </a:bodyPr>
          <a:lstStyle/>
          <a:p>
            <a:pPr algn="just">
              <a:buFont typeface="Wingdings" pitchFamily="2" charset="2"/>
              <a:buChar char="q"/>
            </a:pPr>
            <a:r>
              <a:rPr lang="it-IT" b="1" dirty="0"/>
              <a:t>Analysis: </a:t>
            </a:r>
            <a:r>
              <a:rPr lang="it-IT" b="1" dirty="0" err="1"/>
              <a:t>They</a:t>
            </a:r>
            <a:r>
              <a:rPr lang="it-IT" b="1" dirty="0"/>
              <a:t> </a:t>
            </a:r>
            <a:r>
              <a:rPr lang="it-IT" b="1" dirty="0" err="1"/>
              <a:t>aim</a:t>
            </a:r>
            <a:r>
              <a:rPr lang="it-IT" b="1" dirty="0"/>
              <a:t> to </a:t>
            </a:r>
            <a:r>
              <a:rPr lang="it-IT" b="1" dirty="0" err="1"/>
              <a:t>reproduce</a:t>
            </a:r>
            <a:r>
              <a:rPr lang="it-IT" b="1" dirty="0"/>
              <a:t> the </a:t>
            </a:r>
            <a:r>
              <a:rPr lang="it-IT" b="1" dirty="0" err="1"/>
              <a:t>real</a:t>
            </a:r>
            <a:r>
              <a:rPr lang="it-IT" b="1" dirty="0"/>
              <a:t> state of the </a:t>
            </a:r>
            <a:r>
              <a:rPr lang="it-IT" b="1" dirty="0" err="1"/>
              <a:t>athmosphere</a:t>
            </a:r>
            <a:r>
              <a:rPr lang="it-IT" b="1" dirty="0"/>
              <a:t> or the </a:t>
            </a:r>
            <a:r>
              <a:rPr lang="it-IT" b="1" dirty="0" err="1"/>
              <a:t>sea</a:t>
            </a:r>
            <a:endParaRPr lang="it-IT" dirty="0"/>
          </a:p>
          <a:p>
            <a:pPr algn="just"/>
            <a:r>
              <a:rPr lang="it-IT" dirty="0" err="1"/>
              <a:t>They</a:t>
            </a:r>
            <a:r>
              <a:rPr lang="it-IT" dirty="0"/>
              <a:t> are </a:t>
            </a:r>
            <a:r>
              <a:rPr lang="it-IT" dirty="0" err="1"/>
              <a:t>issued</a:t>
            </a:r>
            <a:r>
              <a:rPr lang="it-IT" dirty="0"/>
              <a:t>  </a:t>
            </a:r>
            <a:r>
              <a:rPr lang="it-IT" b="1" dirty="0"/>
              <a:t>4</a:t>
            </a:r>
            <a:r>
              <a:rPr lang="it-IT" dirty="0"/>
              <a:t> times per day: </a:t>
            </a:r>
            <a:r>
              <a:rPr lang="it-IT" b="1" dirty="0"/>
              <a:t>00:00</a:t>
            </a:r>
            <a:r>
              <a:rPr lang="it-IT" dirty="0"/>
              <a:t>; </a:t>
            </a:r>
            <a:r>
              <a:rPr lang="it-IT" b="1" dirty="0"/>
              <a:t>06:00</a:t>
            </a:r>
            <a:r>
              <a:rPr lang="it-IT" dirty="0"/>
              <a:t>; </a:t>
            </a:r>
            <a:r>
              <a:rPr lang="it-IT" b="1" dirty="0"/>
              <a:t>12:00</a:t>
            </a:r>
            <a:r>
              <a:rPr lang="it-IT" dirty="0"/>
              <a:t> e </a:t>
            </a:r>
            <a:r>
              <a:rPr lang="it-IT" b="1" dirty="0"/>
              <a:t>18:00</a:t>
            </a:r>
            <a:r>
              <a:rPr lang="it-IT" dirty="0"/>
              <a:t>.</a:t>
            </a:r>
          </a:p>
          <a:p>
            <a:pPr algn="just">
              <a:buFont typeface="Wingdings" pitchFamily="2" charset="2"/>
              <a:buChar char="q"/>
            </a:pPr>
            <a:endParaRPr lang="it-IT" dirty="0"/>
          </a:p>
          <a:p>
            <a:pPr algn="just">
              <a:buFont typeface="Wingdings" pitchFamily="2" charset="2"/>
              <a:buChar char="q"/>
            </a:pPr>
            <a:r>
              <a:rPr lang="it-IT" b="1" dirty="0"/>
              <a:t>Forecasts  </a:t>
            </a:r>
            <a:r>
              <a:rPr lang="it-IT" dirty="0"/>
              <a:t>Sono </a:t>
            </a:r>
            <a:r>
              <a:rPr lang="it-IT" dirty="0" err="1"/>
              <a:t>produced</a:t>
            </a:r>
            <a:r>
              <a:rPr lang="it-IT" dirty="0"/>
              <a:t> with </a:t>
            </a:r>
            <a:r>
              <a:rPr lang="it-IT" dirty="0" err="1"/>
              <a:t>various</a:t>
            </a:r>
            <a:r>
              <a:rPr lang="it-IT" dirty="0"/>
              <a:t> time time-steps (1h, 3h) and </a:t>
            </a:r>
            <a:r>
              <a:rPr lang="it-IT" dirty="0" err="1"/>
              <a:t>extend</a:t>
            </a:r>
            <a:r>
              <a:rPr lang="it-IT" dirty="0"/>
              <a:t> to up to 10 days from the generation (In Europe </a:t>
            </a:r>
            <a:r>
              <a:rPr lang="it-IT" dirty="0" err="1"/>
              <a:t>generally</a:t>
            </a:r>
            <a:r>
              <a:rPr lang="it-IT" dirty="0"/>
              <a:t> </a:t>
            </a:r>
            <a:r>
              <a:rPr lang="it-IT" dirty="0" err="1"/>
              <a:t>they</a:t>
            </a:r>
            <a:r>
              <a:rPr lang="it-IT" dirty="0"/>
              <a:t> are </a:t>
            </a:r>
            <a:r>
              <a:rPr lang="it-IT" dirty="0" err="1"/>
              <a:t>only</a:t>
            </a:r>
            <a:r>
              <a:rPr lang="it-IT" dirty="0"/>
              <a:t> </a:t>
            </a:r>
            <a:r>
              <a:rPr lang="it-IT" dirty="0" err="1"/>
              <a:t>issued</a:t>
            </a:r>
            <a:r>
              <a:rPr lang="it-IT" dirty="0"/>
              <a:t> for 3 days). </a:t>
            </a:r>
            <a:r>
              <a:rPr lang="it-IT" dirty="0" err="1"/>
              <a:t>Issue</a:t>
            </a:r>
            <a:r>
              <a:rPr lang="it-IT" dirty="0"/>
              <a:t> </a:t>
            </a:r>
            <a:r>
              <a:rPr lang="it-IT" b="1" dirty="0"/>
              <a:t>2</a:t>
            </a:r>
            <a:r>
              <a:rPr lang="it-IT" dirty="0"/>
              <a:t> of 4 times a day, by making use of the </a:t>
            </a:r>
            <a:r>
              <a:rPr lang="it-IT" dirty="0" err="1"/>
              <a:t>analysis</a:t>
            </a:r>
            <a:r>
              <a:rPr lang="it-IT" dirty="0"/>
              <a:t> data </a:t>
            </a:r>
          </a:p>
          <a:p>
            <a:pPr algn="just">
              <a:buFont typeface="Wingdings" pitchFamily="2" charset="2"/>
              <a:buChar char="q"/>
            </a:pPr>
            <a:endParaRPr lang="it-IT" dirty="0"/>
          </a:p>
          <a:p>
            <a:pPr algn="just">
              <a:buFont typeface="Wingdings" pitchFamily="2" charset="2"/>
              <a:buChar char="q"/>
            </a:pPr>
            <a:r>
              <a:rPr lang="it-IT" b="1" dirty="0"/>
              <a:t>Re-</a:t>
            </a:r>
            <a:r>
              <a:rPr lang="it-IT" b="1" dirty="0" err="1"/>
              <a:t>analysis</a:t>
            </a:r>
            <a:r>
              <a:rPr lang="it-IT" b="1" dirty="0"/>
              <a:t> :</a:t>
            </a:r>
            <a:r>
              <a:rPr lang="it-IT" dirty="0"/>
              <a:t> </a:t>
            </a:r>
            <a:r>
              <a:rPr lang="it-IT" dirty="0" err="1"/>
              <a:t>They</a:t>
            </a:r>
            <a:r>
              <a:rPr lang="it-IT" dirty="0"/>
              <a:t> are </a:t>
            </a:r>
            <a:r>
              <a:rPr lang="it-IT" dirty="0" err="1"/>
              <a:t>produced</a:t>
            </a:r>
            <a:r>
              <a:rPr lang="it-IT" dirty="0"/>
              <a:t> by </a:t>
            </a:r>
            <a:r>
              <a:rPr lang="it-IT" dirty="0" err="1"/>
              <a:t>reprocessing</a:t>
            </a:r>
            <a:r>
              <a:rPr lang="it-IT" dirty="0"/>
              <a:t> </a:t>
            </a:r>
            <a:r>
              <a:rPr lang="it-IT" dirty="0" err="1"/>
              <a:t>all</a:t>
            </a:r>
            <a:r>
              <a:rPr lang="it-IT" dirty="0"/>
              <a:t> the </a:t>
            </a:r>
            <a:r>
              <a:rPr lang="it-IT" dirty="0" err="1"/>
              <a:t>analysis</a:t>
            </a:r>
            <a:r>
              <a:rPr lang="it-IT" dirty="0"/>
              <a:t> and Forecast data , by </a:t>
            </a:r>
            <a:r>
              <a:rPr lang="it-IT" dirty="0" err="1"/>
              <a:t>introducing</a:t>
            </a:r>
            <a:r>
              <a:rPr lang="it-IT" dirty="0"/>
              <a:t> </a:t>
            </a:r>
            <a:r>
              <a:rPr lang="it-IT" dirty="0" err="1"/>
              <a:t>further</a:t>
            </a:r>
            <a:r>
              <a:rPr lang="it-IT" dirty="0"/>
              <a:t> </a:t>
            </a:r>
            <a:r>
              <a:rPr lang="it-IT" dirty="0" err="1"/>
              <a:t>sea</a:t>
            </a:r>
            <a:r>
              <a:rPr lang="it-IT" dirty="0"/>
              <a:t> </a:t>
            </a:r>
            <a:r>
              <a:rPr lang="it-IT" dirty="0" err="1"/>
              <a:t>ttuth</a:t>
            </a:r>
            <a:r>
              <a:rPr lang="it-IT" dirty="0"/>
              <a:t> information (</a:t>
            </a:r>
            <a:r>
              <a:rPr lang="it-IT" dirty="0" err="1"/>
              <a:t>Mostly</a:t>
            </a:r>
            <a:r>
              <a:rPr lang="it-IT" dirty="0"/>
              <a:t>: satellite )The are </a:t>
            </a:r>
            <a:r>
              <a:rPr lang="it-IT" dirty="0" err="1"/>
              <a:t>normally</a:t>
            </a:r>
            <a:r>
              <a:rPr lang="it-IT" dirty="0"/>
              <a:t> </a:t>
            </a:r>
            <a:r>
              <a:rPr lang="it-IT" dirty="0" err="1"/>
              <a:t>available</a:t>
            </a:r>
            <a:r>
              <a:rPr lang="it-IT" dirty="0"/>
              <a:t> with a delay of a </a:t>
            </a:r>
            <a:r>
              <a:rPr lang="it-IT" dirty="0" err="1"/>
              <a:t>few</a:t>
            </a:r>
            <a:r>
              <a:rPr lang="it-IT" dirty="0"/>
              <a:t> </a:t>
            </a:r>
            <a:r>
              <a:rPr lang="it-IT" dirty="0" err="1"/>
              <a:t>months</a:t>
            </a:r>
            <a:endParaRPr lang="it-IT" dirty="0"/>
          </a:p>
          <a:p>
            <a:pPr algn="just"/>
            <a:endParaRPr lang="it-IT" dirty="0"/>
          </a:p>
        </p:txBody>
      </p:sp>
      <p:sp>
        <p:nvSpPr>
          <p:cNvPr id="6" name="CasellaDiTesto 5"/>
          <p:cNvSpPr txBox="1"/>
          <p:nvPr/>
        </p:nvSpPr>
        <p:spPr>
          <a:xfrm>
            <a:off x="1643602" y="116632"/>
            <a:ext cx="3818418" cy="400110"/>
          </a:xfrm>
          <a:prstGeom prst="rect">
            <a:avLst/>
          </a:prstGeom>
          <a:noFill/>
        </p:spPr>
        <p:txBody>
          <a:bodyPr wrap="none" rtlCol="0">
            <a:spAutoFit/>
          </a:bodyPr>
          <a:lstStyle/>
          <a:p>
            <a:r>
              <a:rPr lang="it-IT" sz="2000" b="1" dirty="0"/>
              <a:t>Forecast, </a:t>
            </a:r>
            <a:r>
              <a:rPr lang="it-IT" sz="2000" b="1" dirty="0" err="1"/>
              <a:t>analysis</a:t>
            </a:r>
            <a:r>
              <a:rPr lang="it-IT" sz="2000" b="1" dirty="0"/>
              <a:t> and re-</a:t>
            </a:r>
            <a:r>
              <a:rPr lang="it-IT" sz="2000" b="1" dirty="0" err="1"/>
              <a:t>analysis</a:t>
            </a:r>
            <a:endParaRPr lang="it-IT" sz="2000" b="1" dirty="0"/>
          </a:p>
        </p:txBody>
      </p:sp>
    </p:spTree>
    <p:extLst>
      <p:ext uri="{BB962C8B-B14F-4D97-AF65-F5344CB8AC3E}">
        <p14:creationId xmlns:p14="http://schemas.microsoft.com/office/powerpoint/2010/main" val="3168123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430E93-04CB-465B-8CE8-6309A11DC276}"/>
              </a:ext>
            </a:extLst>
          </p:cNvPr>
          <p:cNvSpPr>
            <a:spLocks noGrp="1"/>
          </p:cNvSpPr>
          <p:nvPr>
            <p:ph type="sldNum" sz="quarter" idx="12"/>
          </p:nvPr>
        </p:nvSpPr>
        <p:spPr/>
        <p:txBody>
          <a:bodyPr/>
          <a:lstStyle/>
          <a:p>
            <a:fld id="{7463E841-6E24-4B5A-ACBC-FAB29117404D}" type="slidenum">
              <a:rPr lang="it-IT" smtClean="0"/>
              <a:t>6</a:t>
            </a:fld>
            <a:endParaRPr lang="it-IT"/>
          </a:p>
        </p:txBody>
      </p:sp>
      <p:sp>
        <p:nvSpPr>
          <p:cNvPr id="20" name="Rectangle 17">
            <a:extLst>
              <a:ext uri="{FF2B5EF4-FFF2-40B4-BE49-F238E27FC236}">
                <a16:creationId xmlns:a16="http://schemas.microsoft.com/office/drawing/2014/main" id="{E4B281F4-36E4-40BE-9C7D-0AE92871DDC8}"/>
              </a:ext>
            </a:extLst>
          </p:cNvPr>
          <p:cNvSpPr>
            <a:spLocks noChangeArrowheads="1"/>
          </p:cNvSpPr>
          <p:nvPr/>
        </p:nvSpPr>
        <p:spPr bwMode="auto">
          <a:xfrm>
            <a:off x="0" y="682540"/>
            <a:ext cx="9069643" cy="215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WAVE MODELS</a:t>
            </a:r>
            <a:endParaRPr lang="it-IT" altLang="en-US" sz="1200"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Waved</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generation model are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based</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on the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computation</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of the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wave</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it-IT" altLang="en-US" sz="1400" dirty="0" err="1">
                <a:latin typeface="Arial" panose="020B0604020202020204" pitchFamily="34" charset="0"/>
                <a:ea typeface="Times New Roman" panose="02020603050405020304" pitchFamily="18" charset="0"/>
                <a:cs typeface="Arial" panose="020B0604020202020204" pitchFamily="34" charset="0"/>
              </a:rPr>
              <a:t>s</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pectrum</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 </a:t>
            </a:r>
          </a:p>
          <a:p>
            <a:pPr marL="0" marR="0" lvl="0" indent="0" algn="l" defTabSz="914400" rtl="0" eaLnBrk="0" fontAlgn="base" latinLnBrk="0" hangingPunct="0">
              <a:lnSpc>
                <a:spcPct val="100000"/>
              </a:lnSpc>
              <a:spcBef>
                <a:spcPct val="0"/>
              </a:spcBef>
              <a:spcAft>
                <a:spcPct val="0"/>
              </a:spcAft>
              <a:buClrTx/>
              <a:buSzTx/>
              <a:buFontTx/>
              <a:buNone/>
              <a:tabLst/>
            </a:pPr>
            <a:endParaRPr lang="it-IT" altLang="en-US" sz="1400" dirty="0">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The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sea</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surface</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is</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covered</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by a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computational</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grid</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for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each</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4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hpoint</a:t>
            </a:r>
            <a:r>
              <a:rPr kumimoji="0" lang="it-IT" altLang="en-US" sz="14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it-IT" altLang="en-US" sz="10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r>
              <a:rPr kumimoji="0" lang="it-IT" altLang="en-US" sz="1000" b="0"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x</a:t>
            </a:r>
            <a:r>
              <a:rPr lang="it-IT" altLang="en-US" sz="1400" dirty="0" err="1">
                <a:latin typeface="Arial" panose="020B0604020202020204" pitchFamily="34" charset="0"/>
                <a:cs typeface="Arial" panose="020B0604020202020204" pitchFamily="34" charset="0"/>
              </a:rPr>
              <a:t>,y</a:t>
            </a:r>
            <a:r>
              <a:rPr lang="it-IT" altLang="en-US" sz="1400" dirty="0">
                <a:latin typeface="Arial" panose="020B0604020202020204" pitchFamily="34" charset="0"/>
                <a:cs typeface="Arial" panose="020B0604020202020204" pitchFamily="34" charset="0"/>
              </a:rPr>
              <a:t>) and for </a:t>
            </a:r>
            <a:r>
              <a:rPr lang="it-IT" altLang="en-US" sz="1400" dirty="0" err="1">
                <a:latin typeface="Arial" panose="020B0604020202020204" pitchFamily="34" charset="0"/>
                <a:cs typeface="Arial" panose="020B0604020202020204" pitchFamily="34" charset="0"/>
              </a:rPr>
              <a:t>each</a:t>
            </a:r>
            <a:r>
              <a:rPr lang="it-IT" altLang="en-US" sz="1400" dirty="0">
                <a:latin typeface="Arial" panose="020B0604020202020204" pitchFamily="34" charset="0"/>
                <a:cs typeface="Arial" panose="020B0604020202020204" pitchFamily="34" charset="0"/>
              </a:rPr>
              <a:t> time  t  , for </a:t>
            </a:r>
            <a:r>
              <a:rPr lang="it-IT" altLang="en-US" sz="1400" dirty="0" err="1">
                <a:latin typeface="Arial" panose="020B0604020202020204" pitchFamily="34" charset="0"/>
                <a:cs typeface="Arial" panose="020B0604020202020204" pitchFamily="34" charset="0"/>
              </a:rPr>
              <a:t>each</a:t>
            </a:r>
            <a:r>
              <a:rPr lang="it-IT" altLang="en-US" sz="1400" dirty="0">
                <a:latin typeface="Arial" panose="020B0604020202020204" pitchFamily="34" charset="0"/>
                <a:cs typeface="Arial" panose="020B0604020202020204" pitchFamily="34" charset="0"/>
              </a:rPr>
              <a:t>  frequency </a:t>
            </a:r>
          </a:p>
          <a:p>
            <a:pPr marL="0" marR="0" lvl="0" indent="0" algn="l" defTabSz="914400" rtl="0" eaLnBrk="0" fontAlgn="base" latinLnBrk="0" hangingPunct="0">
              <a:lnSpc>
                <a:spcPct val="100000"/>
              </a:lnSpc>
              <a:spcBef>
                <a:spcPct val="0"/>
              </a:spcBef>
              <a:spcAft>
                <a:spcPct val="0"/>
              </a:spcAft>
              <a:buClrTx/>
              <a:buSzTx/>
              <a:buFontTx/>
              <a:buNone/>
              <a:tabLst/>
            </a:pPr>
            <a:r>
              <a:rPr lang="it-IT" altLang="en-US" sz="1400" dirty="0">
                <a:latin typeface="Arial" panose="020B0604020202020204" pitchFamily="34" charset="0"/>
                <a:cs typeface="Arial" panose="020B0604020202020204" pitchFamily="34" charset="0"/>
              </a:rPr>
              <a:t>σ ( =2π/T), for </a:t>
            </a:r>
            <a:r>
              <a:rPr lang="it-IT" altLang="en-US" sz="1400" dirty="0" err="1">
                <a:latin typeface="Arial" panose="020B0604020202020204" pitchFamily="34" charset="0"/>
                <a:cs typeface="Arial" panose="020B0604020202020204" pitchFamily="34" charset="0"/>
              </a:rPr>
              <a:t>each</a:t>
            </a:r>
            <a:r>
              <a:rPr lang="it-IT" altLang="en-US" sz="1400" dirty="0">
                <a:latin typeface="Arial" panose="020B0604020202020204" pitchFamily="34" charset="0"/>
                <a:cs typeface="Arial" panose="020B0604020202020204" pitchFamily="34" charset="0"/>
              </a:rPr>
              <a:t> direzione θ  a component of the </a:t>
            </a:r>
            <a:r>
              <a:rPr lang="it-IT" altLang="en-US" sz="1400" dirty="0" err="1">
                <a:latin typeface="Arial" panose="020B0604020202020204" pitchFamily="34" charset="0"/>
                <a:cs typeface="Arial" panose="020B0604020202020204" pitchFamily="34" charset="0"/>
              </a:rPr>
              <a:t>directional</a:t>
            </a:r>
            <a:r>
              <a:rPr lang="it-IT" altLang="en-US" sz="1400" dirty="0">
                <a:latin typeface="Arial" panose="020B0604020202020204" pitchFamily="34" charset="0"/>
                <a:cs typeface="Arial" panose="020B0604020202020204" pitchFamily="34" charset="0"/>
              </a:rPr>
              <a:t> energy </a:t>
            </a:r>
            <a:r>
              <a:rPr lang="it-IT" altLang="en-US" sz="1400" dirty="0" err="1">
                <a:latin typeface="Arial" panose="020B0604020202020204" pitchFamily="34" charset="0"/>
                <a:cs typeface="Arial" panose="020B0604020202020204" pitchFamily="34" charset="0"/>
              </a:rPr>
              <a:t>spectrum</a:t>
            </a:r>
            <a:r>
              <a:rPr lang="it-IT" altLang="en-US" sz="1400" dirty="0">
                <a:latin typeface="Arial" panose="020B0604020202020204" pitchFamily="34" charset="0"/>
                <a:cs typeface="Arial" panose="020B0604020202020204" pitchFamily="34" charset="0"/>
              </a:rPr>
              <a:t>  E(</a:t>
            </a:r>
            <a:r>
              <a:rPr lang="it-IT" altLang="en-US" sz="1400" dirty="0" err="1">
                <a:latin typeface="Arial" panose="020B0604020202020204" pitchFamily="34" charset="0"/>
                <a:cs typeface="Arial" panose="020B0604020202020204" pitchFamily="34" charset="0"/>
              </a:rPr>
              <a:t>x,y,t</a:t>
            </a:r>
            <a:r>
              <a:rPr lang="it-IT" altLang="en-US" sz="1400" dirty="0">
                <a:latin typeface="Arial" panose="020B0604020202020204" pitchFamily="34" charset="0"/>
                <a:cs typeface="Arial" panose="020B0604020202020204" pitchFamily="34" charset="0"/>
              </a:rPr>
              <a:t>; </a:t>
            </a:r>
            <a:r>
              <a:rPr lang="it-IT" altLang="en-US" sz="1400" dirty="0" err="1">
                <a:latin typeface="Arial" panose="020B0604020202020204" pitchFamily="34" charset="0"/>
                <a:cs typeface="Arial" panose="020B0604020202020204" pitchFamily="34" charset="0"/>
              </a:rPr>
              <a:t>σ,θ</a:t>
            </a:r>
            <a:r>
              <a:rPr lang="it-IT" altLang="en-US" sz="1400" dirty="0">
                <a:latin typeface="Arial" panose="020B0604020202020204" pitchFamily="34" charset="0"/>
                <a:cs typeface="Arial" panose="020B0604020202020204" pitchFamily="34" charset="0"/>
              </a:rPr>
              <a:t>) must be </a:t>
            </a:r>
            <a:r>
              <a:rPr lang="it-IT" altLang="en-US" sz="1400" dirty="0" err="1">
                <a:latin typeface="Arial" panose="020B0604020202020204" pitchFamily="34" charset="0"/>
                <a:cs typeface="Arial" panose="020B0604020202020204" pitchFamily="34" charset="0"/>
              </a:rPr>
              <a:t>computed</a:t>
            </a:r>
            <a:r>
              <a:rPr lang="it-IT" altLang="en-US" sz="1400" dirty="0">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it-IT" altLang="en-US" sz="1400" dirty="0" err="1" bmk="">
                <a:latin typeface="Arial" panose="020B0604020202020204" pitchFamily="34" charset="0"/>
                <a:cs typeface="Arial" panose="020B0604020202020204" pitchFamily="34" charset="0"/>
              </a:rPr>
              <a:t>Through</a:t>
            </a:r>
            <a:r>
              <a:rPr lang="it-IT" altLang="en-US" sz="1400" dirty="0" bmk="">
                <a:latin typeface="Arial" panose="020B0604020202020204" pitchFamily="34" charset="0"/>
                <a:cs typeface="Arial" panose="020B0604020202020204" pitchFamily="34" charset="0"/>
              </a:rPr>
              <a:t> a balance </a:t>
            </a:r>
            <a:r>
              <a:rPr lang="it-IT" altLang="en-US" sz="1400" dirty="0" err="1" bmk="">
                <a:latin typeface="Arial" panose="020B0604020202020204" pitchFamily="34" charset="0"/>
                <a:cs typeface="Arial" panose="020B0604020202020204" pitchFamily="34" charset="0"/>
              </a:rPr>
              <a:t>equation</a:t>
            </a:r>
            <a:r>
              <a:rPr lang="it-IT" altLang="en-US" sz="1400" dirty="0" bmk="">
                <a:latin typeface="Arial" panose="020B0604020202020204" pitchFamily="34" charset="0"/>
                <a:cs typeface="Arial" panose="020B0604020202020204" pitchFamily="34" charset="0"/>
              </a:rPr>
              <a:t>…</a:t>
            </a:r>
            <a:r>
              <a:rPr lang="it-IT" altLang="en-US" sz="1400" dirty="0">
                <a:latin typeface="Arial" panose="020B0604020202020204" pitchFamily="34" charset="0"/>
                <a:cs typeface="Arial" panose="020B0604020202020204" pitchFamily="34" charset="0"/>
              </a:rPr>
              <a:t> </a:t>
            </a:r>
            <a:endParaRPr lang="en-GB" altLang="en-US" sz="1400"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5" name="Object 24">
            <a:extLst>
              <a:ext uri="{FF2B5EF4-FFF2-40B4-BE49-F238E27FC236}">
                <a16:creationId xmlns:a16="http://schemas.microsoft.com/office/drawing/2014/main" id="{041F29D4-0C32-4BC0-9BB3-62A6095AD8AA}"/>
              </a:ext>
            </a:extLst>
          </p:cNvPr>
          <p:cNvGraphicFramePr>
            <a:graphicFrameLocks noChangeAspect="1"/>
          </p:cNvGraphicFramePr>
          <p:nvPr>
            <p:extLst>
              <p:ext uri="{D42A27DB-BD31-4B8C-83A1-F6EECF244321}">
                <p14:modId xmlns:p14="http://schemas.microsoft.com/office/powerpoint/2010/main" val="475699866"/>
              </p:ext>
            </p:extLst>
          </p:nvPr>
        </p:nvGraphicFramePr>
        <p:xfrm>
          <a:off x="2737960" y="2663910"/>
          <a:ext cx="2261607" cy="765090"/>
        </p:xfrm>
        <a:graphic>
          <a:graphicData uri="http://schemas.openxmlformats.org/presentationml/2006/ole">
            <mc:AlternateContent xmlns:mc="http://schemas.openxmlformats.org/markup-compatibility/2006">
              <mc:Choice xmlns:v="urn:schemas-microsoft-com:vml" Requires="v">
                <p:oleObj spid="_x0000_s1058" r:id="rId3" imgW="850531" imgH="393529" progId="Equation.3">
                  <p:embed/>
                </p:oleObj>
              </mc:Choice>
              <mc:Fallback>
                <p:oleObj r:id="rId3" imgW="850531" imgH="393529" progId="Equation.3">
                  <p:embed/>
                  <p:pic>
                    <p:nvPicPr>
                      <p:cNvPr id="18" name="Object 17">
                        <a:extLst>
                          <a:ext uri="{FF2B5EF4-FFF2-40B4-BE49-F238E27FC236}">
                            <a16:creationId xmlns:a16="http://schemas.microsoft.com/office/drawing/2014/main" id="{21E77C7F-7882-4043-8963-B6CAED2BA1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7960" y="2663910"/>
                        <a:ext cx="2261607" cy="765090"/>
                      </a:xfrm>
                      <a:prstGeom prst="rect">
                        <a:avLst/>
                      </a:prstGeom>
                      <a:noFill/>
                    </p:spPr>
                  </p:pic>
                </p:oleObj>
              </mc:Fallback>
            </mc:AlternateContent>
          </a:graphicData>
        </a:graphic>
      </p:graphicFrame>
      <p:cxnSp>
        <p:nvCxnSpPr>
          <p:cNvPr id="27" name="Straight Connector 26">
            <a:extLst>
              <a:ext uri="{FF2B5EF4-FFF2-40B4-BE49-F238E27FC236}">
                <a16:creationId xmlns:a16="http://schemas.microsoft.com/office/drawing/2014/main" id="{A1BCFB3C-E401-4BDF-BC4E-A50241FAD316}"/>
              </a:ext>
            </a:extLst>
          </p:cNvPr>
          <p:cNvCxnSpPr>
            <a:cxnSpLocks/>
          </p:cNvCxnSpPr>
          <p:nvPr/>
        </p:nvCxnSpPr>
        <p:spPr>
          <a:xfrm>
            <a:off x="2488676" y="1600888"/>
            <a:ext cx="2290714" cy="196386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9F0CDE9-409A-4416-8B00-C25D97210E25}"/>
              </a:ext>
            </a:extLst>
          </p:cNvPr>
          <p:cNvCxnSpPr>
            <a:cxnSpLocks/>
          </p:cNvCxnSpPr>
          <p:nvPr/>
        </p:nvCxnSpPr>
        <p:spPr>
          <a:xfrm flipH="1">
            <a:off x="2488676" y="1506774"/>
            <a:ext cx="2117362" cy="205797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E4AEBBA-2C67-44C1-8978-E432CB679177}"/>
              </a:ext>
            </a:extLst>
          </p:cNvPr>
          <p:cNvSpPr txBox="1"/>
          <p:nvPr/>
        </p:nvSpPr>
        <p:spPr>
          <a:xfrm>
            <a:off x="31718" y="4273498"/>
            <a:ext cx="8613576" cy="923330"/>
          </a:xfrm>
          <a:prstGeom prst="rect">
            <a:avLst/>
          </a:prstGeom>
          <a:noFill/>
        </p:spPr>
        <p:txBody>
          <a:bodyPr wrap="none" rtlCol="0">
            <a:spAutoFit/>
          </a:bodyPr>
          <a:lstStyle/>
          <a:p>
            <a:r>
              <a:rPr lang="it-IT" b="1" i="1" dirty="0"/>
              <a:t>Way </a:t>
            </a:r>
            <a:r>
              <a:rPr lang="it-IT" b="1" i="1" dirty="0" err="1"/>
              <a:t>too</a:t>
            </a:r>
            <a:r>
              <a:rPr lang="it-IT" b="1" i="1" dirty="0"/>
              <a:t> </a:t>
            </a:r>
            <a:r>
              <a:rPr lang="it-IT" b="1" i="1" dirty="0" err="1"/>
              <a:t>complex</a:t>
            </a:r>
            <a:r>
              <a:rPr lang="it-IT" b="1" i="1" dirty="0"/>
              <a:t> and </a:t>
            </a:r>
            <a:r>
              <a:rPr lang="it-IT" b="1" i="1" dirty="0" err="1"/>
              <a:t>specialized</a:t>
            </a:r>
            <a:r>
              <a:rPr lang="it-IT" b="1" i="1" dirty="0"/>
              <a:t> for </a:t>
            </a:r>
            <a:r>
              <a:rPr lang="it-IT" b="1" i="1" dirty="0" err="1"/>
              <a:t>this</a:t>
            </a:r>
            <a:r>
              <a:rPr lang="it-IT" b="1" i="1" dirty="0"/>
              <a:t> </a:t>
            </a:r>
            <a:r>
              <a:rPr lang="it-IT" b="1" i="1" dirty="0" err="1"/>
              <a:t>course</a:t>
            </a:r>
            <a:r>
              <a:rPr lang="it-IT" b="1" i="1" dirty="0"/>
              <a:t>! . </a:t>
            </a:r>
          </a:p>
          <a:p>
            <a:r>
              <a:rPr lang="it-IT" i="1" dirty="0" err="1"/>
              <a:t>If</a:t>
            </a:r>
            <a:r>
              <a:rPr lang="it-IT" i="1" dirty="0"/>
              <a:t> </a:t>
            </a:r>
            <a:r>
              <a:rPr lang="it-IT" i="1" dirty="0" err="1"/>
              <a:t>interested</a:t>
            </a:r>
            <a:r>
              <a:rPr lang="it-IT" i="1" dirty="0"/>
              <a:t>, </a:t>
            </a:r>
            <a:r>
              <a:rPr lang="it-IT" i="1" dirty="0" err="1"/>
              <a:t>see</a:t>
            </a:r>
            <a:r>
              <a:rPr lang="it-IT" i="1" dirty="0"/>
              <a:t> for </a:t>
            </a:r>
            <a:r>
              <a:rPr lang="it-IT" i="1" dirty="0" err="1"/>
              <a:t>instance</a:t>
            </a:r>
            <a:r>
              <a:rPr lang="it-IT" i="1" dirty="0"/>
              <a:t>: </a:t>
            </a:r>
          </a:p>
          <a:p>
            <a:r>
              <a:rPr lang="en-GB" i="1" dirty="0"/>
              <a:t>P. Janssen “The Interaction of Ocean Waves and Wind”, Cambridge University Press, 2004</a:t>
            </a:r>
            <a:r>
              <a:rPr lang="en-GB" dirty="0"/>
              <a:t>. </a:t>
            </a:r>
          </a:p>
        </p:txBody>
      </p:sp>
    </p:spTree>
    <p:extLst>
      <p:ext uri="{BB962C8B-B14F-4D97-AF65-F5344CB8AC3E}">
        <p14:creationId xmlns:p14="http://schemas.microsoft.com/office/powerpoint/2010/main" val="634541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98D825-73A2-4F12-A756-4B80C7060928}"/>
              </a:ext>
            </a:extLst>
          </p:cNvPr>
          <p:cNvSpPr>
            <a:spLocks noGrp="1"/>
          </p:cNvSpPr>
          <p:nvPr>
            <p:ph type="sldNum" sz="quarter" idx="12"/>
          </p:nvPr>
        </p:nvSpPr>
        <p:spPr/>
        <p:txBody>
          <a:bodyPr/>
          <a:lstStyle/>
          <a:p>
            <a:fld id="{7463E841-6E24-4B5A-ACBC-FAB29117404D}" type="slidenum">
              <a:rPr lang="it-IT" smtClean="0"/>
              <a:t>7</a:t>
            </a:fld>
            <a:endParaRPr lang="it-IT"/>
          </a:p>
        </p:txBody>
      </p:sp>
      <p:sp>
        <p:nvSpPr>
          <p:cNvPr id="3" name="Rectangle 2">
            <a:extLst>
              <a:ext uri="{FF2B5EF4-FFF2-40B4-BE49-F238E27FC236}">
                <a16:creationId xmlns:a16="http://schemas.microsoft.com/office/drawing/2014/main" id="{DCE01FE3-F456-4E00-B243-F2DAB4D69FAC}"/>
              </a:ext>
            </a:extLst>
          </p:cNvPr>
          <p:cNvSpPr/>
          <p:nvPr/>
        </p:nvSpPr>
        <p:spPr>
          <a:xfrm>
            <a:off x="292231" y="2240183"/>
            <a:ext cx="8766928" cy="2996782"/>
          </a:xfrm>
          <a:prstGeom prst="rect">
            <a:avLst/>
          </a:prstGeom>
        </p:spPr>
        <p:txBody>
          <a:bodyPr wrap="square">
            <a:spAutoFit/>
          </a:bodyPr>
          <a:lstStyle/>
          <a:p>
            <a:pPr algn="just">
              <a:spcBef>
                <a:spcPts val="500"/>
              </a:spcBef>
              <a:spcAft>
                <a:spcPts val="0"/>
              </a:spcAft>
            </a:pPr>
            <a:r>
              <a:rPr lang="en-GB" dirty="0">
                <a:solidFill>
                  <a:srgbClr val="000000"/>
                </a:solidFill>
                <a:latin typeface="Calibri" panose="020F0502020204030204" pitchFamily="34" charset="0"/>
                <a:ea typeface="Times New Roman" panose="02020603050405020304" pitchFamily="18" charset="0"/>
              </a:rPr>
              <a:t>The quality of the results depends on a wide numbers of factors. Even the concept itself of  the Models </a:t>
            </a:r>
            <a:r>
              <a:rPr lang="en-GB" dirty="0" err="1">
                <a:solidFill>
                  <a:srgbClr val="000000"/>
                </a:solidFill>
                <a:latin typeface="Calibri" panose="020F0502020204030204" pitchFamily="34" charset="0"/>
                <a:ea typeface="Times New Roman" panose="02020603050405020304" pitchFamily="18" charset="0"/>
              </a:rPr>
              <a:t>Sytem</a:t>
            </a:r>
            <a:r>
              <a:rPr lang="en-GB" dirty="0">
                <a:solidFill>
                  <a:srgbClr val="000000"/>
                </a:solidFill>
                <a:latin typeface="Calibri" panose="020F0502020204030204" pitchFamily="34" charset="0"/>
                <a:ea typeface="Times New Roman" panose="02020603050405020304" pitchFamily="18" charset="0"/>
              </a:rPr>
              <a:t> varies enormously: e.g., the meteorological part may be </a:t>
            </a:r>
            <a:r>
              <a:rPr lang="en-GB" b="1" dirty="0">
                <a:solidFill>
                  <a:srgbClr val="000000"/>
                </a:solidFill>
                <a:latin typeface="Calibri" panose="020F0502020204030204" pitchFamily="34" charset="0"/>
                <a:ea typeface="Times New Roman" panose="02020603050405020304" pitchFamily="18" charset="0"/>
              </a:rPr>
              <a:t> global or regional  with possibly various level of nesting within the global framework</a:t>
            </a:r>
            <a:r>
              <a:rPr lang="en-GB" dirty="0">
                <a:solidFill>
                  <a:srgbClr val="000000"/>
                </a:solidFill>
                <a:latin typeface="Calibri" panose="020F0502020204030204" pitchFamily="34" charset="0"/>
                <a:ea typeface="Times New Roman" panose="02020603050405020304" pitchFamily="18" charset="0"/>
              </a:rPr>
              <a:t>;  the computational grid of the wave model  while obviously following the </a:t>
            </a:r>
            <a:r>
              <a:rPr lang="en-GB" dirty="0" err="1">
                <a:solidFill>
                  <a:srgbClr val="000000"/>
                </a:solidFill>
                <a:latin typeface="Calibri" panose="020F0502020204030204" pitchFamily="34" charset="0"/>
                <a:ea typeface="Times New Roman" panose="02020603050405020304" pitchFamily="18" charset="0"/>
              </a:rPr>
              <a:t>Meteorlogical</a:t>
            </a:r>
            <a:r>
              <a:rPr lang="en-GB" dirty="0">
                <a:solidFill>
                  <a:srgbClr val="000000"/>
                </a:solidFill>
                <a:latin typeface="Calibri" panose="020F0502020204030204" pitchFamily="34" charset="0"/>
                <a:ea typeface="Times New Roman" panose="02020603050405020304" pitchFamily="18" charset="0"/>
              </a:rPr>
              <a:t>  structure, may be </a:t>
            </a:r>
            <a:r>
              <a:rPr lang="en-GB" b="1" dirty="0">
                <a:solidFill>
                  <a:srgbClr val="000000"/>
                </a:solidFill>
                <a:latin typeface="Calibri" panose="020F0502020204030204" pitchFamily="34" charset="0"/>
                <a:ea typeface="Times New Roman" panose="02020603050405020304" pitchFamily="18" charset="0"/>
              </a:rPr>
              <a:t>further divided into finer resolution sub-areas</a:t>
            </a:r>
            <a:r>
              <a:rPr lang="en-GB" dirty="0">
                <a:solidFill>
                  <a:srgbClr val="000000"/>
                </a:solidFill>
                <a:latin typeface="Calibri" panose="020F0502020204030204" pitchFamily="34" charset="0"/>
                <a:ea typeface="Times New Roman" panose="02020603050405020304" pitchFamily="18" charset="0"/>
              </a:rPr>
              <a:t>; </a:t>
            </a:r>
            <a:r>
              <a:rPr lang="en-GB" b="1" dirty="0">
                <a:solidFill>
                  <a:srgbClr val="000000"/>
                </a:solidFill>
                <a:latin typeface="Calibri" panose="020F0502020204030204" pitchFamily="34" charset="0"/>
                <a:ea typeface="Times New Roman" panose="02020603050405020304" pitchFamily="18" charset="0"/>
              </a:rPr>
              <a:t>assimilation</a:t>
            </a:r>
            <a:r>
              <a:rPr lang="en-GB" dirty="0">
                <a:solidFill>
                  <a:srgbClr val="000000"/>
                </a:solidFill>
                <a:latin typeface="Calibri" panose="020F0502020204030204" pitchFamily="34" charset="0"/>
                <a:ea typeface="Times New Roman" panose="02020603050405020304" pitchFamily="18" charset="0"/>
              </a:rPr>
              <a:t> of in situ data, calibration and validation may be carried out in various ways.  </a:t>
            </a:r>
            <a:endParaRPr lang="en-GB" sz="2000" dirty="0">
              <a:solidFill>
                <a:srgbClr val="000000"/>
              </a:solidFill>
              <a:latin typeface="Times New Roman" panose="02020603050405020304" pitchFamily="18" charset="0"/>
              <a:ea typeface="Times New Roman" panose="02020603050405020304" pitchFamily="18" charset="0"/>
            </a:endParaRPr>
          </a:p>
          <a:p>
            <a:pPr algn="just">
              <a:spcBef>
                <a:spcPts val="500"/>
              </a:spcBef>
              <a:spcAft>
                <a:spcPts val="0"/>
              </a:spcAft>
            </a:pPr>
            <a:r>
              <a:rPr lang="en-GB" dirty="0">
                <a:solidFill>
                  <a:srgbClr val="000000"/>
                </a:solidFill>
                <a:latin typeface="Calibri" panose="020F0502020204030204" pitchFamily="34" charset="0"/>
                <a:ea typeface="Times New Roman" panose="02020603050405020304" pitchFamily="18" charset="0"/>
              </a:rPr>
              <a:t>Spatial grid resolution of both </a:t>
            </a:r>
            <a:r>
              <a:rPr lang="en-GB" dirty="0" err="1">
                <a:solidFill>
                  <a:srgbClr val="000000"/>
                </a:solidFill>
                <a:latin typeface="Calibri" panose="020F0502020204030204" pitchFamily="34" charset="0"/>
                <a:ea typeface="Times New Roman" panose="02020603050405020304" pitchFamily="18" charset="0"/>
              </a:rPr>
              <a:t>WaN</a:t>
            </a:r>
            <a:r>
              <a:rPr lang="en-GB" dirty="0">
                <a:solidFill>
                  <a:srgbClr val="000000"/>
                </a:solidFill>
                <a:latin typeface="Calibri" panose="020F0502020204030204" pitchFamily="34" charset="0"/>
                <a:ea typeface="Times New Roman" panose="02020603050405020304" pitchFamily="18" charset="0"/>
              </a:rPr>
              <a:t> and </a:t>
            </a:r>
            <a:r>
              <a:rPr lang="en-GB" dirty="0" err="1">
                <a:solidFill>
                  <a:srgbClr val="000000"/>
                </a:solidFill>
                <a:latin typeface="Calibri" panose="020F0502020204030204" pitchFamily="34" charset="0"/>
                <a:ea typeface="Times New Roman" panose="02020603050405020304" pitchFamily="18" charset="0"/>
              </a:rPr>
              <a:t>WaM</a:t>
            </a:r>
            <a:r>
              <a:rPr lang="en-GB" dirty="0">
                <a:solidFill>
                  <a:srgbClr val="000000"/>
                </a:solidFill>
                <a:latin typeface="Calibri" panose="020F0502020204030204" pitchFamily="34" charset="0"/>
                <a:ea typeface="Times New Roman" panose="02020603050405020304" pitchFamily="18" charset="0"/>
              </a:rPr>
              <a:t> has been improving  for many years due to the advances in technology, to the point that modern local models provide a resolution of a few miles, which can realistically be considered the maximum practically attainable.  </a:t>
            </a:r>
            <a:endParaRPr lang="en-GB" sz="2000" dirty="0">
              <a:solidFill>
                <a:srgbClr val="000000"/>
              </a:solidFill>
              <a:latin typeface="Times New Roman" panose="02020603050405020304" pitchFamily="18" charset="0"/>
              <a:ea typeface="Times New Roman" panose="02020603050405020304" pitchFamily="18" charset="0"/>
            </a:endParaRPr>
          </a:p>
          <a:p>
            <a:pPr algn="just">
              <a:lnSpc>
                <a:spcPct val="107000"/>
              </a:lnSpc>
              <a:spcBef>
                <a:spcPts val="500"/>
              </a:spcBef>
              <a:spcAft>
                <a:spcPts val="800"/>
              </a:spcAft>
            </a:pPr>
            <a:r>
              <a:rPr lang="it-IT"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n-GB"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8E150E55-8A90-433C-A24A-D87A4794E0BD}"/>
              </a:ext>
            </a:extLst>
          </p:cNvPr>
          <p:cNvCxnSpPr>
            <a:cxnSpLocks/>
          </p:cNvCxnSpPr>
          <p:nvPr/>
        </p:nvCxnSpPr>
        <p:spPr>
          <a:xfrm>
            <a:off x="386499" y="1498862"/>
            <a:ext cx="5891753" cy="4232635"/>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F3A2A0-A04B-45F5-BB9C-198ABFE627C9}"/>
              </a:ext>
            </a:extLst>
          </p:cNvPr>
          <p:cNvCxnSpPr>
            <a:cxnSpLocks/>
          </p:cNvCxnSpPr>
          <p:nvPr/>
        </p:nvCxnSpPr>
        <p:spPr>
          <a:xfrm flipV="1">
            <a:off x="980388" y="1651262"/>
            <a:ext cx="6702457" cy="37502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8553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isultati immagini per a zo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0111" y="739258"/>
            <a:ext cx="7702007" cy="5594195"/>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5702167" y="5179898"/>
            <a:ext cx="742063" cy="507831"/>
          </a:xfrm>
          <a:prstGeom prst="rect">
            <a:avLst/>
          </a:prstGeom>
          <a:noFill/>
        </p:spPr>
        <p:txBody>
          <a:bodyPr wrap="none" rtlCol="0">
            <a:spAutoFit/>
          </a:bodyPr>
          <a:lstStyle/>
          <a:p>
            <a:r>
              <a:rPr lang="it-IT" sz="1350" dirty="0"/>
              <a:t>ECMWF</a:t>
            </a:r>
          </a:p>
          <a:p>
            <a:r>
              <a:rPr lang="it-IT" sz="1350" dirty="0"/>
              <a:t>ERA</a:t>
            </a:r>
            <a:endParaRPr lang="en-GB" sz="1350" dirty="0"/>
          </a:p>
        </p:txBody>
      </p:sp>
      <p:sp>
        <p:nvSpPr>
          <p:cNvPr id="4" name="CasellaDiTesto 3"/>
          <p:cNvSpPr txBox="1"/>
          <p:nvPr/>
        </p:nvSpPr>
        <p:spPr>
          <a:xfrm>
            <a:off x="2803245" y="739258"/>
            <a:ext cx="609141" cy="507831"/>
          </a:xfrm>
          <a:prstGeom prst="rect">
            <a:avLst/>
          </a:prstGeom>
          <a:noFill/>
        </p:spPr>
        <p:txBody>
          <a:bodyPr wrap="none" rtlCol="0">
            <a:spAutoFit/>
          </a:bodyPr>
          <a:lstStyle/>
          <a:p>
            <a:r>
              <a:rPr lang="it-IT" sz="1350" dirty="0"/>
              <a:t>NOAA</a:t>
            </a:r>
          </a:p>
          <a:p>
            <a:r>
              <a:rPr lang="it-IT" sz="1350" dirty="0"/>
              <a:t>NCEP </a:t>
            </a:r>
            <a:endParaRPr lang="en-GB" sz="1350" dirty="0"/>
          </a:p>
        </p:txBody>
      </p:sp>
      <p:sp>
        <p:nvSpPr>
          <p:cNvPr id="5" name="CasellaDiTesto 4"/>
          <p:cNvSpPr txBox="1"/>
          <p:nvPr/>
        </p:nvSpPr>
        <p:spPr>
          <a:xfrm>
            <a:off x="4994994" y="1032729"/>
            <a:ext cx="750526" cy="507831"/>
          </a:xfrm>
          <a:prstGeom prst="rect">
            <a:avLst/>
          </a:prstGeom>
          <a:noFill/>
        </p:spPr>
        <p:txBody>
          <a:bodyPr wrap="none" rtlCol="0">
            <a:spAutoFit/>
          </a:bodyPr>
          <a:lstStyle/>
          <a:p>
            <a:r>
              <a:rPr lang="it-IT" sz="1350" dirty="0"/>
              <a:t>ECMWF</a:t>
            </a:r>
          </a:p>
          <a:p>
            <a:r>
              <a:rPr lang="it-IT" sz="1350" dirty="0"/>
              <a:t>Analysis</a:t>
            </a:r>
            <a:endParaRPr lang="en-GB" sz="1350" dirty="0"/>
          </a:p>
        </p:txBody>
      </p:sp>
      <p:sp>
        <p:nvSpPr>
          <p:cNvPr id="7" name="CasellaDiTesto 6"/>
          <p:cNvSpPr txBox="1"/>
          <p:nvPr/>
        </p:nvSpPr>
        <p:spPr>
          <a:xfrm>
            <a:off x="6392697" y="1207313"/>
            <a:ext cx="441146" cy="507831"/>
          </a:xfrm>
          <a:prstGeom prst="rect">
            <a:avLst/>
          </a:prstGeom>
          <a:noFill/>
        </p:spPr>
        <p:txBody>
          <a:bodyPr wrap="none" rtlCol="0">
            <a:spAutoFit/>
          </a:bodyPr>
          <a:lstStyle/>
          <a:p>
            <a:r>
              <a:rPr lang="it-IT" sz="1350" dirty="0"/>
              <a:t>DHI</a:t>
            </a:r>
          </a:p>
          <a:p>
            <a:r>
              <a:rPr lang="it-IT" sz="1350" dirty="0"/>
              <a:t> </a:t>
            </a:r>
            <a:endParaRPr lang="en-GB" sz="1350" dirty="0"/>
          </a:p>
        </p:txBody>
      </p:sp>
      <p:sp>
        <p:nvSpPr>
          <p:cNvPr id="8" name="CasellaDiTesto 7"/>
          <p:cNvSpPr txBox="1"/>
          <p:nvPr/>
        </p:nvSpPr>
        <p:spPr>
          <a:xfrm>
            <a:off x="470111" y="2090065"/>
            <a:ext cx="1080659" cy="507831"/>
          </a:xfrm>
          <a:prstGeom prst="rect">
            <a:avLst/>
          </a:prstGeom>
          <a:noFill/>
        </p:spPr>
        <p:txBody>
          <a:bodyPr wrap="square" rtlCol="0">
            <a:spAutoFit/>
          </a:bodyPr>
          <a:lstStyle/>
          <a:p>
            <a:r>
              <a:rPr lang="it-IT" sz="1350" dirty="0" err="1"/>
              <a:t>Metoffice</a:t>
            </a:r>
            <a:r>
              <a:rPr lang="it-IT" sz="1350" dirty="0"/>
              <a:t> UK </a:t>
            </a:r>
            <a:endParaRPr lang="en-GB" sz="1350" dirty="0"/>
          </a:p>
        </p:txBody>
      </p:sp>
      <p:sp>
        <p:nvSpPr>
          <p:cNvPr id="9" name="CasellaDiTesto 8"/>
          <p:cNvSpPr txBox="1"/>
          <p:nvPr/>
        </p:nvSpPr>
        <p:spPr>
          <a:xfrm>
            <a:off x="2765818" y="2980293"/>
            <a:ext cx="769570" cy="300082"/>
          </a:xfrm>
          <a:prstGeom prst="rect">
            <a:avLst/>
          </a:prstGeom>
          <a:noFill/>
        </p:spPr>
        <p:txBody>
          <a:bodyPr wrap="none" rtlCol="0">
            <a:spAutoFit/>
          </a:bodyPr>
          <a:lstStyle/>
          <a:p>
            <a:r>
              <a:rPr lang="it-IT" sz="1350" dirty="0"/>
              <a:t>Nettuno</a:t>
            </a:r>
            <a:endParaRPr lang="en-GB" sz="1350" dirty="0"/>
          </a:p>
        </p:txBody>
      </p:sp>
      <p:sp>
        <p:nvSpPr>
          <p:cNvPr id="10" name="CasellaDiTesto 9"/>
          <p:cNvSpPr txBox="1"/>
          <p:nvPr/>
        </p:nvSpPr>
        <p:spPr>
          <a:xfrm>
            <a:off x="3488853" y="3243526"/>
            <a:ext cx="223138" cy="300082"/>
          </a:xfrm>
          <a:prstGeom prst="rect">
            <a:avLst/>
          </a:prstGeom>
          <a:noFill/>
        </p:spPr>
        <p:txBody>
          <a:bodyPr wrap="none" rtlCol="0">
            <a:spAutoFit/>
          </a:bodyPr>
          <a:lstStyle/>
          <a:p>
            <a:r>
              <a:rPr lang="it-IT" sz="1350"/>
              <a:t> </a:t>
            </a:r>
            <a:endParaRPr lang="en-GB" sz="1350" dirty="0"/>
          </a:p>
        </p:txBody>
      </p:sp>
      <p:sp>
        <p:nvSpPr>
          <p:cNvPr id="11" name="CasellaDiTesto 10"/>
          <p:cNvSpPr txBox="1"/>
          <p:nvPr/>
        </p:nvSpPr>
        <p:spPr>
          <a:xfrm>
            <a:off x="6238796" y="2246028"/>
            <a:ext cx="1220719" cy="300082"/>
          </a:xfrm>
          <a:prstGeom prst="rect">
            <a:avLst/>
          </a:prstGeom>
          <a:noFill/>
        </p:spPr>
        <p:txBody>
          <a:bodyPr wrap="none" rtlCol="0">
            <a:spAutoFit/>
          </a:bodyPr>
          <a:lstStyle/>
          <a:p>
            <a:r>
              <a:rPr lang="it-IT" sz="1350" dirty="0" err="1"/>
              <a:t>Oceanweather</a:t>
            </a:r>
            <a:endParaRPr lang="en-GB" sz="1350" dirty="0"/>
          </a:p>
        </p:txBody>
      </p:sp>
      <p:sp>
        <p:nvSpPr>
          <p:cNvPr id="3" name="Rettangolo 2"/>
          <p:cNvSpPr/>
          <p:nvPr/>
        </p:nvSpPr>
        <p:spPr>
          <a:xfrm>
            <a:off x="5132275" y="2038279"/>
            <a:ext cx="1106521" cy="507831"/>
          </a:xfrm>
          <a:prstGeom prst="rect">
            <a:avLst/>
          </a:prstGeom>
        </p:spPr>
        <p:txBody>
          <a:bodyPr wrap="none">
            <a:spAutoFit/>
          </a:bodyPr>
          <a:lstStyle/>
          <a:p>
            <a:r>
              <a:rPr lang="en-GB" sz="1350" dirty="0" err="1"/>
              <a:t>Deutscher</a:t>
            </a:r>
            <a:r>
              <a:rPr lang="en-GB" sz="1350" dirty="0"/>
              <a:t> </a:t>
            </a:r>
          </a:p>
          <a:p>
            <a:r>
              <a:rPr lang="en-GB" sz="1350" dirty="0" err="1"/>
              <a:t>Wetterdienst</a:t>
            </a:r>
            <a:endParaRPr lang="en-GB" sz="1350" dirty="0"/>
          </a:p>
        </p:txBody>
      </p:sp>
      <p:sp>
        <p:nvSpPr>
          <p:cNvPr id="6" name="Rettangolo 5"/>
          <p:cNvSpPr/>
          <p:nvPr/>
        </p:nvSpPr>
        <p:spPr>
          <a:xfrm>
            <a:off x="880712" y="3867238"/>
            <a:ext cx="734560" cy="300082"/>
          </a:xfrm>
          <a:prstGeom prst="rect">
            <a:avLst/>
          </a:prstGeom>
        </p:spPr>
        <p:txBody>
          <a:bodyPr wrap="none">
            <a:spAutoFit/>
          </a:bodyPr>
          <a:lstStyle/>
          <a:p>
            <a:r>
              <a:rPr lang="en-GB" sz="1350" dirty="0"/>
              <a:t>COSMO</a:t>
            </a:r>
          </a:p>
        </p:txBody>
      </p:sp>
      <p:sp>
        <p:nvSpPr>
          <p:cNvPr id="12" name="Rettangolo 11"/>
          <p:cNvSpPr/>
          <p:nvPr/>
        </p:nvSpPr>
        <p:spPr>
          <a:xfrm>
            <a:off x="2746485" y="5387647"/>
            <a:ext cx="808235" cy="300082"/>
          </a:xfrm>
          <a:prstGeom prst="rect">
            <a:avLst/>
          </a:prstGeom>
        </p:spPr>
        <p:txBody>
          <a:bodyPr wrap="none">
            <a:spAutoFit/>
          </a:bodyPr>
          <a:lstStyle/>
          <a:p>
            <a:r>
              <a:rPr lang="en-GB" sz="1350" dirty="0"/>
              <a:t>Coupled </a:t>
            </a:r>
          </a:p>
        </p:txBody>
      </p:sp>
      <p:sp>
        <p:nvSpPr>
          <p:cNvPr id="14" name="Rettangolo 13"/>
          <p:cNvSpPr/>
          <p:nvPr/>
        </p:nvSpPr>
        <p:spPr>
          <a:xfrm>
            <a:off x="6613270" y="3567623"/>
            <a:ext cx="1028038" cy="300082"/>
          </a:xfrm>
          <a:prstGeom prst="rect">
            <a:avLst/>
          </a:prstGeom>
        </p:spPr>
        <p:txBody>
          <a:bodyPr wrap="none">
            <a:spAutoFit/>
          </a:bodyPr>
          <a:lstStyle/>
          <a:p>
            <a:r>
              <a:rPr lang="en-GB" sz="1350" dirty="0"/>
              <a:t>Uncoupled  </a:t>
            </a:r>
          </a:p>
        </p:txBody>
      </p:sp>
      <p:sp>
        <p:nvSpPr>
          <p:cNvPr id="15" name="Rettangolo 14"/>
          <p:cNvSpPr/>
          <p:nvPr/>
        </p:nvSpPr>
        <p:spPr>
          <a:xfrm>
            <a:off x="3042416" y="3806841"/>
            <a:ext cx="1116011" cy="300082"/>
          </a:xfrm>
          <a:prstGeom prst="rect">
            <a:avLst/>
          </a:prstGeom>
        </p:spPr>
        <p:txBody>
          <a:bodyPr wrap="none">
            <a:spAutoFit/>
          </a:bodyPr>
          <a:lstStyle/>
          <a:p>
            <a:r>
              <a:rPr lang="en-GB" sz="1350" dirty="0"/>
              <a:t>Assimilation  </a:t>
            </a:r>
          </a:p>
        </p:txBody>
      </p:sp>
      <p:sp>
        <p:nvSpPr>
          <p:cNvPr id="16" name="Rettangolo 15"/>
          <p:cNvSpPr/>
          <p:nvPr/>
        </p:nvSpPr>
        <p:spPr>
          <a:xfrm>
            <a:off x="4994994" y="3989658"/>
            <a:ext cx="1029128" cy="300082"/>
          </a:xfrm>
          <a:prstGeom prst="rect">
            <a:avLst/>
          </a:prstGeom>
        </p:spPr>
        <p:txBody>
          <a:bodyPr wrap="none">
            <a:spAutoFit/>
          </a:bodyPr>
          <a:lstStyle/>
          <a:p>
            <a:r>
              <a:rPr lang="en-GB" sz="1350" dirty="0"/>
              <a:t>Calibration  </a:t>
            </a:r>
          </a:p>
        </p:txBody>
      </p:sp>
      <p:sp>
        <p:nvSpPr>
          <p:cNvPr id="17" name="Rettangolo 16"/>
          <p:cNvSpPr/>
          <p:nvPr/>
        </p:nvSpPr>
        <p:spPr>
          <a:xfrm>
            <a:off x="582457" y="4921433"/>
            <a:ext cx="678391" cy="300082"/>
          </a:xfrm>
          <a:prstGeom prst="rect">
            <a:avLst/>
          </a:prstGeom>
        </p:spPr>
        <p:txBody>
          <a:bodyPr wrap="none">
            <a:spAutoFit/>
          </a:bodyPr>
          <a:lstStyle/>
          <a:p>
            <a:r>
              <a:rPr lang="en-GB" sz="1350" dirty="0"/>
              <a:t>Global </a:t>
            </a:r>
          </a:p>
        </p:txBody>
      </p:sp>
      <p:sp>
        <p:nvSpPr>
          <p:cNvPr id="18" name="Rettangolo 17"/>
          <p:cNvSpPr/>
          <p:nvPr/>
        </p:nvSpPr>
        <p:spPr>
          <a:xfrm>
            <a:off x="6712656" y="5135246"/>
            <a:ext cx="829266" cy="300082"/>
          </a:xfrm>
          <a:prstGeom prst="rect">
            <a:avLst/>
          </a:prstGeom>
        </p:spPr>
        <p:txBody>
          <a:bodyPr wrap="none">
            <a:spAutoFit/>
          </a:bodyPr>
          <a:lstStyle/>
          <a:p>
            <a:r>
              <a:rPr lang="en-GB" sz="1350" dirty="0"/>
              <a:t>Regional </a:t>
            </a:r>
          </a:p>
        </p:txBody>
      </p:sp>
      <p:sp>
        <p:nvSpPr>
          <p:cNvPr id="19" name="Rettangolo 18"/>
          <p:cNvSpPr/>
          <p:nvPr/>
        </p:nvSpPr>
        <p:spPr>
          <a:xfrm>
            <a:off x="934374" y="1032729"/>
            <a:ext cx="1118961" cy="923330"/>
          </a:xfrm>
          <a:prstGeom prst="rect">
            <a:avLst/>
          </a:prstGeom>
        </p:spPr>
        <p:txBody>
          <a:bodyPr wrap="none">
            <a:spAutoFit/>
          </a:bodyPr>
          <a:lstStyle/>
          <a:p>
            <a:r>
              <a:rPr lang="it-IT" sz="1350" dirty="0"/>
              <a:t>WAM</a:t>
            </a:r>
          </a:p>
          <a:p>
            <a:r>
              <a:rPr lang="it-IT" sz="1350" dirty="0"/>
              <a:t>WAVEWATCH</a:t>
            </a:r>
            <a:br>
              <a:rPr lang="it-IT" sz="1350" dirty="0"/>
            </a:br>
            <a:r>
              <a:rPr lang="it-IT" sz="1350" dirty="0"/>
              <a:t>SWAN</a:t>
            </a:r>
          </a:p>
          <a:p>
            <a:endParaRPr lang="en-GB" sz="1350" dirty="0"/>
          </a:p>
        </p:txBody>
      </p:sp>
      <p:sp>
        <p:nvSpPr>
          <p:cNvPr id="13" name="CasellaDiTesto 12"/>
          <p:cNvSpPr txBox="1"/>
          <p:nvPr/>
        </p:nvSpPr>
        <p:spPr>
          <a:xfrm>
            <a:off x="1132246" y="175710"/>
            <a:ext cx="5919313" cy="369332"/>
          </a:xfrm>
          <a:prstGeom prst="rect">
            <a:avLst/>
          </a:prstGeom>
          <a:noFill/>
        </p:spPr>
        <p:txBody>
          <a:bodyPr wrap="none" rtlCol="0">
            <a:spAutoFit/>
          </a:bodyPr>
          <a:lstStyle/>
          <a:p>
            <a:r>
              <a:rPr lang="it-IT" dirty="0" err="1"/>
              <a:t>There</a:t>
            </a:r>
            <a:r>
              <a:rPr lang="it-IT" dirty="0"/>
              <a:t> </a:t>
            </a:r>
            <a:r>
              <a:rPr lang="it-IT" dirty="0" err="1"/>
              <a:t>is</a:t>
            </a:r>
            <a:r>
              <a:rPr lang="it-IT" dirty="0"/>
              <a:t> a zoo of </a:t>
            </a:r>
            <a:r>
              <a:rPr lang="it-IT" dirty="0" err="1"/>
              <a:t>models</a:t>
            </a:r>
            <a:r>
              <a:rPr lang="it-IT" dirty="0"/>
              <a:t>, with a </a:t>
            </a:r>
            <a:r>
              <a:rPr lang="it-IT" dirty="0" err="1"/>
              <a:t>whole</a:t>
            </a:r>
            <a:r>
              <a:rPr lang="it-IT" dirty="0"/>
              <a:t> </a:t>
            </a:r>
            <a:r>
              <a:rPr lang="it-IT" dirty="0" err="1"/>
              <a:t>biodiversity</a:t>
            </a:r>
            <a:r>
              <a:rPr lang="it-IT" dirty="0"/>
              <a:t> of </a:t>
            </a:r>
            <a:r>
              <a:rPr lang="it-IT" dirty="0" err="1"/>
              <a:t>options</a:t>
            </a:r>
            <a:endParaRPr lang="en-GB" dirty="0"/>
          </a:p>
        </p:txBody>
      </p:sp>
    </p:spTree>
    <p:extLst>
      <p:ext uri="{BB962C8B-B14F-4D97-AF65-F5344CB8AC3E}">
        <p14:creationId xmlns:p14="http://schemas.microsoft.com/office/powerpoint/2010/main" val="1154142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B458D8-AA78-44B2-9056-FFCBA8E56A11}"/>
              </a:ext>
            </a:extLst>
          </p:cNvPr>
          <p:cNvSpPr>
            <a:spLocks noGrp="1"/>
          </p:cNvSpPr>
          <p:nvPr>
            <p:ph type="sldNum" sz="quarter" idx="12"/>
          </p:nvPr>
        </p:nvSpPr>
        <p:spPr/>
        <p:txBody>
          <a:bodyPr/>
          <a:lstStyle/>
          <a:p>
            <a:fld id="{7463E841-6E24-4B5A-ACBC-FAB29117404D}" type="slidenum">
              <a:rPr lang="it-IT" smtClean="0"/>
              <a:t>9</a:t>
            </a:fld>
            <a:endParaRPr lang="it-IT"/>
          </a:p>
        </p:txBody>
      </p:sp>
      <p:pic>
        <p:nvPicPr>
          <p:cNvPr id="3" name="Immagine 71">
            <a:extLst>
              <a:ext uri="{FF2B5EF4-FFF2-40B4-BE49-F238E27FC236}">
                <a16:creationId xmlns:a16="http://schemas.microsoft.com/office/drawing/2014/main" id="{957222A3-CD63-4940-83F2-84B08CB28A2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93893" y="842373"/>
            <a:ext cx="4663863" cy="4530906"/>
          </a:xfrm>
          <a:prstGeom prst="rect">
            <a:avLst/>
          </a:prstGeom>
          <a:noFill/>
          <a:ln>
            <a:noFill/>
          </a:ln>
        </p:spPr>
      </p:pic>
      <p:sp>
        <p:nvSpPr>
          <p:cNvPr id="4" name="Rectangle 3">
            <a:extLst>
              <a:ext uri="{FF2B5EF4-FFF2-40B4-BE49-F238E27FC236}">
                <a16:creationId xmlns:a16="http://schemas.microsoft.com/office/drawing/2014/main" id="{D1C1C88F-6080-403D-A271-3AB4A674B5E0}"/>
              </a:ext>
            </a:extLst>
          </p:cNvPr>
          <p:cNvSpPr/>
          <p:nvPr/>
        </p:nvSpPr>
        <p:spPr>
          <a:xfrm>
            <a:off x="3282622" y="5827851"/>
            <a:ext cx="4235198" cy="375552"/>
          </a:xfrm>
          <a:prstGeom prst="rect">
            <a:avLst/>
          </a:prstGeom>
        </p:spPr>
        <p:txBody>
          <a:bodyPr wrap="non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This is a typical local computational  “grid”. </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E0FD37DA-84C5-4D9C-8647-D6E22CB13370}"/>
              </a:ext>
            </a:extLst>
          </p:cNvPr>
          <p:cNvSpPr/>
          <p:nvPr/>
        </p:nvSpPr>
        <p:spPr>
          <a:xfrm>
            <a:off x="1557517" y="239535"/>
            <a:ext cx="5045164" cy="375552"/>
          </a:xfrm>
          <a:prstGeom prst="rect">
            <a:avLst/>
          </a:prstGeom>
        </p:spPr>
        <p:txBody>
          <a:bodyPr wrap="none">
            <a:spAutoFit/>
          </a:bodyPr>
          <a:lstStyle/>
          <a:p>
            <a:pPr>
              <a:lnSpc>
                <a:spcPct val="107000"/>
              </a:lnSpc>
              <a:spcAft>
                <a:spcPts val="800"/>
              </a:spcAft>
            </a:pPr>
            <a:r>
              <a:rPr lang="en-GB" dirty="0">
                <a:latin typeface="Calibri" panose="020F0502020204030204" pitchFamily="34" charset="0"/>
                <a:ea typeface="Calibri" panose="020F0502020204030204" pitchFamily="34" charset="0"/>
                <a:cs typeface="Times New Roman" panose="02020603050405020304" pitchFamily="18" charset="0"/>
              </a:rPr>
              <a:t>In any case, you end up with MILLIONS of equations</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563576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C80F94ECC83C0C40A3290A2C92146394" ma:contentTypeVersion="2" ma:contentTypeDescription="Creare un nuovo documento." ma:contentTypeScope="" ma:versionID="48980f3e1aba0fd312a9aa132937725e">
  <xsd:schema xmlns:xsd="http://www.w3.org/2001/XMLSchema" xmlns:xs="http://www.w3.org/2001/XMLSchema" xmlns:p="http://schemas.microsoft.com/office/2006/metadata/properties" xmlns:ns2="959299fd-e81f-48e2-85a0-7af429992905" targetNamespace="http://schemas.microsoft.com/office/2006/metadata/properties" ma:root="true" ma:fieldsID="a2b3350acb016bc8a49611621991aaac" ns2:_="">
    <xsd:import namespace="959299fd-e81f-48e2-85a0-7af42999290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9299fd-e81f-48e2-85a0-7af42999290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0784CB-AE78-43E2-8310-CEAE912CF507}">
  <ds:schemaRefs>
    <ds:schemaRef ds:uri="http://schemas.microsoft.com/sharepoint/v3/contenttype/forms"/>
  </ds:schemaRefs>
</ds:datastoreItem>
</file>

<file path=customXml/itemProps2.xml><?xml version="1.0" encoding="utf-8"?>
<ds:datastoreItem xmlns:ds="http://schemas.openxmlformats.org/officeDocument/2006/customXml" ds:itemID="{B2ACFCF6-0784-412A-BA91-D7A43E704B21}">
  <ds:schemaRefs>
    <ds:schemaRef ds:uri="http://schemas.microsoft.com/office/infopath/2007/PartnerControls"/>
    <ds:schemaRef ds:uri="959299fd-e81f-48e2-85a0-7af429992905"/>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 ds:uri="http://purl.org/dc/elements/1.1/"/>
  </ds:schemaRefs>
</ds:datastoreItem>
</file>

<file path=customXml/itemProps3.xml><?xml version="1.0" encoding="utf-8"?>
<ds:datastoreItem xmlns:ds="http://schemas.openxmlformats.org/officeDocument/2006/customXml" ds:itemID="{3A96AD5B-C6C9-4FB8-8C44-194A0D2624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9299fd-e81f-48e2-85a0-7af4299929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1027</Words>
  <Application>Microsoft Office PowerPoint</Application>
  <PresentationFormat>On-screen Show (4:3)</PresentationFormat>
  <Paragraphs>143</Paragraphs>
  <Slides>15</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Calibri Light</vt:lpstr>
      <vt:lpstr>Times New Roman</vt:lpstr>
      <vt:lpstr>Wingdings</vt:lpstr>
      <vt:lpstr>Tema di Office</vt:lpstr>
      <vt:lpstr>Equation.3</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Fabio Dentale</dc:creator>
  <cp:lastModifiedBy>Eugenio PUGLIESE CARRATELLI (epc@unisa.it)</cp:lastModifiedBy>
  <cp:revision>214</cp:revision>
  <dcterms:created xsi:type="dcterms:W3CDTF">2020-04-16T14:44:49Z</dcterms:created>
  <dcterms:modified xsi:type="dcterms:W3CDTF">2020-06-24T09:51:20Z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0x010100C80F94ECC83C0C40A3290A2C92146394</vt:lpwstr>
  </property>
</Properties>
</file>