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9" r:id="rId3"/>
    <p:sldId id="262" r:id="rId4"/>
    <p:sldId id="259" r:id="rId5"/>
    <p:sldId id="261" r:id="rId6"/>
    <p:sldId id="260" r:id="rId7"/>
    <p:sldId id="263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07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97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21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821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612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846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961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59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744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302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45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31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615F2-A484-451D-9631-B53F30CEA840}" type="datetimeFigureOut">
              <a:rPr lang="it-IT" smtClean="0"/>
              <a:t>08/02/2023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63430-A077-4D18-87B0-0292A67122B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383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icerca.ismar.cnr.it/MODELLI/ONDE_MED_ITALIA/comunicato.html" TargetMode="External"/><Relationship Id="rId2" Type="http://schemas.openxmlformats.org/officeDocument/2006/relationships/hyperlink" Target="http://www.ecmwf.int/en/forecasts/datasets/set-ii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eteoam.it/prodotti_grafici/statoMareVento10metr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86000" y="1574800"/>
            <a:ext cx="82202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 </a:t>
            </a:r>
            <a:r>
              <a:rPr lang="it-IT" sz="2400" b="1" dirty="0"/>
              <a:t>ii b) cenno sui metodi di previsione ed analisi del moto ondoso</a:t>
            </a:r>
          </a:p>
          <a:p>
            <a:r>
              <a:rPr lang="it-IT" sz="2400" b="1" dirty="0"/>
              <a:t>(Continua)</a:t>
            </a:r>
            <a:endParaRPr lang="en-GB" sz="2400" b="1" dirty="0"/>
          </a:p>
          <a:p>
            <a:endParaRPr lang="en-GB" sz="2400" b="1" dirty="0"/>
          </a:p>
          <a:p>
            <a:r>
              <a:rPr lang="en-GB" sz="2400" b="1" dirty="0"/>
              <a:t>La </a:t>
            </a:r>
            <a:r>
              <a:rPr lang="en-GB" sz="2400" b="1" dirty="0" err="1"/>
              <a:t>pratica</a:t>
            </a:r>
            <a:r>
              <a:rPr lang="en-GB" sz="2400" b="1" dirty="0"/>
              <a:t> </a:t>
            </a:r>
            <a:r>
              <a:rPr lang="en-GB" sz="2400" b="1" dirty="0" err="1"/>
              <a:t>operativa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7717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 flipV="1">
            <a:off x="271463" y="1757363"/>
            <a:ext cx="11015662" cy="71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2889020" y="1375912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271463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636588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636588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1090839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>
            <a:off x="1545090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3343271" y="1843314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1980518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2434769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>
            <a:off x="2889020" y="1828800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/>
          <p:nvPr/>
        </p:nvCxnSpPr>
        <p:spPr>
          <a:xfrm>
            <a:off x="3797522" y="1836057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4251773" y="1814285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>
            <a:off x="5160275" y="1814285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>
            <a:off x="4706024" y="1793081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>
            <a:off x="5614526" y="1814285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>
            <a:off x="6911749" y="1843314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/>
          <p:nvPr/>
        </p:nvCxnSpPr>
        <p:spPr>
          <a:xfrm>
            <a:off x="6068777" y="1843314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>
            <a:off x="5494334" y="1426145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8048849" y="1338119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ccia in giù 35"/>
          <p:cNvSpPr/>
          <p:nvPr/>
        </p:nvSpPr>
        <p:spPr>
          <a:xfrm flipH="1">
            <a:off x="1578449" y="617991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ccia in giù 37"/>
          <p:cNvSpPr/>
          <p:nvPr/>
        </p:nvSpPr>
        <p:spPr>
          <a:xfrm flipH="1">
            <a:off x="3783008" y="617990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ccia in giù 38"/>
          <p:cNvSpPr/>
          <p:nvPr/>
        </p:nvSpPr>
        <p:spPr>
          <a:xfrm flipH="1">
            <a:off x="3785976" y="617990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ccia in giù 39"/>
          <p:cNvSpPr/>
          <p:nvPr/>
        </p:nvSpPr>
        <p:spPr>
          <a:xfrm flipH="1">
            <a:off x="6188752" y="625248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ccia in giù 40"/>
          <p:cNvSpPr/>
          <p:nvPr/>
        </p:nvSpPr>
        <p:spPr>
          <a:xfrm flipH="1">
            <a:off x="9252420" y="116874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ccia in giù 41"/>
          <p:cNvSpPr/>
          <p:nvPr/>
        </p:nvSpPr>
        <p:spPr>
          <a:xfrm flipH="1">
            <a:off x="10662798" y="809172"/>
            <a:ext cx="206808" cy="112485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asellaDiTesto 42"/>
          <p:cNvSpPr txBox="1"/>
          <p:nvPr/>
        </p:nvSpPr>
        <p:spPr>
          <a:xfrm>
            <a:off x="1980518" y="809172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92D050"/>
                </a:solidFill>
              </a:rPr>
              <a:t>assimilazione</a:t>
            </a:r>
            <a:endParaRPr lang="en-GB" sz="1200" dirty="0">
              <a:solidFill>
                <a:srgbClr val="92D050"/>
              </a:solidFill>
            </a:endParaRPr>
          </a:p>
        </p:txBody>
      </p:sp>
      <p:sp>
        <p:nvSpPr>
          <p:cNvPr id="44" name="CasellaDiTesto 43"/>
          <p:cNvSpPr txBox="1"/>
          <p:nvPr/>
        </p:nvSpPr>
        <p:spPr>
          <a:xfrm>
            <a:off x="299276" y="135231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45" name="CasellaDiTesto 44"/>
          <p:cNvSpPr txBox="1"/>
          <p:nvPr/>
        </p:nvSpPr>
        <p:spPr>
          <a:xfrm>
            <a:off x="725714" y="13735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46" name="CasellaDiTesto 45"/>
          <p:cNvSpPr txBox="1"/>
          <p:nvPr/>
        </p:nvSpPr>
        <p:spPr>
          <a:xfrm>
            <a:off x="1133055" y="13819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47" name="CasellaDiTesto 46"/>
          <p:cNvSpPr txBox="1"/>
          <p:nvPr/>
        </p:nvSpPr>
        <p:spPr>
          <a:xfrm>
            <a:off x="1380167" y="221025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3980191" y="213066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12</a:t>
            </a:r>
          </a:p>
        </p:txBody>
      </p:sp>
      <p:sp>
        <p:nvSpPr>
          <p:cNvPr id="51" name="Rettangolo 50"/>
          <p:cNvSpPr/>
          <p:nvPr/>
        </p:nvSpPr>
        <p:spPr>
          <a:xfrm>
            <a:off x="6068777" y="209839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24</a:t>
            </a:r>
          </a:p>
        </p:txBody>
      </p:sp>
      <p:cxnSp>
        <p:nvCxnSpPr>
          <p:cNvPr id="52" name="Connettore 2 51"/>
          <p:cNvCxnSpPr/>
          <p:nvPr/>
        </p:nvCxnSpPr>
        <p:spPr>
          <a:xfrm>
            <a:off x="966345" y="3100672"/>
            <a:ext cx="454251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>
            <a:off x="2889020" y="2590994"/>
            <a:ext cx="0" cy="41716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498588" y="2537231"/>
            <a:ext cx="144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Previsione</a:t>
            </a:r>
            <a:r>
              <a:rPr lang="en-GB" dirty="0"/>
              <a:t> 1h</a:t>
            </a:r>
          </a:p>
        </p:txBody>
      </p:sp>
      <p:sp>
        <p:nvSpPr>
          <p:cNvPr id="56" name="CasellaDiTesto 55"/>
          <p:cNvSpPr txBox="1"/>
          <p:nvPr/>
        </p:nvSpPr>
        <p:spPr>
          <a:xfrm>
            <a:off x="3086998" y="2617186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Analisi</a:t>
            </a:r>
            <a:r>
              <a:rPr lang="en-GB" dirty="0"/>
              <a:t> (6 h)</a:t>
            </a:r>
          </a:p>
        </p:txBody>
      </p:sp>
      <p:sp>
        <p:nvSpPr>
          <p:cNvPr id="57" name="Saetta 56"/>
          <p:cNvSpPr/>
          <p:nvPr/>
        </p:nvSpPr>
        <p:spPr>
          <a:xfrm rot="2313163">
            <a:off x="4807581" y="2339940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Saetta 57"/>
          <p:cNvSpPr/>
          <p:nvPr/>
        </p:nvSpPr>
        <p:spPr>
          <a:xfrm rot="2313163">
            <a:off x="1500362" y="2283345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Saetta 58"/>
          <p:cNvSpPr/>
          <p:nvPr/>
        </p:nvSpPr>
        <p:spPr>
          <a:xfrm rot="2313163">
            <a:off x="4811853" y="2339940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Saetta 59"/>
          <p:cNvSpPr/>
          <p:nvPr/>
        </p:nvSpPr>
        <p:spPr>
          <a:xfrm rot="2313163">
            <a:off x="7626385" y="2483361"/>
            <a:ext cx="1003724" cy="2348067"/>
          </a:xfrm>
          <a:prstGeom prst="lightningBol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CasellaDiTesto 60"/>
          <p:cNvSpPr txBox="1"/>
          <p:nvPr/>
        </p:nvSpPr>
        <p:spPr>
          <a:xfrm>
            <a:off x="3012249" y="5107345"/>
            <a:ext cx="197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 </a:t>
            </a:r>
            <a:r>
              <a:rPr lang="en-GB" dirty="0" err="1"/>
              <a:t>modello</a:t>
            </a:r>
            <a:r>
              <a:rPr lang="en-GB" dirty="0"/>
              <a:t>  </a:t>
            </a:r>
            <a:r>
              <a:rPr lang="en-GB" dirty="0" err="1"/>
              <a:t>marino</a:t>
            </a:r>
            <a:endParaRPr lang="en-GB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3865573" y="195308"/>
            <a:ext cx="5237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UNO SCHEMA DI PRODUZIONE E FORNITURA DEI DATI</a:t>
            </a:r>
          </a:p>
        </p:txBody>
      </p:sp>
    </p:spTree>
    <p:extLst>
      <p:ext uri="{BB962C8B-B14F-4D97-AF65-F5344CB8AC3E}">
        <p14:creationId xmlns:p14="http://schemas.microsoft.com/office/powerpoint/2010/main" val="413046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41680" y="1076606"/>
            <a:ext cx="11033760" cy="4898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dirty="0"/>
              <a:t>I sistemi </a:t>
            </a:r>
            <a:r>
              <a:rPr lang="it-IT" u="sng" dirty="0"/>
              <a:t>globali</a:t>
            </a:r>
            <a:r>
              <a:rPr lang="it-IT" dirty="0"/>
              <a:t> di moto ondoso più diffusi sono quelli gestiti dall’ ECMWF </a:t>
            </a:r>
          </a:p>
          <a:p>
            <a:r>
              <a:rPr lang="it-IT" u="sng" dirty="0">
                <a:hlinkClick r:id="rId2"/>
              </a:rPr>
              <a:t>http://www.ecmwf.int/en/forecasts/datasets/set-ii</a:t>
            </a:r>
            <a:r>
              <a:rPr lang="it-IT" dirty="0"/>
              <a:t>      e su</a:t>
            </a:r>
          </a:p>
          <a:p>
            <a:r>
              <a:rPr lang="it-IT" u="sng" dirty="0"/>
              <a:t> </a:t>
            </a:r>
            <a:r>
              <a:rPr lang="it-IT" dirty="0"/>
              <a:t>e dalla NOAA</a:t>
            </a:r>
          </a:p>
          <a:p>
            <a:r>
              <a:rPr lang="it-IT" dirty="0"/>
              <a:t>http://polar.ncep.noaa.gov/waves/ensemble/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Anche vari  centri meteo  nazionali producono previsioni su scala globale.  Questi  risultati  globali vengono  poi impiegati come condizioni al contorno dei modelli innestati cosiddetti “di area”, o “regionali”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 CNMCA (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Centro Meteorologico dell’Aeronautica Militare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ha in uso un modello mediterraneo (“Nettuno”) il cui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input di vento è fornito dal  modello meteorologico COSMO “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regionale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(l’intera Europa) , e la cui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dimensione di griglia è attualmente di 3’. Le condizioni al contorno della parte meteorologica  provengono dall’ECMWF. </a:t>
            </a:r>
            <a:r>
              <a:rPr lang="it-IT" dirty="0"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descrizione dell’ intero sistema si trova su:</a:t>
            </a:r>
            <a:r>
              <a:rPr lang="it-IT" dirty="0">
                <a:solidFill>
                  <a:srgbClr val="000000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u="sng" dirty="0">
                <a:solidFill>
                  <a:srgbClr val="0000FF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http://ricerca.ismar.cnr.it/MODELLI/ONDE_MED_ITALIA/comunicato.html</a:t>
            </a:r>
            <a:r>
              <a:rPr lang="it-IT" dirty="0">
                <a:solidFill>
                  <a:srgbClr val="000000"/>
                </a:solidFill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e su</a:t>
            </a:r>
            <a:r>
              <a:rPr lang="it-IT" dirty="0">
                <a:highlight>
                  <a:srgbClr val="00FFFF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dati  in tempo reale  sono invece  reperibili su: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http://www.meteoam.it/prodotti_grafici/statoMareVento10metri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369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780" y="857814"/>
            <a:ext cx="5126493" cy="399866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059543" y="406400"/>
            <a:ext cx="110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“NESTING</a:t>
            </a:r>
          </a:p>
        </p:txBody>
      </p:sp>
    </p:spTree>
    <p:extLst>
      <p:ext uri="{BB962C8B-B14F-4D97-AF65-F5344CB8AC3E}">
        <p14:creationId xmlns:p14="http://schemas.microsoft.com/office/powerpoint/2010/main" val="2839508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639" y="131362"/>
            <a:ext cx="8056881" cy="674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3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524" y="1648047"/>
            <a:ext cx="4580952" cy="356190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680" y="2566882"/>
            <a:ext cx="4400000" cy="339047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1596" y="3390486"/>
            <a:ext cx="4419048" cy="35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7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760" y="346263"/>
            <a:ext cx="7239249" cy="5576904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943429" y="3962400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VERIFICHE</a:t>
            </a:r>
          </a:p>
        </p:txBody>
      </p:sp>
    </p:spTree>
    <p:extLst>
      <p:ext uri="{BB962C8B-B14F-4D97-AF65-F5344CB8AC3E}">
        <p14:creationId xmlns:p14="http://schemas.microsoft.com/office/powerpoint/2010/main" val="40843347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Eugenio PUGLIESE CARRATELLI</cp:lastModifiedBy>
  <cp:revision>18</cp:revision>
  <dcterms:created xsi:type="dcterms:W3CDTF">2018-05-17T06:32:07Z</dcterms:created>
  <dcterms:modified xsi:type="dcterms:W3CDTF">2023-02-08T11:11:00Z</dcterms:modified>
</cp:coreProperties>
</file>