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437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509ED-5246-4079-9288-55097DE6B0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F45E8C-9855-4F62-9401-E9C9DD4C6F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1771C3-83E5-48AC-BC8B-7ABD18B31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BDCA-0665-48F0-A395-AABC1A72F564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D39FE1-4B2F-4F60-9868-E17E1E42E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30EF2C-F95D-49A7-A65E-563EA64FA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CDB4-FE76-4D92-A244-640A35C02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21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7D946-BB20-4671-AB49-9359E9646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536B66-9424-44E2-8935-97470C5CDF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5B9279-7224-4EFB-950B-1B9CEABFD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BDCA-0665-48F0-A395-AABC1A72F564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8ACE3A-3E5C-4CDC-B327-930FB8F939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D4A21A-9005-4A72-A694-B738050CF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CDB4-FE76-4D92-A244-640A35C02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345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D246BA-1042-4242-B3C2-592E389F61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1F6CC2-53EF-423D-9AFD-7657FFFAD0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77B4FE-4963-41B2-BB3B-FB428EDE1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BDCA-0665-48F0-A395-AABC1A72F564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F8BC8-8193-4694-AD49-C6A1D0B2D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2D2A8-49C0-4BE6-AE33-B9CB5C430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CDB4-FE76-4D92-A244-640A35C02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338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3FE47-A74F-4F33-89A1-441E44A80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F44830-9595-41EF-AC27-1D03FA3E93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EE5118-3216-45CE-B43E-259149EFC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BDCA-0665-48F0-A395-AABC1A72F564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1468D5-7E3C-4F4B-87FA-DC4CC9241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5F628E-803B-490C-AFBA-9900E0C35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CDB4-FE76-4D92-A244-640A35C02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6812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CA254A-A709-429D-9C6D-72D65D971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42172B-9269-4FCD-930C-4B7A10DACB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B7C594-6B7F-493C-893C-1DFCC05AD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BDCA-0665-48F0-A395-AABC1A72F564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82669-AAE8-4762-BE5A-1F2315BA8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CE01BD-A401-4D4D-B0FC-DA79E9DFA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CDB4-FE76-4D92-A244-640A35C02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937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013D7-C71F-4AFF-9A72-7AD52608A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34D87-CB20-4787-BDE7-E812CAA938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8D093D-3526-4101-BD04-1A6A70DA37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97D044-C0C2-465D-94CD-2DD66EC437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BDCA-0665-48F0-A395-AABC1A72F564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E97020-E6BB-467B-BE24-D328F3819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BD5AB1-ACBA-4B4D-99C3-1DE5CEE0A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CDB4-FE76-4D92-A244-640A35C02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827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5C318-D374-477C-AA05-CF0AC0B71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4269E3-5D4E-46B9-BA69-B8E069CF6D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D19FB7-DB50-4B54-9D75-8D16AF0CA7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554C1A-E870-431D-9087-0D5A10AE40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71A403-A278-4DDB-AA8F-13FF6A68E8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5C8603-9C08-4FAD-B4AD-DFE7AD8F4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BDCA-0665-48F0-A395-AABC1A72F564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83661B4-434A-4D7E-BEA0-133544927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9FF50A-D0C8-44B1-B8FD-027D6FA84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CDB4-FE76-4D92-A244-640A35C02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8843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B05B5-0A83-4E1D-AC24-E11E91AE2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D05D43-116A-448A-A361-36DD9188D9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BDCA-0665-48F0-A395-AABC1A72F564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5AC76F-6D30-4D03-9463-46BBD38C4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5024BA-0B15-45DF-9A78-A32819371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CDB4-FE76-4D92-A244-640A35C02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820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0D73B9-B421-4A3A-AC50-9A536D7E3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BDCA-0665-48F0-A395-AABC1A72F564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0C8E695-D201-4975-816E-760B708F3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8B870-019C-4057-8A09-D13B02CA2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CDB4-FE76-4D92-A244-640A35C02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800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50ABD-CD0D-4D17-8E8C-F9C36895F0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B005D-F9A2-470D-8132-C049FCFA61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2E277D-3175-4B0C-A99D-3259F4FF46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66B997-98AD-45A7-BE27-BEA5D81B8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BDCA-0665-48F0-A395-AABC1A72F564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3412EC-DD34-425C-AF05-55D39F94A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099398-1277-4E85-A300-E0C90C840E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CDB4-FE76-4D92-A244-640A35C02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3649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C6002-8206-4B7C-ADC5-7DEF2BCB85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2A4CED-830D-495E-BE57-BFE9638B91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0FBA47-A447-4995-A66D-90BE251CE5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20E6F9-ABCC-4EE6-AEB1-312FA7766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8BDCA-0665-48F0-A395-AABC1A72F564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A9228E-734F-48B3-98C5-80AE6EBA1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1DA7BD-8B2B-436F-8A4F-E90943EDF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0CDB4-FE76-4D92-A244-640A35C02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334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8CC174-F303-4F65-BE4C-7D6EDCA99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6D9F34-9192-4FC6-99E8-4F56369ABB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6B564C-67D1-4540-9204-3FFA741E4E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8BDCA-0665-48F0-A395-AABC1A72F564}" type="datetimeFigureOut">
              <a:rPr lang="en-GB" smtClean="0"/>
              <a:t>02/03/2021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09FE6-4FD7-44F1-9468-6802F6E115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8AB92-DA30-4F93-B7AF-1D11B8156B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0CDB4-FE76-4D92-A244-640A35C0206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347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mailto:fdentale@unisa.it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>
            <a:extLst>
              <a:ext uri="{FF2B5EF4-FFF2-40B4-BE49-F238E27FC236}">
                <a16:creationId xmlns:a16="http://schemas.microsoft.com/office/drawing/2014/main" id="{1463877A-6FAA-4D8A-AECD-F8513105EA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0031" y="-20935"/>
            <a:ext cx="91440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 sz="3600" b="1" i="1" cap="small" dirty="0" err="1">
                <a:solidFill>
                  <a:srgbClr val="002060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University</a:t>
            </a:r>
            <a:r>
              <a:rPr lang="it-IT" altLang="it-IT" sz="3600" b="1" i="1" cap="small" dirty="0">
                <a:solidFill>
                  <a:srgbClr val="002060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 of Salerno</a:t>
            </a:r>
          </a:p>
          <a:p>
            <a:pPr algn="ctr" eaLnBrk="1" hangingPunct="1"/>
            <a:r>
              <a:rPr lang="it-IT" altLang="it-IT" sz="3600" b="1" i="1" cap="small" dirty="0" err="1">
                <a:solidFill>
                  <a:srgbClr val="002060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Civil</a:t>
            </a:r>
            <a:r>
              <a:rPr lang="it-IT" altLang="it-IT" sz="3600" b="1" i="1" cap="small" dirty="0">
                <a:solidFill>
                  <a:srgbClr val="002060"/>
                </a:solidFill>
                <a:latin typeface="Candara" panose="020E0502030303020204" pitchFamily="34" charset="0"/>
                <a:cs typeface="Times New Roman" panose="02020603050405020304" pitchFamily="18" charset="0"/>
              </a:rPr>
              <a:t> Engineering Department</a:t>
            </a:r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40C9F879-A2E2-4BB0-BEC6-4E9B179610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0031" y="2682107"/>
            <a:ext cx="9144000" cy="877163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r>
              <a:rPr lang="en-US" altLang="it-IT" sz="5100" b="1" i="1" cap="small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it-IT" sz="4000" b="1" i="1" cap="small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Coastal Hazard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44967E24-B58D-4EF0-ACA4-2E125B382592}"/>
              </a:ext>
            </a:extLst>
          </p:cNvPr>
          <p:cNvSpPr/>
          <p:nvPr/>
        </p:nvSpPr>
        <p:spPr>
          <a:xfrm>
            <a:off x="1933572" y="4656862"/>
            <a:ext cx="8316913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it-IT" sz="1600" cap="small" dirty="0">
                <a:solidFill>
                  <a:srgbClr val="01274C"/>
                </a:solidFill>
                <a:latin typeface="Candara" panose="020E0502030303020204" pitchFamily="34" charset="0"/>
              </a:rPr>
              <a:t>Maritime Engineering </a:t>
            </a:r>
            <a:r>
              <a:rPr lang="it-IT" sz="1600" cap="small" dirty="0" err="1">
                <a:solidFill>
                  <a:srgbClr val="01274C"/>
                </a:solidFill>
                <a:latin typeface="Candara" panose="020E0502030303020204" pitchFamily="34" charset="0"/>
              </a:rPr>
              <a:t>Division</a:t>
            </a:r>
            <a:r>
              <a:rPr lang="it-IT" sz="1600" cap="small" dirty="0">
                <a:solidFill>
                  <a:srgbClr val="01274C"/>
                </a:solidFill>
                <a:latin typeface="Candara" panose="020E0502030303020204" pitchFamily="34" charset="0"/>
              </a:rPr>
              <a:t> University of Salerno</a:t>
            </a:r>
          </a:p>
          <a:p>
            <a:pPr algn="ctr" eaLnBrk="1" hangingPunct="1">
              <a:defRPr/>
            </a:pPr>
            <a:r>
              <a:rPr lang="it-IT" sz="1400" i="1" dirty="0">
                <a:solidFill>
                  <a:srgbClr val="01274C"/>
                </a:solidFill>
                <a:latin typeface="Candara" panose="020E0502030303020204" pitchFamily="34" charset="0"/>
                <a:hlinkClick r:id="rId2"/>
              </a:rPr>
              <a:t>fdentale@unisa.it</a:t>
            </a:r>
            <a:endParaRPr lang="it-IT" sz="1400" i="1" dirty="0">
              <a:solidFill>
                <a:srgbClr val="01274C"/>
              </a:solidFill>
              <a:latin typeface="Candara" panose="020E0502030303020204" pitchFamily="34" charset="0"/>
            </a:endParaRPr>
          </a:p>
          <a:p>
            <a:pPr eaLnBrk="1" hangingPunct="1">
              <a:defRPr/>
            </a:pPr>
            <a:endParaRPr lang="it-IT" sz="1400" b="1" cap="small" dirty="0">
              <a:solidFill>
                <a:srgbClr val="01274C"/>
              </a:solidFill>
              <a:latin typeface="Candara" panose="020E0502030303020204" pitchFamily="34" charset="0"/>
            </a:endParaRPr>
          </a:p>
          <a:p>
            <a:pPr algn="ctr">
              <a:defRPr/>
            </a:pPr>
            <a:r>
              <a:rPr lang="it-IT" sz="2000" b="1" u="sng" cap="small" dirty="0">
                <a:solidFill>
                  <a:srgbClr val="01274C"/>
                </a:solidFill>
                <a:latin typeface="Candara" panose="020E0502030303020204" pitchFamily="34" charset="0"/>
              </a:rPr>
              <a:t>Eugenio Pugliese Carratelli </a:t>
            </a:r>
            <a:r>
              <a:rPr lang="it-IT" sz="2000" b="1" cap="small" dirty="0">
                <a:solidFill>
                  <a:srgbClr val="01274C"/>
                </a:solidFill>
                <a:latin typeface="Candara" panose="020E0502030303020204" pitchFamily="34" charset="0"/>
              </a:rPr>
              <a:t>-Ferdinando Reale </a:t>
            </a:r>
          </a:p>
          <a:p>
            <a:pPr algn="ctr">
              <a:defRPr/>
            </a:pPr>
            <a:r>
              <a:rPr lang="it-IT" sz="2000" b="1" cap="small" dirty="0">
                <a:solidFill>
                  <a:srgbClr val="01274C"/>
                </a:solidFill>
                <a:latin typeface="Candara" panose="020E0502030303020204" pitchFamily="34" charset="0"/>
              </a:rPr>
              <a:t>Fabio Dentale Angela Di Leo</a:t>
            </a:r>
            <a:endParaRPr lang="it-IT" sz="2000" i="1" dirty="0">
              <a:solidFill>
                <a:srgbClr val="01274C"/>
              </a:solidFill>
              <a:latin typeface="Candara" panose="020E0502030303020204" pitchFamily="34" charset="0"/>
            </a:endParaRPr>
          </a:p>
        </p:txBody>
      </p: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7DBCAEC9-EAED-4805-9C22-8D5589BE8B6C}"/>
              </a:ext>
            </a:extLst>
          </p:cNvPr>
          <p:cNvCxnSpPr/>
          <p:nvPr/>
        </p:nvCxnSpPr>
        <p:spPr>
          <a:xfrm>
            <a:off x="1940718" y="1860275"/>
            <a:ext cx="8316913" cy="0"/>
          </a:xfrm>
          <a:prstGeom prst="straightConnector1">
            <a:avLst/>
          </a:prstGeom>
          <a:ln w="44450" cmpd="thickThin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5" name="Immagine 14">
            <a:extLst>
              <a:ext uri="{FF2B5EF4-FFF2-40B4-BE49-F238E27FC236}">
                <a16:creationId xmlns:a16="http://schemas.microsoft.com/office/drawing/2014/main" id="{80C35185-EE9D-4710-A94B-293596D7E9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572" y="5534025"/>
            <a:ext cx="971999" cy="9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" descr="C:\Users\AMMINISTRATORE\Desktop\materiale_diciv_per_Futuro_Remoto_2018\loghi\diciv.jpeg">
            <a:extLst>
              <a:ext uri="{FF2B5EF4-FFF2-40B4-BE49-F238E27FC236}">
                <a16:creationId xmlns:a16="http://schemas.microsoft.com/office/drawing/2014/main" id="{5AAB57C1-3E82-4C2D-9CA3-8132899117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t="10323" b="12116"/>
          <a:stretch/>
        </p:blipFill>
        <p:spPr bwMode="auto">
          <a:xfrm>
            <a:off x="8961188" y="93230"/>
            <a:ext cx="1289300" cy="972000"/>
          </a:xfrm>
          <a:prstGeom prst="rect">
            <a:avLst/>
          </a:prstGeom>
          <a:noFill/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7B09D928-5749-4882-B6F0-41F16EB76F9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575" y="93230"/>
            <a:ext cx="1017360" cy="972000"/>
          </a:xfrm>
          <a:prstGeom prst="rect">
            <a:avLst/>
          </a:prstGeom>
        </p:spPr>
      </p:pic>
      <p:cxnSp>
        <p:nvCxnSpPr>
          <p:cNvPr id="19" name="Connettore 2 18">
            <a:extLst>
              <a:ext uri="{FF2B5EF4-FFF2-40B4-BE49-F238E27FC236}">
                <a16:creationId xmlns:a16="http://schemas.microsoft.com/office/drawing/2014/main" id="{DF220B10-23CF-4B3A-8400-D88A1A923276}"/>
              </a:ext>
            </a:extLst>
          </p:cNvPr>
          <p:cNvCxnSpPr/>
          <p:nvPr/>
        </p:nvCxnSpPr>
        <p:spPr>
          <a:xfrm>
            <a:off x="1933573" y="4445157"/>
            <a:ext cx="8316913" cy="0"/>
          </a:xfrm>
          <a:prstGeom prst="straightConnector1">
            <a:avLst/>
          </a:prstGeom>
          <a:ln w="44450" cmpd="thickThin">
            <a:solidFill>
              <a:srgbClr val="00206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1" descr="E:\Università\Ricercatore\Dipartimento\Sito MEDUS\logo-MEDUS-senza-sfondo-con.gif">
            <a:extLst>
              <a:ext uri="{FF2B5EF4-FFF2-40B4-BE49-F238E27FC236}">
                <a16:creationId xmlns:a16="http://schemas.microsoft.com/office/drawing/2014/main" id="{010BA4C5-DD60-4DB3-94CD-C24247C756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 r="2879"/>
          <a:stretch>
            <a:fillRect/>
          </a:stretch>
        </p:blipFill>
        <p:spPr bwMode="auto">
          <a:xfrm>
            <a:off x="8753445" y="5660025"/>
            <a:ext cx="1704786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numero diapositiva 7">
            <a:extLst>
              <a:ext uri="{FF2B5EF4-FFF2-40B4-BE49-F238E27FC236}">
                <a16:creationId xmlns:a16="http://schemas.microsoft.com/office/drawing/2014/main" id="{72595DBE-AD0D-4B0D-813D-0719EBB61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771355" y="6475634"/>
            <a:ext cx="762880" cy="284736"/>
          </a:xfrm>
        </p:spPr>
        <p:txBody>
          <a:bodyPr/>
          <a:lstStyle/>
          <a:p>
            <a:fld id="{7463E841-6E24-4B5A-ACBC-FAB29117404D}" type="slidenum">
              <a:rPr lang="it-IT" b="1" smtClean="0">
                <a:solidFill>
                  <a:srgbClr val="002060"/>
                </a:solidFill>
              </a:rPr>
              <a:t>2</a:t>
            </a:fld>
            <a:r>
              <a:rPr lang="it-IT" b="1" dirty="0">
                <a:solidFill>
                  <a:srgbClr val="002060"/>
                </a:solidFill>
              </a:rPr>
              <a:t>/25 </a:t>
            </a: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F2E5EC18-35B7-4993-9871-9696E0D3DFD6}"/>
              </a:ext>
            </a:extLst>
          </p:cNvPr>
          <p:cNvSpPr/>
          <p:nvPr/>
        </p:nvSpPr>
        <p:spPr>
          <a:xfrm>
            <a:off x="1657764" y="1365351"/>
            <a:ext cx="8876471" cy="5485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it-IT" sz="2000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What</a:t>
            </a:r>
            <a:r>
              <a:rPr lang="it-IT" sz="2000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is</a:t>
            </a:r>
            <a:r>
              <a:rPr lang="it-IT" sz="2000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a </a:t>
            </a:r>
            <a:r>
              <a:rPr lang="it-IT" sz="2000" dirty="0" err="1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wave</a:t>
            </a:r>
            <a:r>
              <a:rPr lang="it-IT" sz="2000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–</a:t>
            </a:r>
            <a:r>
              <a:rPr lang="it-IT" sz="2000" dirty="0" err="1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Airy</a:t>
            </a:r>
            <a:r>
              <a:rPr lang="it-IT" sz="2000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Wave</a:t>
            </a:r>
            <a:r>
              <a:rPr lang="it-IT" sz="2000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- </a:t>
            </a:r>
            <a:r>
              <a:rPr lang="it-IT" sz="2000" dirty="0" err="1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Wave</a:t>
            </a:r>
            <a:r>
              <a:rPr lang="it-IT" sz="2000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</a:t>
            </a:r>
            <a:r>
              <a:rPr lang="it-IT" sz="2000" dirty="0" err="1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trasformation</a:t>
            </a:r>
            <a:r>
              <a:rPr lang="it-IT" sz="2000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</a:t>
            </a:r>
            <a:r>
              <a:rPr lang="it-IT" sz="2000" i="1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1waves   </a:t>
            </a:r>
          </a:p>
          <a:p>
            <a:pPr marL="800100" lvl="1" indent="-34290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+mj-lt"/>
              <a:buAutoNum type="arabicPeriod"/>
            </a:pPr>
            <a:r>
              <a:rPr lang="it-IT" sz="2000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Real </a:t>
            </a:r>
            <a:r>
              <a:rPr lang="it-IT" sz="2000" dirty="0" err="1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waves</a:t>
            </a:r>
            <a:r>
              <a:rPr lang="it-IT" sz="2000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Sea state </a:t>
            </a:r>
            <a:r>
              <a:rPr lang="it-IT" sz="2000" dirty="0" err="1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parameters</a:t>
            </a:r>
            <a:r>
              <a:rPr lang="it-IT" sz="2000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-</a:t>
            </a:r>
            <a:r>
              <a:rPr lang="it-IT" sz="2000" i="1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2realwaves   Es1Waves</a:t>
            </a:r>
          </a:p>
          <a:p>
            <a:pPr lvl="1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</a:pPr>
            <a:r>
              <a:rPr lang="en-US" sz="2000" i="1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3a </a:t>
            </a:r>
            <a:r>
              <a:rPr lang="en-US" sz="2000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Coastal Processes: </a:t>
            </a:r>
            <a:r>
              <a:rPr lang="en-US" sz="2000" i="1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3aCOASTALPROCESSES Damage and </a:t>
            </a:r>
            <a:r>
              <a:rPr lang="en-US" sz="2000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Flooding</a:t>
            </a:r>
          </a:p>
          <a:p>
            <a:pPr lvl="1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</a:pPr>
            <a:r>
              <a:rPr lang="en-US" sz="2000" i="1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3b COASTAL PROCESSES  Erosion </a:t>
            </a:r>
            <a:r>
              <a:rPr lang="en-US" sz="2000" i="1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Es2Coastal  </a:t>
            </a:r>
          </a:p>
          <a:p>
            <a:pPr lvl="1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</a:pPr>
            <a:r>
              <a:rPr lang="it-IT" sz="2000" i="1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4 </a:t>
            </a:r>
            <a:r>
              <a:rPr lang="en-US" sz="2000" i="1" dirty="0" err="1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Seminario</a:t>
            </a:r>
            <a:r>
              <a:rPr lang="en-US" sz="2000" i="1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Francesca Napoli</a:t>
            </a:r>
          </a:p>
          <a:p>
            <a:pPr lvl="1" algn="just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</a:pPr>
            <a:r>
              <a:rPr lang="en-US" sz="2000" i="1" dirty="0">
                <a:solidFill>
                  <a:srgbClr val="002060"/>
                </a:solidFill>
                <a:latin typeface="Candara" panose="020E0502030303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Suggested  Reading (NOT part of the course program)</a:t>
            </a:r>
          </a:p>
          <a:p>
            <a:pPr lvl="1" algn="just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</a:pPr>
            <a:r>
              <a:rPr lang="en-GB" dirty="0"/>
              <a:t>Text, formulas  and paragraphs  marked  in </a:t>
            </a:r>
            <a:r>
              <a:rPr lang="en-GB" dirty="0">
                <a:highlight>
                  <a:srgbClr val="00FFFF"/>
                </a:highlight>
              </a:rPr>
              <a:t>blue</a:t>
            </a:r>
            <a:r>
              <a:rPr lang="en-GB" dirty="0"/>
              <a:t> or </a:t>
            </a:r>
            <a:r>
              <a:rPr lang="en-GB" dirty="0">
                <a:highlight>
                  <a:srgbClr val="FFFF00"/>
                </a:highlight>
              </a:rPr>
              <a:t>yellow</a:t>
            </a:r>
            <a:r>
              <a:rPr lang="en-GB" dirty="0"/>
              <a:t>  are NOT part of the course program;  </a:t>
            </a:r>
          </a:p>
          <a:p>
            <a:pPr marL="800100" lvl="1" indent="-342900" algn="just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+mj-lt"/>
              <a:buAutoNum type="arabicPeriod"/>
            </a:pPr>
            <a:endParaRPr lang="en-US" sz="2400" i="1" dirty="0">
              <a:solidFill>
                <a:srgbClr val="002060"/>
              </a:solidFill>
              <a:latin typeface="Candara" panose="020E0502030303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marL="800100" lvl="1" indent="-342900" algn="just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+mj-lt"/>
              <a:buAutoNum type="arabicPeriod"/>
            </a:pPr>
            <a:endParaRPr lang="it-IT" sz="2400" dirty="0">
              <a:solidFill>
                <a:srgbClr val="002060"/>
              </a:solidFill>
              <a:latin typeface="Candara" panose="020E0502030303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88143F-38C3-4F2D-8BBB-127C79054DAD}"/>
              </a:ext>
            </a:extLst>
          </p:cNvPr>
          <p:cNvSpPr txBox="1"/>
          <p:nvPr/>
        </p:nvSpPr>
        <p:spPr>
          <a:xfrm>
            <a:off x="3223967" y="914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65CFB635-08E1-4304-846B-40129AC0A3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1538" y="75557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Rischio</a:t>
            </a:r>
            <a:r>
              <a:rPr kumimoji="0" lang="en-GB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da </a:t>
            </a:r>
            <a:r>
              <a:rPr kumimoji="0" lang="en-GB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alluvione</a:t>
            </a:r>
            <a:r>
              <a:rPr kumimoji="0" lang="en-GB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da </a:t>
            </a:r>
            <a:r>
              <a:rPr kumimoji="0" lang="en-GB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mareggiata</a:t>
            </a:r>
            <a:r>
              <a:rPr kumimoji="0" lang="en-GB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Supervisors Eugenio Pugliese </a:t>
            </a:r>
            <a:r>
              <a:rPr kumimoji="0" lang="en-GB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Carratelli</a:t>
            </a:r>
            <a:r>
              <a:rPr kumimoji="0" lang="en-GB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Fabio </a:t>
            </a:r>
            <a:r>
              <a:rPr kumimoji="0" lang="en-GB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Dentale</a:t>
            </a:r>
            <a:r>
              <a:rPr kumimoji="0" lang="en-GB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Ferdinando </a:t>
            </a:r>
            <a:r>
              <a:rPr kumimoji="0" lang="en-GB" altLang="en-US" sz="1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Reale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kumimoji="0" lang="en-GB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GB" alt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Picture 66">
            <a:extLst>
              <a:ext uri="{FF2B5EF4-FFF2-40B4-BE49-F238E27FC236}">
                <a16:creationId xmlns:a16="http://schemas.microsoft.com/office/drawing/2014/main" id="{02840E8E-7149-4D46-B515-27A8FD3EC6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4131" y="494979"/>
            <a:ext cx="2141538" cy="449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B674D5C-CA2C-461C-98DB-A105565EFE47}"/>
              </a:ext>
            </a:extLst>
          </p:cNvPr>
          <p:cNvSpPr txBox="1"/>
          <p:nvPr/>
        </p:nvSpPr>
        <p:spPr>
          <a:xfrm>
            <a:off x="7315200" y="596514"/>
            <a:ext cx="1558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A.Y. 2020-2021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76910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</Words>
  <Application>Microsoft Office PowerPoint</Application>
  <PresentationFormat>Widescreen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Candara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Eugenio PUGLIESE CARRATELLI (epc@unisa.it)</dc:creator>
  <cp:lastModifiedBy>Eugenio PUGLIESE CARRATELLI (epc@unisa.it)</cp:lastModifiedBy>
  <cp:revision>13</cp:revision>
  <dcterms:created xsi:type="dcterms:W3CDTF">2020-07-02T06:09:19Z</dcterms:created>
  <dcterms:modified xsi:type="dcterms:W3CDTF">2021-03-02T18:15:23Z</dcterms:modified>
</cp:coreProperties>
</file>